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40"/>
  </p:notesMasterIdLst>
  <p:handoutMasterIdLst>
    <p:handoutMasterId r:id="rId41"/>
  </p:handoutMasterIdLst>
  <p:sldIdLst>
    <p:sldId id="316" r:id="rId5"/>
    <p:sldId id="317" r:id="rId6"/>
    <p:sldId id="319" r:id="rId7"/>
    <p:sldId id="322" r:id="rId8"/>
    <p:sldId id="324" r:id="rId9"/>
    <p:sldId id="328" r:id="rId10"/>
    <p:sldId id="329" r:id="rId11"/>
    <p:sldId id="327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2" r:id="rId23"/>
    <p:sldId id="341" r:id="rId24"/>
    <p:sldId id="340" r:id="rId25"/>
    <p:sldId id="343" r:id="rId26"/>
    <p:sldId id="344" r:id="rId27"/>
    <p:sldId id="345" r:id="rId28"/>
    <p:sldId id="346" r:id="rId29"/>
    <p:sldId id="347" r:id="rId30"/>
    <p:sldId id="350" r:id="rId31"/>
    <p:sldId id="348" r:id="rId32"/>
    <p:sldId id="349" r:id="rId33"/>
    <p:sldId id="352" r:id="rId34"/>
    <p:sldId id="353" r:id="rId35"/>
    <p:sldId id="351" r:id="rId36"/>
    <p:sldId id="354" r:id="rId37"/>
    <p:sldId id="355" r:id="rId38"/>
    <p:sldId id="326" r:id="rId39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800"/>
    <a:srgbClr val="FFFFFF"/>
    <a:srgbClr val="3AADC3"/>
    <a:srgbClr val="0C447B"/>
    <a:srgbClr val="A21713"/>
    <a:srgbClr val="2591AB"/>
    <a:srgbClr val="E6E6E6"/>
    <a:srgbClr val="38B6D4"/>
    <a:srgbClr val="34B3CC"/>
    <a:srgbClr val="1A3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3898" autoAdjust="0"/>
  </p:normalViewPr>
  <p:slideViewPr>
    <p:cSldViewPr>
      <p:cViewPr varScale="1">
        <p:scale>
          <a:sx n="140" d="100"/>
          <a:sy n="140" d="100"/>
        </p:scale>
        <p:origin x="840" y="114"/>
      </p:cViewPr>
      <p:guideLst>
        <p:guide orient="horz" pos="162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D4C496-A0F3-41DB-85E6-12F5AC54829D}" type="doc">
      <dgm:prSet loTypeId="urn:microsoft.com/office/officeart/2008/layout/RadialCluster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4C465B0C-12A8-4C7A-AE2B-DE44D83FA3E1}">
      <dgm:prSet phldrT="[Texte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fr-FR" dirty="0">
              <a:solidFill>
                <a:srgbClr val="002060"/>
              </a:solidFill>
            </a:rPr>
            <a:t>Points de vigilance</a:t>
          </a:r>
        </a:p>
      </dgm:t>
    </dgm:pt>
    <dgm:pt modelId="{20107833-9DC9-47B6-9907-FC3F7B453656}" type="parTrans" cxnId="{F7B5B95D-F4A3-4897-A3D2-E481797DEC1B}">
      <dgm:prSet/>
      <dgm:spPr/>
      <dgm:t>
        <a:bodyPr/>
        <a:lstStyle/>
        <a:p>
          <a:endParaRPr lang="fr-FR"/>
        </a:p>
      </dgm:t>
    </dgm:pt>
    <dgm:pt modelId="{DFCF9050-B0BC-46D0-8F8C-A449A92681AA}" type="sibTrans" cxnId="{F7B5B95D-F4A3-4897-A3D2-E481797DEC1B}">
      <dgm:prSet/>
      <dgm:spPr/>
      <dgm:t>
        <a:bodyPr/>
        <a:lstStyle/>
        <a:p>
          <a:endParaRPr lang="fr-FR"/>
        </a:p>
      </dgm:t>
    </dgm:pt>
    <dgm:pt modelId="{D5758843-6676-41E9-8046-74C63BBED3A1}">
      <dgm:prSet phldrT="[Texte]"/>
      <dgm:spPr>
        <a:noFill/>
        <a:ln>
          <a:solidFill>
            <a:srgbClr val="002060"/>
          </a:solidFill>
        </a:ln>
      </dgm:spPr>
      <dgm:t>
        <a:bodyPr/>
        <a:lstStyle/>
        <a:p>
          <a:r>
            <a:rPr lang="fr-FR" dirty="0">
              <a:solidFill>
                <a:srgbClr val="002060"/>
              </a:solidFill>
            </a:rPr>
            <a:t>Périmètre des tableaux</a:t>
          </a:r>
        </a:p>
      </dgm:t>
    </dgm:pt>
    <dgm:pt modelId="{B8723430-5A3F-4938-99E5-F1E8A59EAF2E}" type="parTrans" cxnId="{29DB9586-21BB-4AFC-9ABD-8567AAAD9CB9}">
      <dgm:prSet/>
      <dgm:spPr/>
      <dgm:t>
        <a:bodyPr/>
        <a:lstStyle/>
        <a:p>
          <a:endParaRPr lang="fr-FR"/>
        </a:p>
      </dgm:t>
    </dgm:pt>
    <dgm:pt modelId="{3A4F3A80-D6ED-42F2-B04C-90FD85569341}" type="sibTrans" cxnId="{29DB9586-21BB-4AFC-9ABD-8567AAAD9CB9}">
      <dgm:prSet/>
      <dgm:spPr/>
      <dgm:t>
        <a:bodyPr/>
        <a:lstStyle/>
        <a:p>
          <a:endParaRPr lang="fr-FR"/>
        </a:p>
      </dgm:t>
    </dgm:pt>
    <dgm:pt modelId="{20C62443-F949-42FB-A790-461C32E450D4}">
      <dgm:prSet phldrT="[Texte]"/>
      <dgm:spPr>
        <a:noFill/>
        <a:ln>
          <a:solidFill>
            <a:srgbClr val="002060"/>
          </a:solidFill>
        </a:ln>
      </dgm:spPr>
      <dgm:t>
        <a:bodyPr/>
        <a:lstStyle/>
        <a:p>
          <a:r>
            <a:rPr lang="fr-FR" dirty="0">
              <a:solidFill>
                <a:srgbClr val="002060"/>
              </a:solidFill>
            </a:rPr>
            <a:t>Cohérence </a:t>
          </a:r>
          <a:r>
            <a:rPr lang="fr-FR" b="1" dirty="0">
              <a:solidFill>
                <a:srgbClr val="002060"/>
              </a:solidFill>
            </a:rPr>
            <a:t>entre </a:t>
          </a:r>
          <a:r>
            <a:rPr lang="fr-FR" b="0" dirty="0">
              <a:solidFill>
                <a:srgbClr val="002060"/>
              </a:solidFill>
            </a:rPr>
            <a:t>l</a:t>
          </a:r>
          <a:r>
            <a:rPr lang="fr-FR" dirty="0">
              <a:solidFill>
                <a:srgbClr val="002060"/>
              </a:solidFill>
            </a:rPr>
            <a:t>es tableaux</a:t>
          </a:r>
        </a:p>
      </dgm:t>
    </dgm:pt>
    <dgm:pt modelId="{AD15184A-E522-479A-952B-A6FAF99B2A9D}" type="parTrans" cxnId="{B85948A6-7EF3-46E4-BF96-CD8CB4C008FB}">
      <dgm:prSet/>
      <dgm:spPr/>
      <dgm:t>
        <a:bodyPr/>
        <a:lstStyle/>
        <a:p>
          <a:endParaRPr lang="fr-FR"/>
        </a:p>
      </dgm:t>
    </dgm:pt>
    <dgm:pt modelId="{F8F2C8A3-8E3B-4E31-8A0C-28149FF67ED3}" type="sibTrans" cxnId="{B85948A6-7EF3-46E4-BF96-CD8CB4C008FB}">
      <dgm:prSet/>
      <dgm:spPr/>
      <dgm:t>
        <a:bodyPr/>
        <a:lstStyle/>
        <a:p>
          <a:endParaRPr lang="fr-FR"/>
        </a:p>
      </dgm:t>
    </dgm:pt>
    <dgm:pt modelId="{DB513E20-680F-40E6-AB0D-CB6A1BFC284B}">
      <dgm:prSet phldrT="[Texte]"/>
      <dgm:spPr>
        <a:noFill/>
        <a:ln>
          <a:solidFill>
            <a:srgbClr val="002060"/>
          </a:solidFill>
        </a:ln>
      </dgm:spPr>
      <dgm:t>
        <a:bodyPr/>
        <a:lstStyle/>
        <a:p>
          <a:r>
            <a:rPr lang="fr-FR" dirty="0">
              <a:solidFill>
                <a:srgbClr val="002060"/>
              </a:solidFill>
            </a:rPr>
            <a:t>Cohérence </a:t>
          </a:r>
          <a:r>
            <a:rPr lang="fr-FR" b="1" dirty="0">
              <a:solidFill>
                <a:srgbClr val="002060"/>
              </a:solidFill>
            </a:rPr>
            <a:t>au sein </a:t>
          </a:r>
          <a:r>
            <a:rPr lang="fr-FR" dirty="0">
              <a:solidFill>
                <a:srgbClr val="002060"/>
              </a:solidFill>
            </a:rPr>
            <a:t>des tableaux</a:t>
          </a:r>
        </a:p>
      </dgm:t>
    </dgm:pt>
    <dgm:pt modelId="{34164B7C-B0B9-47F7-A44A-B0273B49ACB1}" type="parTrans" cxnId="{9DAE0F8E-EE73-4FB4-8E9A-32593C9741E7}">
      <dgm:prSet/>
      <dgm:spPr/>
      <dgm:t>
        <a:bodyPr/>
        <a:lstStyle/>
        <a:p>
          <a:endParaRPr lang="fr-FR"/>
        </a:p>
      </dgm:t>
    </dgm:pt>
    <dgm:pt modelId="{3A7C7217-1D3B-41EA-ABCF-92AFA7226132}" type="sibTrans" cxnId="{9DAE0F8E-EE73-4FB4-8E9A-32593C9741E7}">
      <dgm:prSet/>
      <dgm:spPr/>
      <dgm:t>
        <a:bodyPr/>
        <a:lstStyle/>
        <a:p>
          <a:endParaRPr lang="fr-FR"/>
        </a:p>
      </dgm:t>
    </dgm:pt>
    <dgm:pt modelId="{BFAA8C28-6E88-43AD-B704-429417F45981}" type="pres">
      <dgm:prSet presAssocID="{61D4C496-A0F3-41DB-85E6-12F5AC54829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C1ABD7B-C3DD-4D46-8A97-6A1B67230F7F}" type="pres">
      <dgm:prSet presAssocID="{4C465B0C-12A8-4C7A-AE2B-DE44D83FA3E1}" presName="singleCycle" presStyleCnt="0"/>
      <dgm:spPr/>
    </dgm:pt>
    <dgm:pt modelId="{814BDC8A-ADBB-411C-857B-8339FE9A7C15}" type="pres">
      <dgm:prSet presAssocID="{4C465B0C-12A8-4C7A-AE2B-DE44D83FA3E1}" presName="singleCenter" presStyleLbl="node1" presStyleIdx="0" presStyleCnt="4">
        <dgm:presLayoutVars>
          <dgm:chMax val="7"/>
          <dgm:chPref val="7"/>
        </dgm:presLayoutVars>
      </dgm:prSet>
      <dgm:spPr/>
    </dgm:pt>
    <dgm:pt modelId="{F4DD5A63-91D1-448A-9EF0-34420C15E195}" type="pres">
      <dgm:prSet presAssocID="{B8723430-5A3F-4938-99E5-F1E8A59EAF2E}" presName="Name56" presStyleLbl="parChTrans1D2" presStyleIdx="0" presStyleCnt="3"/>
      <dgm:spPr/>
    </dgm:pt>
    <dgm:pt modelId="{E662D352-EF80-4918-AB10-8E494BD6E436}" type="pres">
      <dgm:prSet presAssocID="{D5758843-6676-41E9-8046-74C63BBED3A1}" presName="text0" presStyleLbl="node1" presStyleIdx="1" presStyleCnt="4" custScaleX="160453">
        <dgm:presLayoutVars>
          <dgm:bulletEnabled val="1"/>
        </dgm:presLayoutVars>
      </dgm:prSet>
      <dgm:spPr/>
    </dgm:pt>
    <dgm:pt modelId="{5F52F82C-B900-4A7E-B5A6-B96AFFF44858}" type="pres">
      <dgm:prSet presAssocID="{AD15184A-E522-479A-952B-A6FAF99B2A9D}" presName="Name56" presStyleLbl="parChTrans1D2" presStyleIdx="1" presStyleCnt="3"/>
      <dgm:spPr/>
    </dgm:pt>
    <dgm:pt modelId="{D9AB638E-0E82-49AA-B93D-6BFF5C6D3153}" type="pres">
      <dgm:prSet presAssocID="{20C62443-F949-42FB-A790-461C32E450D4}" presName="text0" presStyleLbl="node1" presStyleIdx="2" presStyleCnt="4" custScaleX="189210">
        <dgm:presLayoutVars>
          <dgm:bulletEnabled val="1"/>
        </dgm:presLayoutVars>
      </dgm:prSet>
      <dgm:spPr/>
    </dgm:pt>
    <dgm:pt modelId="{7149FC09-F91F-4658-A3DF-380BEE8262A9}" type="pres">
      <dgm:prSet presAssocID="{34164B7C-B0B9-47F7-A44A-B0273B49ACB1}" presName="Name56" presStyleLbl="parChTrans1D2" presStyleIdx="2" presStyleCnt="3"/>
      <dgm:spPr/>
    </dgm:pt>
    <dgm:pt modelId="{A7F1A8F7-FF24-45EC-BBD8-960BB0BFBC52}" type="pres">
      <dgm:prSet presAssocID="{DB513E20-680F-40E6-AB0D-CB6A1BFC284B}" presName="text0" presStyleLbl="node1" presStyleIdx="3" presStyleCnt="4" custScaleX="194582">
        <dgm:presLayoutVars>
          <dgm:bulletEnabled val="1"/>
        </dgm:presLayoutVars>
      </dgm:prSet>
      <dgm:spPr/>
    </dgm:pt>
  </dgm:ptLst>
  <dgm:cxnLst>
    <dgm:cxn modelId="{F7B5B95D-F4A3-4897-A3D2-E481797DEC1B}" srcId="{61D4C496-A0F3-41DB-85E6-12F5AC54829D}" destId="{4C465B0C-12A8-4C7A-AE2B-DE44D83FA3E1}" srcOrd="0" destOrd="0" parTransId="{20107833-9DC9-47B6-9907-FC3F7B453656}" sibTransId="{DFCF9050-B0BC-46D0-8F8C-A449A92681AA}"/>
    <dgm:cxn modelId="{CE3EC44B-500E-4D8F-AA5C-C2F5C6086005}" type="presOf" srcId="{4C465B0C-12A8-4C7A-AE2B-DE44D83FA3E1}" destId="{814BDC8A-ADBB-411C-857B-8339FE9A7C15}" srcOrd="0" destOrd="0" presId="urn:microsoft.com/office/officeart/2008/layout/RadialCluster"/>
    <dgm:cxn modelId="{C8FA956F-9DC4-47A4-A44E-A3B22107D86B}" type="presOf" srcId="{34164B7C-B0B9-47F7-A44A-B0273B49ACB1}" destId="{7149FC09-F91F-4658-A3DF-380BEE8262A9}" srcOrd="0" destOrd="0" presId="urn:microsoft.com/office/officeart/2008/layout/RadialCluster"/>
    <dgm:cxn modelId="{EB279751-48CD-4CDD-91CA-86FD3E44DB8D}" type="presOf" srcId="{AD15184A-E522-479A-952B-A6FAF99B2A9D}" destId="{5F52F82C-B900-4A7E-B5A6-B96AFFF44858}" srcOrd="0" destOrd="0" presId="urn:microsoft.com/office/officeart/2008/layout/RadialCluster"/>
    <dgm:cxn modelId="{29DB9586-21BB-4AFC-9ABD-8567AAAD9CB9}" srcId="{4C465B0C-12A8-4C7A-AE2B-DE44D83FA3E1}" destId="{D5758843-6676-41E9-8046-74C63BBED3A1}" srcOrd="0" destOrd="0" parTransId="{B8723430-5A3F-4938-99E5-F1E8A59EAF2E}" sibTransId="{3A4F3A80-D6ED-42F2-B04C-90FD85569341}"/>
    <dgm:cxn modelId="{9DAE0F8E-EE73-4FB4-8E9A-32593C9741E7}" srcId="{4C465B0C-12A8-4C7A-AE2B-DE44D83FA3E1}" destId="{DB513E20-680F-40E6-AB0D-CB6A1BFC284B}" srcOrd="2" destOrd="0" parTransId="{34164B7C-B0B9-47F7-A44A-B0273B49ACB1}" sibTransId="{3A7C7217-1D3B-41EA-ABCF-92AFA7226132}"/>
    <dgm:cxn modelId="{DB5EDA9D-BAED-48DD-A33A-36002EC07F14}" type="presOf" srcId="{DB513E20-680F-40E6-AB0D-CB6A1BFC284B}" destId="{A7F1A8F7-FF24-45EC-BBD8-960BB0BFBC52}" srcOrd="0" destOrd="0" presId="urn:microsoft.com/office/officeart/2008/layout/RadialCluster"/>
    <dgm:cxn modelId="{B85948A6-7EF3-46E4-BF96-CD8CB4C008FB}" srcId="{4C465B0C-12A8-4C7A-AE2B-DE44D83FA3E1}" destId="{20C62443-F949-42FB-A790-461C32E450D4}" srcOrd="1" destOrd="0" parTransId="{AD15184A-E522-479A-952B-A6FAF99B2A9D}" sibTransId="{F8F2C8A3-8E3B-4E31-8A0C-28149FF67ED3}"/>
    <dgm:cxn modelId="{D40FF8B0-6B61-4887-821C-A18400A8FB5B}" type="presOf" srcId="{D5758843-6676-41E9-8046-74C63BBED3A1}" destId="{E662D352-EF80-4918-AB10-8E494BD6E436}" srcOrd="0" destOrd="0" presId="urn:microsoft.com/office/officeart/2008/layout/RadialCluster"/>
    <dgm:cxn modelId="{FE6435C5-2D79-4CD8-911C-CAF131F87351}" type="presOf" srcId="{61D4C496-A0F3-41DB-85E6-12F5AC54829D}" destId="{BFAA8C28-6E88-43AD-B704-429417F45981}" srcOrd="0" destOrd="0" presId="urn:microsoft.com/office/officeart/2008/layout/RadialCluster"/>
    <dgm:cxn modelId="{D92D4DF3-0E69-41DA-8A88-24AE35D924EF}" type="presOf" srcId="{B8723430-5A3F-4938-99E5-F1E8A59EAF2E}" destId="{F4DD5A63-91D1-448A-9EF0-34420C15E195}" srcOrd="0" destOrd="0" presId="urn:microsoft.com/office/officeart/2008/layout/RadialCluster"/>
    <dgm:cxn modelId="{E8A0E0FC-3800-47BA-83B4-AEA918B56802}" type="presOf" srcId="{20C62443-F949-42FB-A790-461C32E450D4}" destId="{D9AB638E-0E82-49AA-B93D-6BFF5C6D3153}" srcOrd="0" destOrd="0" presId="urn:microsoft.com/office/officeart/2008/layout/RadialCluster"/>
    <dgm:cxn modelId="{AC802CB3-CD00-421E-B90B-B4F687BE2BB3}" type="presParOf" srcId="{BFAA8C28-6E88-43AD-B704-429417F45981}" destId="{2C1ABD7B-C3DD-4D46-8A97-6A1B67230F7F}" srcOrd="0" destOrd="0" presId="urn:microsoft.com/office/officeart/2008/layout/RadialCluster"/>
    <dgm:cxn modelId="{D67D4FBD-8F8C-4EE2-B471-160AA1781618}" type="presParOf" srcId="{2C1ABD7B-C3DD-4D46-8A97-6A1B67230F7F}" destId="{814BDC8A-ADBB-411C-857B-8339FE9A7C15}" srcOrd="0" destOrd="0" presId="urn:microsoft.com/office/officeart/2008/layout/RadialCluster"/>
    <dgm:cxn modelId="{11868F3A-8BB2-4079-BEB9-95A33F3F3334}" type="presParOf" srcId="{2C1ABD7B-C3DD-4D46-8A97-6A1B67230F7F}" destId="{F4DD5A63-91D1-448A-9EF0-34420C15E195}" srcOrd="1" destOrd="0" presId="urn:microsoft.com/office/officeart/2008/layout/RadialCluster"/>
    <dgm:cxn modelId="{1C04E832-B6EE-4170-BD44-D1AA85616368}" type="presParOf" srcId="{2C1ABD7B-C3DD-4D46-8A97-6A1B67230F7F}" destId="{E662D352-EF80-4918-AB10-8E494BD6E436}" srcOrd="2" destOrd="0" presId="urn:microsoft.com/office/officeart/2008/layout/RadialCluster"/>
    <dgm:cxn modelId="{C17BD66F-631C-4D9B-8C4E-44BB7A92DC7A}" type="presParOf" srcId="{2C1ABD7B-C3DD-4D46-8A97-6A1B67230F7F}" destId="{5F52F82C-B900-4A7E-B5A6-B96AFFF44858}" srcOrd="3" destOrd="0" presId="urn:microsoft.com/office/officeart/2008/layout/RadialCluster"/>
    <dgm:cxn modelId="{659F95DA-29A7-483C-8396-5643C45B5D78}" type="presParOf" srcId="{2C1ABD7B-C3DD-4D46-8A97-6A1B67230F7F}" destId="{D9AB638E-0E82-49AA-B93D-6BFF5C6D3153}" srcOrd="4" destOrd="0" presId="urn:microsoft.com/office/officeart/2008/layout/RadialCluster"/>
    <dgm:cxn modelId="{8F8D9463-48CF-4C3D-AFE4-0BFA9654759A}" type="presParOf" srcId="{2C1ABD7B-C3DD-4D46-8A97-6A1B67230F7F}" destId="{7149FC09-F91F-4658-A3DF-380BEE8262A9}" srcOrd="5" destOrd="0" presId="urn:microsoft.com/office/officeart/2008/layout/RadialCluster"/>
    <dgm:cxn modelId="{7616527D-B565-49E7-ADAF-B2E0005F0E47}" type="presParOf" srcId="{2C1ABD7B-C3DD-4D46-8A97-6A1B67230F7F}" destId="{A7F1A8F7-FF24-45EC-BBD8-960BB0BFBC5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BDC8A-ADBB-411C-857B-8339FE9A7C15}">
      <dsp:nvSpPr>
        <dsp:cNvPr id="0" name=""/>
        <dsp:cNvSpPr/>
      </dsp:nvSpPr>
      <dsp:spPr>
        <a:xfrm>
          <a:off x="2216412" y="1667690"/>
          <a:ext cx="1075387" cy="1075387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rgbClr val="002060"/>
              </a:solidFill>
            </a:rPr>
            <a:t>Points de vigilance</a:t>
          </a:r>
        </a:p>
      </dsp:txBody>
      <dsp:txXfrm>
        <a:off x="2268908" y="1720186"/>
        <a:ext cx="970395" cy="970395"/>
      </dsp:txXfrm>
    </dsp:sp>
    <dsp:sp modelId="{F4DD5A63-91D1-448A-9EF0-34420C15E195}">
      <dsp:nvSpPr>
        <dsp:cNvPr id="0" name=""/>
        <dsp:cNvSpPr/>
      </dsp:nvSpPr>
      <dsp:spPr>
        <a:xfrm rot="16200000">
          <a:off x="2376936" y="1290520"/>
          <a:ext cx="7543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4339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2D352-EF80-4918-AB10-8E494BD6E436}">
      <dsp:nvSpPr>
        <dsp:cNvPr id="0" name=""/>
        <dsp:cNvSpPr/>
      </dsp:nvSpPr>
      <dsp:spPr>
        <a:xfrm>
          <a:off x="2176066" y="192841"/>
          <a:ext cx="1156078" cy="720509"/>
        </a:xfrm>
        <a:prstGeom prst="roundRect">
          <a:avLst/>
        </a:pr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rgbClr val="002060"/>
              </a:solidFill>
            </a:rPr>
            <a:t>Périmètre des tableaux</a:t>
          </a:r>
        </a:p>
      </dsp:txBody>
      <dsp:txXfrm>
        <a:off x="2211238" y="228013"/>
        <a:ext cx="1085734" cy="650165"/>
      </dsp:txXfrm>
    </dsp:sp>
    <dsp:sp modelId="{5F52F82C-B900-4A7E-B5A6-B96AFFF44858}">
      <dsp:nvSpPr>
        <dsp:cNvPr id="0" name=""/>
        <dsp:cNvSpPr/>
      </dsp:nvSpPr>
      <dsp:spPr>
        <a:xfrm rot="1800000">
          <a:off x="3270973" y="2593547"/>
          <a:ext cx="3109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0903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B638E-0E82-49AA-B93D-6BFF5C6D3153}">
      <dsp:nvSpPr>
        <dsp:cNvPr id="0" name=""/>
        <dsp:cNvSpPr/>
      </dsp:nvSpPr>
      <dsp:spPr>
        <a:xfrm>
          <a:off x="3503391" y="2671273"/>
          <a:ext cx="1363275" cy="720509"/>
        </a:xfrm>
        <a:prstGeom prst="roundRect">
          <a:avLst/>
        </a:pr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>
              <a:solidFill>
                <a:srgbClr val="002060"/>
              </a:solidFill>
            </a:rPr>
            <a:t>Cohérence </a:t>
          </a:r>
          <a:r>
            <a:rPr lang="fr-FR" sz="1300" b="1" kern="1200" dirty="0">
              <a:solidFill>
                <a:srgbClr val="002060"/>
              </a:solidFill>
            </a:rPr>
            <a:t>entre </a:t>
          </a:r>
          <a:r>
            <a:rPr lang="fr-FR" sz="1300" b="0" kern="1200" dirty="0">
              <a:solidFill>
                <a:srgbClr val="002060"/>
              </a:solidFill>
            </a:rPr>
            <a:t>l</a:t>
          </a:r>
          <a:r>
            <a:rPr lang="fr-FR" sz="1300" kern="1200" dirty="0">
              <a:solidFill>
                <a:srgbClr val="002060"/>
              </a:solidFill>
            </a:rPr>
            <a:t>es tableaux</a:t>
          </a:r>
        </a:p>
      </dsp:txBody>
      <dsp:txXfrm>
        <a:off x="3538563" y="2706445"/>
        <a:ext cx="1292931" cy="650165"/>
      </dsp:txXfrm>
    </dsp:sp>
    <dsp:sp modelId="{7149FC09-F91F-4658-A3DF-380BEE8262A9}">
      <dsp:nvSpPr>
        <dsp:cNvPr id="0" name=""/>
        <dsp:cNvSpPr/>
      </dsp:nvSpPr>
      <dsp:spPr>
        <a:xfrm rot="9000000">
          <a:off x="1926336" y="2593547"/>
          <a:ext cx="3109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0903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F1A8F7-FF24-45EC-BBD8-960BB0BFBC52}">
      <dsp:nvSpPr>
        <dsp:cNvPr id="0" name=""/>
        <dsp:cNvSpPr/>
      </dsp:nvSpPr>
      <dsp:spPr>
        <a:xfrm>
          <a:off x="622192" y="2671273"/>
          <a:ext cx="1401981" cy="720509"/>
        </a:xfrm>
        <a:prstGeom prst="roundRect">
          <a:avLst/>
        </a:pr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>
              <a:solidFill>
                <a:srgbClr val="002060"/>
              </a:solidFill>
            </a:rPr>
            <a:t>Cohérence </a:t>
          </a:r>
          <a:r>
            <a:rPr lang="fr-FR" sz="1300" b="1" kern="1200" dirty="0">
              <a:solidFill>
                <a:srgbClr val="002060"/>
              </a:solidFill>
            </a:rPr>
            <a:t>au sein </a:t>
          </a:r>
          <a:r>
            <a:rPr lang="fr-FR" sz="1300" kern="1200" dirty="0">
              <a:solidFill>
                <a:srgbClr val="002060"/>
              </a:solidFill>
            </a:rPr>
            <a:t>des tableaux</a:t>
          </a:r>
        </a:p>
      </dsp:txBody>
      <dsp:txXfrm>
        <a:off x="657364" y="2706445"/>
        <a:ext cx="1331637" cy="650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FB359-759C-43F7-93C3-471A7FF41382}" type="datetimeFigureOut">
              <a:rPr lang="fr-FR" smtClean="0"/>
              <a:pPr/>
              <a:t>21/05/2024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D0365-C2A1-4CC2-813B-8AAFC8E370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18D4C-E8D2-4A3F-AAF4-F57A82AA08C4}" type="datetimeFigureOut">
              <a:rPr lang="fr-FR" smtClean="0"/>
              <a:pPr/>
              <a:t>21/05/2024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DB22F-D292-43A6-A254-F555BF0D6E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DB22F-D292-43A6-A254-F555BF0D6EBD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271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DB22F-D292-43A6-A254-F555BF0D6EBD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926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DB22F-D292-43A6-A254-F555BF0D6EBD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221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DB22F-D292-43A6-A254-F555BF0D6EBD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102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DB22F-D292-43A6-A254-F555BF0D6EBD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264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DB22F-D292-43A6-A254-F555BF0D6EBD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577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DB22F-D292-43A6-A254-F555BF0D6EBD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665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DB22F-D292-43A6-A254-F555BF0D6EBD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3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princi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rallélogramme 17">
            <a:extLst>
              <a:ext uri="{FF2B5EF4-FFF2-40B4-BE49-F238E27FC236}">
                <a16:creationId xmlns:a16="http://schemas.microsoft.com/office/drawing/2014/main" id="{F8CA7AEC-C9E5-4B69-907E-6A70A8E5B4E9}"/>
              </a:ext>
            </a:extLst>
          </p:cNvPr>
          <p:cNvSpPr/>
          <p:nvPr userDrawn="1"/>
        </p:nvSpPr>
        <p:spPr>
          <a:xfrm rot="3113424">
            <a:off x="-1165128" y="2482830"/>
            <a:ext cx="6640369" cy="165457"/>
          </a:xfrm>
          <a:prstGeom prst="parallelogram">
            <a:avLst>
              <a:gd name="adj" fmla="val 78116"/>
            </a:avLst>
          </a:prstGeom>
          <a:solidFill>
            <a:srgbClr val="A21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A21713"/>
                </a:solidFill>
                <a:effectLst/>
                <a:highlight>
                  <a:srgbClr val="A21713"/>
                </a:highlight>
                <a:uLnTx/>
                <a:uFillTx/>
                <a:latin typeface="Tahoma"/>
                <a:ea typeface="+mn-ea"/>
                <a:cs typeface="+mn-cs"/>
              </a:rPr>
              <a:t>c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A21713"/>
              </a:solidFill>
              <a:effectLst/>
              <a:highlight>
                <a:srgbClr val="A21713"/>
              </a:highligh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Parallélogramme 8">
            <a:extLst>
              <a:ext uri="{FF2B5EF4-FFF2-40B4-BE49-F238E27FC236}">
                <a16:creationId xmlns:a16="http://schemas.microsoft.com/office/drawing/2014/main" id="{149D3F61-32B0-4811-B3CE-5653EA5D6E09}"/>
              </a:ext>
            </a:extLst>
          </p:cNvPr>
          <p:cNvSpPr/>
          <p:nvPr userDrawn="1"/>
        </p:nvSpPr>
        <p:spPr>
          <a:xfrm flipH="1">
            <a:off x="238182" y="1"/>
            <a:ext cx="5125906" cy="5172748"/>
          </a:xfrm>
          <a:prstGeom prst="parallelogram">
            <a:avLst>
              <a:gd name="adj" fmla="val 78549"/>
            </a:avLst>
          </a:prstGeom>
          <a:solidFill>
            <a:srgbClr val="0C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EE5854-18EE-462E-B225-DD8D993EB3A4}"/>
              </a:ext>
            </a:extLst>
          </p:cNvPr>
          <p:cNvSpPr/>
          <p:nvPr userDrawn="1"/>
        </p:nvSpPr>
        <p:spPr>
          <a:xfrm>
            <a:off x="9968" y="4803998"/>
            <a:ext cx="9144000" cy="380234"/>
          </a:xfrm>
          <a:prstGeom prst="rect">
            <a:avLst/>
          </a:prstGeom>
          <a:solidFill>
            <a:srgbClr val="259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F5C1A4-12BA-42C1-A272-09BF703A4617}"/>
              </a:ext>
            </a:extLst>
          </p:cNvPr>
          <p:cNvSpPr/>
          <p:nvPr userDrawn="1"/>
        </p:nvSpPr>
        <p:spPr>
          <a:xfrm>
            <a:off x="-3625" y="627502"/>
            <a:ext cx="5559475" cy="2626345"/>
          </a:xfrm>
          <a:prstGeom prst="rect">
            <a:avLst/>
          </a:prstGeom>
          <a:solidFill>
            <a:srgbClr val="3AA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47AED02-87D2-43A6-8B48-82953CEFDC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591" y="199168"/>
            <a:ext cx="2623816" cy="2256055"/>
          </a:xfrm>
          <a:prstGeom prst="rect">
            <a:avLst/>
          </a:prstGeom>
        </p:spPr>
      </p:pic>
      <p:sp>
        <p:nvSpPr>
          <p:cNvPr id="23" name="Titre 21">
            <a:extLst>
              <a:ext uri="{FF2B5EF4-FFF2-40B4-BE49-F238E27FC236}">
                <a16:creationId xmlns:a16="http://schemas.microsoft.com/office/drawing/2014/main" id="{550919A2-D03C-46B6-8C61-ABB2216782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512" y="814177"/>
            <a:ext cx="5317668" cy="150752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TITRE DE LA PRESENTATION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8591C9AF-1D2C-45A3-9DC5-ABC0F4B151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2354153"/>
            <a:ext cx="5317668" cy="79366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Sous titre de la présentation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C99DCF-C50E-4F80-86E4-F866396FEA4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51921" y="4821238"/>
            <a:ext cx="4536430" cy="3222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Intervenants :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D4E0B54-AFA2-4D19-8AFE-C4F8AA8BB72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B31841E-7D82-49F2-98AF-9681A2E76DF3}" type="datetimeFigureOut">
              <a:rPr lang="fr-FR" smtClean="0"/>
              <a:t>21/05/2024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ar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4B90B4-07C8-455E-B8A2-A9ABCE990C94}"/>
              </a:ext>
            </a:extLst>
          </p:cNvPr>
          <p:cNvSpPr/>
          <p:nvPr userDrawn="1"/>
        </p:nvSpPr>
        <p:spPr>
          <a:xfrm>
            <a:off x="0" y="1"/>
            <a:ext cx="5364088" cy="5143499"/>
          </a:xfrm>
          <a:prstGeom prst="rect">
            <a:avLst/>
          </a:prstGeom>
          <a:solidFill>
            <a:srgbClr val="3AA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B1A95A-F3E9-442F-8D76-163C272CE95A}"/>
              </a:ext>
            </a:extLst>
          </p:cNvPr>
          <p:cNvSpPr/>
          <p:nvPr userDrawn="1"/>
        </p:nvSpPr>
        <p:spPr>
          <a:xfrm>
            <a:off x="0" y="771550"/>
            <a:ext cx="4572000" cy="180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53707EF8-02F3-43D8-B5AB-BB1F0265F4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270" y="948373"/>
            <a:ext cx="4321722" cy="144655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C447B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0C447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TITRE </a:t>
            </a:r>
            <a:b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0C447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0C447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 LA PARTIE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F84891E-56E3-48DE-B012-FF20DE9A99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64088" y="0"/>
            <a:ext cx="3888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1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E8DA72-FE75-436A-B135-7B4A2BEF72DB}"/>
              </a:ext>
            </a:extLst>
          </p:cNvPr>
          <p:cNvSpPr/>
          <p:nvPr userDrawn="1"/>
        </p:nvSpPr>
        <p:spPr>
          <a:xfrm>
            <a:off x="0" y="1"/>
            <a:ext cx="5364088" cy="5143499"/>
          </a:xfrm>
          <a:prstGeom prst="rect">
            <a:avLst/>
          </a:prstGeom>
          <a:solidFill>
            <a:srgbClr val="3AA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7E451A-CDCA-4CCE-A13D-BC87EB147468}"/>
              </a:ext>
            </a:extLst>
          </p:cNvPr>
          <p:cNvSpPr/>
          <p:nvPr userDrawn="1"/>
        </p:nvSpPr>
        <p:spPr>
          <a:xfrm>
            <a:off x="0" y="774523"/>
            <a:ext cx="4572000" cy="180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8E6D1C5-3115-4502-80C1-3426F29447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9629" y="947884"/>
            <a:ext cx="4382371" cy="1446550"/>
          </a:xfrm>
        </p:spPr>
        <p:txBody>
          <a:bodyPr>
            <a:normAutofit/>
          </a:bodyPr>
          <a:lstStyle>
            <a:lvl1pPr algn="l">
              <a:defRPr lang="fr-FR" sz="4400" kern="1200" dirty="0">
                <a:solidFill>
                  <a:srgbClr val="0C447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30462C55-FF6A-48EC-B700-B7984A575E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64163" y="0"/>
            <a:ext cx="3779837" cy="51435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871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vide Rappel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élogramme 5">
            <a:extLst>
              <a:ext uri="{FF2B5EF4-FFF2-40B4-BE49-F238E27FC236}">
                <a16:creationId xmlns:a16="http://schemas.microsoft.com/office/drawing/2014/main" id="{F7D8B2F8-81C8-4996-82A7-2959F27FE262}"/>
              </a:ext>
            </a:extLst>
          </p:cNvPr>
          <p:cNvSpPr/>
          <p:nvPr userDrawn="1"/>
        </p:nvSpPr>
        <p:spPr>
          <a:xfrm>
            <a:off x="215516" y="1"/>
            <a:ext cx="8712968" cy="461666"/>
          </a:xfrm>
          <a:prstGeom prst="parallelogram">
            <a:avLst/>
          </a:prstGeom>
          <a:solidFill>
            <a:srgbClr val="3AA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B08C06D-73DB-430A-B75F-A658046235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18996"/>
            <a:ext cx="8496944" cy="430888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RAPPEL DU TITRE DE LA PARTIE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lv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C1759E-87C3-47D4-A790-4E2588CAFA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644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E8DA72-FE75-436A-B135-7B4A2BEF72DB}"/>
              </a:ext>
            </a:extLst>
          </p:cNvPr>
          <p:cNvSpPr/>
          <p:nvPr userDrawn="1"/>
        </p:nvSpPr>
        <p:spPr>
          <a:xfrm>
            <a:off x="0" y="1"/>
            <a:ext cx="5364088" cy="5143499"/>
          </a:xfrm>
          <a:prstGeom prst="rect">
            <a:avLst/>
          </a:prstGeom>
          <a:solidFill>
            <a:srgbClr val="3AA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8DAD6CB-41A6-4D0B-86CE-9FE4426E0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918" y="0"/>
            <a:ext cx="3829731" cy="51469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07E451A-CDCA-4CCE-A13D-BC87EB147468}"/>
              </a:ext>
            </a:extLst>
          </p:cNvPr>
          <p:cNvSpPr/>
          <p:nvPr userDrawn="1"/>
        </p:nvSpPr>
        <p:spPr>
          <a:xfrm>
            <a:off x="0" y="774523"/>
            <a:ext cx="4572000" cy="180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8E6D1C5-3115-4502-80C1-3426F29447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9629" y="947884"/>
            <a:ext cx="4382371" cy="1446550"/>
          </a:xfrm>
        </p:spPr>
        <p:txBody>
          <a:bodyPr>
            <a:normAutofit/>
          </a:bodyPr>
          <a:lstStyle>
            <a:lvl1pPr algn="l">
              <a:defRPr lang="fr-FR" sz="4400" kern="1200" dirty="0">
                <a:solidFill>
                  <a:srgbClr val="0C447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TITRE DE LA PARTIE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vide Rappel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élogramme 5">
            <a:extLst>
              <a:ext uri="{FF2B5EF4-FFF2-40B4-BE49-F238E27FC236}">
                <a16:creationId xmlns:a16="http://schemas.microsoft.com/office/drawing/2014/main" id="{F7D8B2F8-81C8-4996-82A7-2959F27FE262}"/>
              </a:ext>
            </a:extLst>
          </p:cNvPr>
          <p:cNvSpPr/>
          <p:nvPr userDrawn="1"/>
        </p:nvSpPr>
        <p:spPr>
          <a:xfrm>
            <a:off x="215516" y="1"/>
            <a:ext cx="8712968" cy="461666"/>
          </a:xfrm>
          <a:prstGeom prst="parallelogram">
            <a:avLst/>
          </a:prstGeom>
          <a:solidFill>
            <a:srgbClr val="3AA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B08C06D-73DB-430A-B75F-A658046235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18996"/>
            <a:ext cx="8496944" cy="430888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RAPPEL DU TITRE DE LA PARTIE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lv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C1759E-87C3-47D4-A790-4E2588CAFA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266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ar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8EEC818-A4E3-44CB-9C97-6D39B9A2BD15}"/>
              </a:ext>
            </a:extLst>
          </p:cNvPr>
          <p:cNvSpPr/>
          <p:nvPr userDrawn="1"/>
        </p:nvSpPr>
        <p:spPr>
          <a:xfrm>
            <a:off x="0" y="1"/>
            <a:ext cx="5364088" cy="5143499"/>
          </a:xfrm>
          <a:prstGeom prst="rect">
            <a:avLst/>
          </a:prstGeom>
          <a:solidFill>
            <a:srgbClr val="3AA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B7C9ED-ED00-4DF2-AF81-B0C6AB35AE6B}"/>
              </a:ext>
            </a:extLst>
          </p:cNvPr>
          <p:cNvSpPr/>
          <p:nvPr userDrawn="1"/>
        </p:nvSpPr>
        <p:spPr>
          <a:xfrm>
            <a:off x="0" y="771550"/>
            <a:ext cx="4572000" cy="180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A0117A5-3BF2-405C-86CC-F00086D05E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801" r="26249"/>
          <a:stretch/>
        </p:blipFill>
        <p:spPr>
          <a:xfrm>
            <a:off x="5367290" y="0"/>
            <a:ext cx="3776710" cy="5143500"/>
          </a:xfrm>
          <a:prstGeom prst="rect">
            <a:avLst/>
          </a:prstGeom>
        </p:spPr>
      </p:pic>
      <p:sp>
        <p:nvSpPr>
          <p:cNvPr id="10" name="Titre 11">
            <a:extLst>
              <a:ext uri="{FF2B5EF4-FFF2-40B4-BE49-F238E27FC236}">
                <a16:creationId xmlns:a16="http://schemas.microsoft.com/office/drawing/2014/main" id="{9CB28460-F8B6-4564-A17F-1788FD8F42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270" y="948373"/>
            <a:ext cx="4321722" cy="144655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C447B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0C447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TITRE </a:t>
            </a:r>
            <a:b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0C447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0C447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 LA PARTIE</a:t>
            </a:r>
          </a:p>
        </p:txBody>
      </p:sp>
    </p:spTree>
    <p:extLst>
      <p:ext uri="{BB962C8B-B14F-4D97-AF65-F5344CB8AC3E}">
        <p14:creationId xmlns:p14="http://schemas.microsoft.com/office/powerpoint/2010/main" val="93421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vide Rappel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élogramme 5">
            <a:extLst>
              <a:ext uri="{FF2B5EF4-FFF2-40B4-BE49-F238E27FC236}">
                <a16:creationId xmlns:a16="http://schemas.microsoft.com/office/drawing/2014/main" id="{F7D8B2F8-81C8-4996-82A7-2959F27FE262}"/>
              </a:ext>
            </a:extLst>
          </p:cNvPr>
          <p:cNvSpPr/>
          <p:nvPr userDrawn="1"/>
        </p:nvSpPr>
        <p:spPr>
          <a:xfrm>
            <a:off x="215516" y="1"/>
            <a:ext cx="8712968" cy="461666"/>
          </a:xfrm>
          <a:prstGeom prst="parallelogram">
            <a:avLst/>
          </a:prstGeom>
          <a:solidFill>
            <a:srgbClr val="3AA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B08C06D-73DB-430A-B75F-A658046235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18996"/>
            <a:ext cx="8496944" cy="430888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RAPPEL DU TITRE DE LA PARTIE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lv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C1759E-87C3-47D4-A790-4E2588CAFA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097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Entrée manuelle 3">
            <a:extLst>
              <a:ext uri="{FF2B5EF4-FFF2-40B4-BE49-F238E27FC236}">
                <a16:creationId xmlns:a16="http://schemas.microsoft.com/office/drawing/2014/main" id="{0417E576-3980-4037-89BC-B77C805648B4}"/>
              </a:ext>
            </a:extLst>
          </p:cNvPr>
          <p:cNvSpPr/>
          <p:nvPr userDrawn="1"/>
        </p:nvSpPr>
        <p:spPr>
          <a:xfrm>
            <a:off x="1" y="4227935"/>
            <a:ext cx="9144000" cy="915566"/>
          </a:xfrm>
          <a:prstGeom prst="flowChartManualInput">
            <a:avLst/>
          </a:prstGeom>
          <a:solidFill>
            <a:srgbClr val="3AA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1A6506B-DB23-462F-8E7B-AA9472F311C7}"/>
              </a:ext>
            </a:extLst>
          </p:cNvPr>
          <p:cNvSpPr txBox="1"/>
          <p:nvPr userDrawn="1"/>
        </p:nvSpPr>
        <p:spPr>
          <a:xfrm>
            <a:off x="5436096" y="4470475"/>
            <a:ext cx="244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Rejoignez-nous 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420CDE-E807-49EB-8CA3-3B5AD60254C2}"/>
              </a:ext>
            </a:extLst>
          </p:cNvPr>
          <p:cNvSpPr/>
          <p:nvPr userDrawn="1"/>
        </p:nvSpPr>
        <p:spPr>
          <a:xfrm>
            <a:off x="-1" y="0"/>
            <a:ext cx="9146581" cy="2287907"/>
          </a:xfrm>
          <a:prstGeom prst="rect">
            <a:avLst/>
          </a:prstGeom>
          <a:solidFill>
            <a:srgbClr val="3AA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8A4A884-01E2-452D-85E4-B874FB428D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158895"/>
            <a:ext cx="9144000" cy="208718"/>
          </a:xfrm>
          <a:prstGeom prst="line">
            <a:avLst/>
          </a:prstGeom>
          <a:ln w="76200">
            <a:solidFill>
              <a:srgbClr val="0C44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2456B6C-8940-4941-ACF1-3C46A4D0FFEB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233680"/>
            <a:ext cx="9144000" cy="210316"/>
          </a:xfrm>
          <a:prstGeom prst="line">
            <a:avLst/>
          </a:prstGeom>
          <a:ln w="76200">
            <a:solidFill>
              <a:srgbClr val="A217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388D9498-C3CC-43F8-831E-6F58D7023521}"/>
              </a:ext>
            </a:extLst>
          </p:cNvPr>
          <p:cNvSpPr txBox="1"/>
          <p:nvPr userDrawn="1"/>
        </p:nvSpPr>
        <p:spPr>
          <a:xfrm>
            <a:off x="653603" y="789347"/>
            <a:ext cx="7836794" cy="2739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MERCI POUR 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i="0" u="none" strike="noStrike" kern="1200" cap="none" spc="0" normalizeH="0" baseline="0" noProof="0" dirty="0">
                <a:ln>
                  <a:noFill/>
                </a:ln>
                <a:solidFill>
                  <a:srgbClr val="2591AB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VOTRE ATTENTION !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80DB39D-7FA8-4C39-A01B-0148EA634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619" y="211360"/>
            <a:ext cx="1887673" cy="159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16BF63-2BD0-4BC1-ACE0-87C33CFB7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4" y="480020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B31841E-7D82-49F2-98AF-9681A2E76DF3}" type="datetimeFigureOut">
              <a:rPr lang="fr-FR" smtClean="0"/>
              <a:pPr/>
              <a:t>21/05/2024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7BAA3D-39E3-45FC-8311-905A23FE6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9530" y="4800201"/>
            <a:ext cx="4869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C447B"/>
                </a:solidFill>
              </a:defRPr>
            </a:lvl1pPr>
          </a:lstStyle>
          <a:p>
            <a:fld id="{C489AAF3-BE18-4DC3-BB6B-A74C85ACE68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5" r:id="rId2"/>
    <p:sldLayoutId id="2147483698" r:id="rId3"/>
    <p:sldLayoutId id="2147483694" r:id="rId4"/>
    <p:sldLayoutId id="2147483674" r:id="rId5"/>
    <p:sldLayoutId id="2147483699" r:id="rId6"/>
    <p:sldLayoutId id="2147483696" r:id="rId7"/>
    <p:sldLayoutId id="2147483700" r:id="rId8"/>
    <p:sldLayoutId id="2147483697" r:id="rId9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gifrance.gouv.fr/codes/article_lc/LEGIARTI000044427392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0.svg"/><Relationship Id="rId9" Type="http://schemas.microsoft.com/office/2007/relationships/diagramDrawing" Target="../diagrams/drawing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rsu@cdg74.fr" TargetMode="External"/><Relationship Id="rId7" Type="http://schemas.openxmlformats.org/officeDocument/2006/relationships/image" Target="../media/image47.svg"/><Relationship Id="rId2" Type="http://schemas.openxmlformats.org/officeDocument/2006/relationships/hyperlink" Target="mailto:elea.souilhe@cdg74.fr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www.facebook.com/cdghautesavoie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9.png"/><Relationship Id="rId4" Type="http://schemas.openxmlformats.org/officeDocument/2006/relationships/hyperlink" Target="https://www.linkedin.com/company/centredegestion74/mycompany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002B2AD1-08BB-4817-B491-5E9B80E6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Rapport Social Unique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E4642F2-468B-4E03-A745-856313CA82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Campagne 2023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2CA45EAE-D4E6-45D1-88E7-457B4FF334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92279" y="4821238"/>
            <a:ext cx="1296071" cy="322262"/>
          </a:xfrm>
        </p:spPr>
        <p:txBody>
          <a:bodyPr/>
          <a:lstStyle/>
          <a:p>
            <a:r>
              <a:rPr lang="fr-FR" dirty="0"/>
              <a:t>Eléa </a:t>
            </a:r>
            <a:r>
              <a:rPr lang="fr-FR" dirty="0" err="1"/>
              <a:t>Souilhé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FDA2C3-A4C1-4CEA-8DEC-BC8773B21AC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17B434-6E39-4E4A-B20E-9C8A5CB762AF}" type="datetime1">
              <a:rPr lang="fr-FR" smtClean="0"/>
              <a:t>21/05/2024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1044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F520B57-A5C5-4F91-83F2-847D168611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LE FONCTIONNEMENT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F6B34F2-5E10-4E9E-B035-23025F1361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6D17C9-D08B-5DC7-A9FA-07A17A41EA15}"/>
              </a:ext>
            </a:extLst>
          </p:cNvPr>
          <p:cNvSpPr/>
          <p:nvPr/>
        </p:nvSpPr>
        <p:spPr>
          <a:xfrm>
            <a:off x="3175001" y="714952"/>
            <a:ext cx="2793997" cy="43088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Le planning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C73DA3-9262-FA2E-C8BB-E1715718923F}"/>
              </a:ext>
            </a:extLst>
          </p:cNvPr>
          <p:cNvSpPr/>
          <p:nvPr/>
        </p:nvSpPr>
        <p:spPr>
          <a:xfrm>
            <a:off x="371359" y="2289457"/>
            <a:ext cx="1904443" cy="64807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rgbClr val="002060"/>
                </a:solidFill>
              </a:rPr>
              <a:t>Lancement</a:t>
            </a:r>
            <a:r>
              <a:rPr lang="fr-FR" sz="1200" dirty="0">
                <a:solidFill>
                  <a:srgbClr val="002060"/>
                </a:solidFill>
              </a:rPr>
              <a:t> de la campagne 2023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B54CD3-5EF5-9E34-18A8-6C700DABF864}"/>
              </a:ext>
            </a:extLst>
          </p:cNvPr>
          <p:cNvSpPr/>
          <p:nvPr/>
        </p:nvSpPr>
        <p:spPr>
          <a:xfrm>
            <a:off x="755576" y="1497369"/>
            <a:ext cx="1136011" cy="5583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4"/>
                </a:solidFill>
              </a:rPr>
              <a:t>05/24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6ECC62-2DCC-9350-57C2-69785310AB11}"/>
              </a:ext>
            </a:extLst>
          </p:cNvPr>
          <p:cNvSpPr/>
          <p:nvPr/>
        </p:nvSpPr>
        <p:spPr>
          <a:xfrm>
            <a:off x="3059832" y="1491632"/>
            <a:ext cx="1136011" cy="5583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4"/>
                </a:solidFill>
              </a:rPr>
              <a:t>09/24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000B0B-8640-8A5D-D215-57F8972F7BA2}"/>
              </a:ext>
            </a:extLst>
          </p:cNvPr>
          <p:cNvSpPr/>
          <p:nvPr/>
        </p:nvSpPr>
        <p:spPr>
          <a:xfrm>
            <a:off x="2582548" y="2285066"/>
            <a:ext cx="1904443" cy="11521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rgbClr val="002060"/>
                </a:solidFill>
              </a:rPr>
              <a:t>Relance</a:t>
            </a:r>
            <a:r>
              <a:rPr lang="fr-FR" sz="1200" dirty="0">
                <a:solidFill>
                  <a:srgbClr val="002060"/>
                </a:solidFill>
              </a:rPr>
              <a:t> auprès des collectivités qui n’ont pas validé leur RSU et qui ne sont pas entrain de le terminer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8496A3-9A42-B254-4B07-654829458135}"/>
              </a:ext>
            </a:extLst>
          </p:cNvPr>
          <p:cNvSpPr/>
          <p:nvPr/>
        </p:nvSpPr>
        <p:spPr>
          <a:xfrm>
            <a:off x="5100231" y="1491631"/>
            <a:ext cx="1136011" cy="5583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4"/>
                </a:solidFill>
              </a:rPr>
              <a:t>10/24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26DA7A-5919-1C72-3CD0-1610C2527197}"/>
              </a:ext>
            </a:extLst>
          </p:cNvPr>
          <p:cNvSpPr/>
          <p:nvPr/>
        </p:nvSpPr>
        <p:spPr>
          <a:xfrm>
            <a:off x="4716016" y="2285066"/>
            <a:ext cx="1904443" cy="11521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rgbClr val="002060"/>
                </a:solidFill>
              </a:rPr>
              <a:t>Dernière relance </a:t>
            </a:r>
            <a:r>
              <a:rPr lang="fr-FR" sz="1200" dirty="0">
                <a:solidFill>
                  <a:srgbClr val="002060"/>
                </a:solidFill>
              </a:rPr>
              <a:t>auprès des collectivités qui n’ont pas validé leur RSU et qui ne sont pas entrain de le terminer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F51958-1621-07D7-5B15-C58D12FEA3B2}"/>
              </a:ext>
            </a:extLst>
          </p:cNvPr>
          <p:cNvSpPr/>
          <p:nvPr/>
        </p:nvSpPr>
        <p:spPr>
          <a:xfrm>
            <a:off x="6916029" y="2289457"/>
            <a:ext cx="1904443" cy="64807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rgbClr val="002060"/>
                </a:solidFill>
              </a:rPr>
              <a:t>Clôture</a:t>
            </a:r>
            <a:r>
              <a:rPr lang="fr-FR" sz="1200" dirty="0">
                <a:solidFill>
                  <a:srgbClr val="002060"/>
                </a:solidFill>
              </a:rPr>
              <a:t> de la campagne 2023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41D1A7-831F-3E26-2E7C-254379FB646E}"/>
              </a:ext>
            </a:extLst>
          </p:cNvPr>
          <p:cNvSpPr/>
          <p:nvPr/>
        </p:nvSpPr>
        <p:spPr>
          <a:xfrm>
            <a:off x="7300244" y="1491630"/>
            <a:ext cx="1136011" cy="5583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accent4"/>
                </a:solidFill>
              </a:rPr>
              <a:t>11/24</a:t>
            </a:r>
          </a:p>
          <a:p>
            <a:pPr algn="ctr"/>
            <a:r>
              <a:rPr lang="fr-FR" sz="1200" dirty="0">
                <a:solidFill>
                  <a:schemeClr val="accent4"/>
                </a:solidFill>
              </a:rPr>
              <a:t>(à confirmer)</a:t>
            </a: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21301C89-BC95-5299-327C-5CE89C2DF7AD}"/>
              </a:ext>
            </a:extLst>
          </p:cNvPr>
          <p:cNvGrpSpPr/>
          <p:nvPr/>
        </p:nvGrpSpPr>
        <p:grpSpPr>
          <a:xfrm>
            <a:off x="683568" y="3731026"/>
            <a:ext cx="7830580" cy="1040923"/>
            <a:chOff x="755576" y="3731026"/>
            <a:chExt cx="7830580" cy="104092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B1EBDA7-4066-CC29-5E86-1017F07D0DA5}"/>
                </a:ext>
              </a:extLst>
            </p:cNvPr>
            <p:cNvSpPr/>
            <p:nvPr/>
          </p:nvSpPr>
          <p:spPr>
            <a:xfrm>
              <a:off x="2041486" y="3731026"/>
              <a:ext cx="6544670" cy="104092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>
                  <a:solidFill>
                    <a:schemeClr val="bg1"/>
                  </a:solidFill>
                </a:rPr>
                <a:t>Si trop de RSU sont transmis en fin de campagne, le CDG ne garanti pas d’être en capacité de valider l’ensemble. </a:t>
              </a:r>
            </a:p>
            <a:p>
              <a:r>
                <a:rPr lang="fr-FR" sz="1600" dirty="0">
                  <a:solidFill>
                    <a:schemeClr val="bg1"/>
                  </a:solidFill>
                </a:rPr>
                <a:t>Il est donc préférable de transmette son RSU le plus tôt possible afin de bénéficier d’un meilleur accompagnement.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6E287FD-BD28-6465-E5BB-872529FD3D30}"/>
                </a:ext>
              </a:extLst>
            </p:cNvPr>
            <p:cNvSpPr/>
            <p:nvPr/>
          </p:nvSpPr>
          <p:spPr>
            <a:xfrm>
              <a:off x="755576" y="3731027"/>
              <a:ext cx="1296144" cy="104092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Graphique 25" descr="Avertissement">
              <a:extLst>
                <a:ext uri="{FF2B5EF4-FFF2-40B4-BE49-F238E27FC236}">
                  <a16:creationId xmlns:a16="http://schemas.microsoft.com/office/drawing/2014/main" id="{00E04C39-071F-38C0-DE80-98DFBAB51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37575" y="3794287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2615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F520B57-A5C5-4F91-83F2-847D168611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LE FONCTIONNEMENT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F6B34F2-5E10-4E9E-B035-23025F1361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6D17C9-D08B-5DC7-A9FA-07A17A41EA15}"/>
              </a:ext>
            </a:extLst>
          </p:cNvPr>
          <p:cNvSpPr/>
          <p:nvPr/>
        </p:nvSpPr>
        <p:spPr>
          <a:xfrm>
            <a:off x="3175001" y="714952"/>
            <a:ext cx="2793997" cy="43088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Le planning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75CA8C61-4A70-C6FB-2ABC-113C16EBD7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494500"/>
              </p:ext>
            </p:extLst>
          </p:nvPr>
        </p:nvGraphicFramePr>
        <p:xfrm>
          <a:off x="682004" y="1612756"/>
          <a:ext cx="7779990" cy="280831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089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6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584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Etapes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Objectif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Détail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48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Réception par mail du MDP </a:t>
                      </a:r>
                      <a:r>
                        <a:rPr lang="fr-FR" sz="1400" baseline="0" dirty="0"/>
                        <a:t>et du lien de l’appli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Identifiants : SIRET + MDP temporaire;</a:t>
                      </a:r>
                      <a:r>
                        <a:rPr lang="fr-FR" sz="1400" baseline="0" dirty="0"/>
                        <a:t> </a:t>
                      </a:r>
                      <a:r>
                        <a:rPr lang="fr-FR" sz="1400" baseline="0" dirty="0">
                          <a:solidFill>
                            <a:srgbClr val="FF0000"/>
                          </a:solidFill>
                        </a:rPr>
                        <a:t>utiliser Chrome ou Mozilla Firefox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89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Modification du mot de passe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Vérification des informations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Aller dans la rubrique « Mon compte 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579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3C3200C-165C-4330-98B6-2B0E475407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58225" y="4800600"/>
            <a:ext cx="485775" cy="274638"/>
          </a:xfrm>
        </p:spPr>
        <p:txBody>
          <a:bodyPr/>
          <a:lstStyle/>
          <a:p>
            <a:fld id="{C489AAF3-BE18-4DC3-BB6B-A74C85ACE68B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D4859A91-3523-0732-6467-A035EE0EA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70" y="948373"/>
            <a:ext cx="4321722" cy="1446552"/>
          </a:xfrm>
        </p:spPr>
        <p:txBody>
          <a:bodyPr/>
          <a:lstStyle/>
          <a:p>
            <a:r>
              <a:rPr lang="fr-FR" dirty="0"/>
              <a:t>La nouvelle interface</a:t>
            </a:r>
          </a:p>
        </p:txBody>
      </p:sp>
      <p:pic>
        <p:nvPicPr>
          <p:cNvPr id="1026" name="Picture 2" descr="donnees-sociales.fr">
            <a:extLst>
              <a:ext uri="{FF2B5EF4-FFF2-40B4-BE49-F238E27FC236}">
                <a16:creationId xmlns:a16="http://schemas.microsoft.com/office/drawing/2014/main" id="{FF4FC465-95F2-ED61-1214-5193B71F0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464" y="406080"/>
            <a:ext cx="3430648" cy="108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AC1D9D2-876B-F538-00B2-8FDB33904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746" y="2129752"/>
            <a:ext cx="3086366" cy="88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07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F520B57-A5C5-4F91-83F2-847D168611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L’INTERFACE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F6B34F2-5E10-4E9E-B035-23025F1361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6D17C9-D08B-5DC7-A9FA-07A17A41EA15}"/>
              </a:ext>
            </a:extLst>
          </p:cNvPr>
          <p:cNvSpPr/>
          <p:nvPr/>
        </p:nvSpPr>
        <p:spPr>
          <a:xfrm>
            <a:off x="5364088" y="1977211"/>
            <a:ext cx="2793997" cy="100811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1. Connexion + changement mot de passe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6DB51D2-1603-F377-F344-592D76D99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038539"/>
            <a:ext cx="3240865" cy="314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85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F520B57-A5C5-4F91-83F2-847D168611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L’INTERFACE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F6B34F2-5E10-4E9E-B035-23025F1361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6D17C9-D08B-5DC7-A9FA-07A17A41EA15}"/>
              </a:ext>
            </a:extLst>
          </p:cNvPr>
          <p:cNvSpPr/>
          <p:nvPr/>
        </p:nvSpPr>
        <p:spPr>
          <a:xfrm>
            <a:off x="3175001" y="627534"/>
            <a:ext cx="2793997" cy="43088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Page d’accueil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DC437E8-B57B-0934-EC63-FB5877FC5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05112"/>
            <a:ext cx="7334596" cy="326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61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1583554-254E-D703-50F8-F5DFA2B7F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05112"/>
            <a:ext cx="7334596" cy="3268883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F520B57-A5C5-4F91-83F2-847D168611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L’INTERFACE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F6B34F2-5E10-4E9E-B035-23025F1361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6D17C9-D08B-5DC7-A9FA-07A17A41EA15}"/>
              </a:ext>
            </a:extLst>
          </p:cNvPr>
          <p:cNvSpPr/>
          <p:nvPr/>
        </p:nvSpPr>
        <p:spPr>
          <a:xfrm>
            <a:off x="1965288" y="628844"/>
            <a:ext cx="5213423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Informations relatives à votre collectivité</a:t>
            </a:r>
          </a:p>
        </p:txBody>
      </p:sp>
      <p:pic>
        <p:nvPicPr>
          <p:cNvPr id="4" name="Graphique 3" descr="Ligne fléchée : tout droit">
            <a:extLst>
              <a:ext uri="{FF2B5EF4-FFF2-40B4-BE49-F238E27FC236}">
                <a16:creationId xmlns:a16="http://schemas.microsoft.com/office/drawing/2014/main" id="{F3D40FB4-8F90-079B-4006-93390DF43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713508">
            <a:off x="7123138" y="703518"/>
            <a:ext cx="802637" cy="914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ACBFD0-3E36-C713-0AA9-D49FE372C05C}"/>
              </a:ext>
            </a:extLst>
          </p:cNvPr>
          <p:cNvSpPr/>
          <p:nvPr/>
        </p:nvSpPr>
        <p:spPr>
          <a:xfrm>
            <a:off x="6660232" y="1494815"/>
            <a:ext cx="648072" cy="216024"/>
          </a:xfrm>
          <a:prstGeom prst="rect">
            <a:avLst/>
          </a:prstGeom>
          <a:noFill/>
          <a:ln w="31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83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25510EB-4188-14E1-ECB1-B2EB85CBF0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L’INTERFACE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3A95C5C-0558-C960-14BB-FB0BEC514C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40B9DA3-C691-1075-4634-405F93851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43558"/>
            <a:ext cx="8460432" cy="372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61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EB3ED63-A574-AC11-508F-E487A8708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230" y="1671993"/>
            <a:ext cx="3571300" cy="30031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999E708-3BD7-F45E-DFD6-490835AAB1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124"/>
          <a:stretch/>
        </p:blipFill>
        <p:spPr>
          <a:xfrm>
            <a:off x="395536" y="1494815"/>
            <a:ext cx="3951577" cy="3003138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F520B57-A5C5-4F91-83F2-847D168611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L’INTERFACE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F6B34F2-5E10-4E9E-B035-23025F1361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6D17C9-D08B-5DC7-A9FA-07A17A41EA15}"/>
              </a:ext>
            </a:extLst>
          </p:cNvPr>
          <p:cNvSpPr/>
          <p:nvPr/>
        </p:nvSpPr>
        <p:spPr>
          <a:xfrm>
            <a:off x="1965288" y="628844"/>
            <a:ext cx="5213423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Changer votre mot de passe</a:t>
            </a:r>
          </a:p>
        </p:txBody>
      </p:sp>
      <p:pic>
        <p:nvPicPr>
          <p:cNvPr id="4" name="Graphique 3" descr="Ligne fléchée : tout droit">
            <a:extLst>
              <a:ext uri="{FF2B5EF4-FFF2-40B4-BE49-F238E27FC236}">
                <a16:creationId xmlns:a16="http://schemas.microsoft.com/office/drawing/2014/main" id="{F3D40FB4-8F90-079B-4006-93390DF43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713508">
            <a:off x="3787257" y="1214793"/>
            <a:ext cx="802637" cy="914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ACBFD0-3E36-C713-0AA9-D49FE372C05C}"/>
              </a:ext>
            </a:extLst>
          </p:cNvPr>
          <p:cNvSpPr/>
          <p:nvPr/>
        </p:nvSpPr>
        <p:spPr>
          <a:xfrm>
            <a:off x="3275856" y="2045892"/>
            <a:ext cx="936104" cy="309833"/>
          </a:xfrm>
          <a:prstGeom prst="rect">
            <a:avLst/>
          </a:prstGeom>
          <a:noFill/>
          <a:ln w="31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444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B5A0C7-98AA-E0C1-FE58-3D6E66A4D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67" y="1443411"/>
            <a:ext cx="7560663" cy="3074378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F520B57-A5C5-4F91-83F2-847D168611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L’INTERFACE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F6B34F2-5E10-4E9E-B035-23025F1361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6D17C9-D08B-5DC7-A9FA-07A17A41EA15}"/>
              </a:ext>
            </a:extLst>
          </p:cNvPr>
          <p:cNvSpPr/>
          <p:nvPr/>
        </p:nvSpPr>
        <p:spPr>
          <a:xfrm>
            <a:off x="1965288" y="628844"/>
            <a:ext cx="5213423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Commencer la saisie de son RSU</a:t>
            </a:r>
          </a:p>
        </p:txBody>
      </p:sp>
      <p:pic>
        <p:nvPicPr>
          <p:cNvPr id="4" name="Graphique 3" descr="Ligne fléchée : tout droit">
            <a:extLst>
              <a:ext uri="{FF2B5EF4-FFF2-40B4-BE49-F238E27FC236}">
                <a16:creationId xmlns:a16="http://schemas.microsoft.com/office/drawing/2014/main" id="{F3D40FB4-8F90-079B-4006-93390DF43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713508">
            <a:off x="1470294" y="986211"/>
            <a:ext cx="802637" cy="914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ACBFD0-3E36-C713-0AA9-D49FE372C05C}"/>
              </a:ext>
            </a:extLst>
          </p:cNvPr>
          <p:cNvSpPr/>
          <p:nvPr/>
        </p:nvSpPr>
        <p:spPr>
          <a:xfrm>
            <a:off x="899592" y="1779663"/>
            <a:ext cx="864096" cy="144015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402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F520B57-A5C5-4F91-83F2-847D168611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L’INTERFACE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F6B34F2-5E10-4E9E-B035-23025F1361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6D17C9-D08B-5DC7-A9FA-07A17A41EA15}"/>
              </a:ext>
            </a:extLst>
          </p:cNvPr>
          <p:cNvSpPr/>
          <p:nvPr/>
        </p:nvSpPr>
        <p:spPr>
          <a:xfrm>
            <a:off x="1965288" y="628844"/>
            <a:ext cx="5213423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Commencer la saisie de son RSU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9E5837A-8D27-1568-DEDA-90363E8CC4CA}"/>
              </a:ext>
            </a:extLst>
          </p:cNvPr>
          <p:cNvSpPr txBox="1"/>
          <p:nvPr/>
        </p:nvSpPr>
        <p:spPr>
          <a:xfrm>
            <a:off x="5076056" y="2504542"/>
            <a:ext cx="3319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Uniquement si la collectivité n’a pas rémunéré d’agent en 2023.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7882F80-0A91-7187-2EF3-7CFE5CBFF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065514"/>
            <a:ext cx="4032448" cy="140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34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64BED2-28F4-49D3-9095-1E08F8ED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cadre de la campagne</a:t>
            </a:r>
          </a:p>
        </p:txBody>
      </p:sp>
    </p:spTree>
    <p:extLst>
      <p:ext uri="{BB962C8B-B14F-4D97-AF65-F5344CB8AC3E}">
        <p14:creationId xmlns:p14="http://schemas.microsoft.com/office/powerpoint/2010/main" val="1347059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A0DFA59-1464-D3B7-63BF-516B02E19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03534"/>
            <a:ext cx="3602336" cy="1659452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F520B57-A5C5-4F91-83F2-847D168611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L’INTERFACE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F6B34F2-5E10-4E9E-B035-23025F1361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6D17C9-D08B-5DC7-A9FA-07A17A41EA15}"/>
              </a:ext>
            </a:extLst>
          </p:cNvPr>
          <p:cNvSpPr/>
          <p:nvPr/>
        </p:nvSpPr>
        <p:spPr>
          <a:xfrm>
            <a:off x="1965288" y="628844"/>
            <a:ext cx="5213423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Commencer la saisie de son RSU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9E5837A-8D27-1568-DEDA-90363E8CC4CA}"/>
              </a:ext>
            </a:extLst>
          </p:cNvPr>
          <p:cNvSpPr txBox="1"/>
          <p:nvPr/>
        </p:nvSpPr>
        <p:spPr>
          <a:xfrm>
            <a:off x="1052152" y="3556813"/>
            <a:ext cx="7039694" cy="120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Permet d’importer ses fichiers DSN, son fichier d’échange ou son fichier N4DS.</a:t>
            </a:r>
          </a:p>
          <a:p>
            <a:pPr>
              <a:spcBef>
                <a:spcPts val="1000"/>
              </a:spcBef>
            </a:pPr>
            <a:r>
              <a:rPr lang="fr-FR" sz="1600" dirty="0"/>
              <a:t>Il suffit juste de sélectionner les fichiers à importer, l’application détectera automatiquement le type de fichier.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87461B8-C8CF-178A-DFA5-EC46FF1C5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315" y="2037931"/>
            <a:ext cx="4487792" cy="105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26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B5A0C7-98AA-E0C1-FE58-3D6E66A4D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19" t="10937" b="37534"/>
          <a:stretch/>
        </p:blipFill>
        <p:spPr>
          <a:xfrm>
            <a:off x="467544" y="2145189"/>
            <a:ext cx="3204266" cy="1584175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F520B57-A5C5-4F91-83F2-847D168611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L’INTERFACE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F6B34F2-5E10-4E9E-B035-23025F1361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6D17C9-D08B-5DC7-A9FA-07A17A41EA15}"/>
              </a:ext>
            </a:extLst>
          </p:cNvPr>
          <p:cNvSpPr/>
          <p:nvPr/>
        </p:nvSpPr>
        <p:spPr>
          <a:xfrm>
            <a:off x="1965288" y="628844"/>
            <a:ext cx="5213423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Commencer la saisie de son RSU</a:t>
            </a:r>
          </a:p>
        </p:txBody>
      </p:sp>
      <p:pic>
        <p:nvPicPr>
          <p:cNvPr id="4" name="Graphique 3" descr="Ligne fléchée : tout droit">
            <a:extLst>
              <a:ext uri="{FF2B5EF4-FFF2-40B4-BE49-F238E27FC236}">
                <a16:creationId xmlns:a16="http://schemas.microsoft.com/office/drawing/2014/main" id="{F3D40FB4-8F90-079B-4006-93390DF43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852851">
            <a:off x="3385099" y="2303642"/>
            <a:ext cx="802637" cy="9144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478DA06-134A-1B25-8A79-1A54740E79B1}"/>
              </a:ext>
            </a:extLst>
          </p:cNvPr>
          <p:cNvSpPr txBox="1"/>
          <p:nvPr/>
        </p:nvSpPr>
        <p:spPr>
          <a:xfrm>
            <a:off x="4278866" y="245896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Conseillé pour les collectivités de -50 agents</a:t>
            </a:r>
          </a:p>
        </p:txBody>
      </p:sp>
      <p:pic>
        <p:nvPicPr>
          <p:cNvPr id="8" name="Graphique 7" descr="Ligne fléchée : tout droit">
            <a:extLst>
              <a:ext uri="{FF2B5EF4-FFF2-40B4-BE49-F238E27FC236}">
                <a16:creationId xmlns:a16="http://schemas.microsoft.com/office/drawing/2014/main" id="{C36FA129-511C-5CC2-7779-906989C6E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566172">
            <a:off x="3385099" y="2905694"/>
            <a:ext cx="802637" cy="9144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9E5837A-8D27-1568-DEDA-90363E8CC4CA}"/>
              </a:ext>
            </a:extLst>
          </p:cNvPr>
          <p:cNvSpPr txBox="1"/>
          <p:nvPr/>
        </p:nvSpPr>
        <p:spPr>
          <a:xfrm>
            <a:off x="4276419" y="323440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Conseillé pour les plus grosses collectivités</a:t>
            </a:r>
          </a:p>
        </p:txBody>
      </p:sp>
    </p:spTree>
    <p:extLst>
      <p:ext uri="{BB962C8B-B14F-4D97-AF65-F5344CB8AC3E}">
        <p14:creationId xmlns:p14="http://schemas.microsoft.com/office/powerpoint/2010/main" val="4274481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30E9AD5B-8FB4-6D57-098D-CD4FD3025B6B}"/>
              </a:ext>
            </a:extLst>
          </p:cNvPr>
          <p:cNvGrpSpPr/>
          <p:nvPr/>
        </p:nvGrpSpPr>
        <p:grpSpPr>
          <a:xfrm>
            <a:off x="1612460" y="621688"/>
            <a:ext cx="5919079" cy="576064"/>
            <a:chOff x="1259632" y="628844"/>
            <a:chExt cx="5919079" cy="57606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6D17C9-D08B-5DC7-A9FA-07A17A41EA15}"/>
                </a:ext>
              </a:extLst>
            </p:cNvPr>
            <p:cNvSpPr/>
            <p:nvPr/>
          </p:nvSpPr>
          <p:spPr>
            <a:xfrm>
              <a:off x="1259632" y="628844"/>
              <a:ext cx="5919079" cy="5760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>
                  <a:solidFill>
                    <a:schemeClr val="bg1"/>
                  </a:solidFill>
                </a:rPr>
                <a:t>Saisie agent par agent</a:t>
              </a: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5B5A0C7-98AA-E0C1-FE58-3D6E66A4D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3246" t="27688" r="5324" b="58296"/>
            <a:stretch/>
          </p:blipFill>
          <p:spPr>
            <a:xfrm>
              <a:off x="1331640" y="640043"/>
              <a:ext cx="3093314" cy="560910"/>
            </a:xfrm>
            <a:prstGeom prst="rect">
              <a:avLst/>
            </a:prstGeom>
          </p:spPr>
        </p:pic>
      </p:grp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F520B57-A5C5-4F91-83F2-847D168611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L’INTERFACE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F6B34F2-5E10-4E9E-B035-23025F1361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22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834E6A0-72EE-9302-D8E6-872D96FB2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33" y="1491630"/>
            <a:ext cx="7459532" cy="312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63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30E9AD5B-8FB4-6D57-098D-CD4FD3025B6B}"/>
              </a:ext>
            </a:extLst>
          </p:cNvPr>
          <p:cNvGrpSpPr/>
          <p:nvPr/>
        </p:nvGrpSpPr>
        <p:grpSpPr>
          <a:xfrm>
            <a:off x="1612460" y="621688"/>
            <a:ext cx="5919079" cy="576064"/>
            <a:chOff x="1259632" y="628844"/>
            <a:chExt cx="5919079" cy="57606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6D17C9-D08B-5DC7-A9FA-07A17A41EA15}"/>
                </a:ext>
              </a:extLst>
            </p:cNvPr>
            <p:cNvSpPr/>
            <p:nvPr/>
          </p:nvSpPr>
          <p:spPr>
            <a:xfrm>
              <a:off x="1259632" y="628844"/>
              <a:ext cx="5919079" cy="5760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>
                  <a:solidFill>
                    <a:schemeClr val="bg1"/>
                  </a:solidFill>
                </a:rPr>
                <a:t>Saisie agent par agent</a:t>
              </a: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5B5A0C7-98AA-E0C1-FE58-3D6E66A4D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3246" t="27688" r="5324" b="58296"/>
            <a:stretch/>
          </p:blipFill>
          <p:spPr>
            <a:xfrm>
              <a:off x="1331640" y="640043"/>
              <a:ext cx="3093314" cy="560910"/>
            </a:xfrm>
            <a:prstGeom prst="rect">
              <a:avLst/>
            </a:prstGeom>
          </p:spPr>
        </p:pic>
      </p:grp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F520B57-A5C5-4F91-83F2-847D168611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L’INTERFACE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F6B34F2-5E10-4E9E-B035-23025F1361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23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834E6A0-72EE-9302-D8E6-872D96FB2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33" y="1491630"/>
            <a:ext cx="7459532" cy="3120743"/>
          </a:xfrm>
          <a:prstGeom prst="rect">
            <a:avLst/>
          </a:prstGeom>
        </p:spPr>
      </p:pic>
      <p:pic>
        <p:nvPicPr>
          <p:cNvPr id="4" name="Graphique 3" descr="Ligne fléchée : tout droit">
            <a:extLst>
              <a:ext uri="{FF2B5EF4-FFF2-40B4-BE49-F238E27FC236}">
                <a16:creationId xmlns:a16="http://schemas.microsoft.com/office/drawing/2014/main" id="{68372A8C-F28E-7692-C3B4-81F1D1057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713508">
            <a:off x="4376463" y="3006611"/>
            <a:ext cx="802637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37E020-CCC0-6163-28A9-81AE519093DD}"/>
              </a:ext>
            </a:extLst>
          </p:cNvPr>
          <p:cNvSpPr/>
          <p:nvPr/>
        </p:nvSpPr>
        <p:spPr>
          <a:xfrm>
            <a:off x="2555776" y="3867894"/>
            <a:ext cx="2304256" cy="309833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428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30E9AD5B-8FB4-6D57-098D-CD4FD3025B6B}"/>
              </a:ext>
            </a:extLst>
          </p:cNvPr>
          <p:cNvGrpSpPr/>
          <p:nvPr/>
        </p:nvGrpSpPr>
        <p:grpSpPr>
          <a:xfrm>
            <a:off x="1612460" y="621688"/>
            <a:ext cx="5919079" cy="576064"/>
            <a:chOff x="1259632" y="628844"/>
            <a:chExt cx="5919079" cy="57606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6D17C9-D08B-5DC7-A9FA-07A17A41EA15}"/>
                </a:ext>
              </a:extLst>
            </p:cNvPr>
            <p:cNvSpPr/>
            <p:nvPr/>
          </p:nvSpPr>
          <p:spPr>
            <a:xfrm>
              <a:off x="1259632" y="628844"/>
              <a:ext cx="5919079" cy="5760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>
                  <a:solidFill>
                    <a:schemeClr val="bg1"/>
                  </a:solidFill>
                </a:rPr>
                <a:t>Saisie agent par agent</a:t>
              </a: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5B5A0C7-98AA-E0C1-FE58-3D6E66A4D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3246" t="27688" r="5324" b="58296"/>
            <a:stretch/>
          </p:blipFill>
          <p:spPr>
            <a:xfrm>
              <a:off x="1331640" y="640043"/>
              <a:ext cx="3093314" cy="560910"/>
            </a:xfrm>
            <a:prstGeom prst="rect">
              <a:avLst/>
            </a:prstGeom>
          </p:spPr>
        </p:pic>
      </p:grp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F520B57-A5C5-4F91-83F2-847D168611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L’INTERFACE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F6B34F2-5E10-4E9E-B035-23025F1361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24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0BB1F88-6B3B-7011-80D1-BCFCFF91A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98" y="1491630"/>
            <a:ext cx="7981403" cy="326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90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30E9AD5B-8FB4-6D57-098D-CD4FD3025B6B}"/>
              </a:ext>
            </a:extLst>
          </p:cNvPr>
          <p:cNvGrpSpPr/>
          <p:nvPr/>
        </p:nvGrpSpPr>
        <p:grpSpPr>
          <a:xfrm>
            <a:off x="1612460" y="621688"/>
            <a:ext cx="5919079" cy="576064"/>
            <a:chOff x="1259632" y="628844"/>
            <a:chExt cx="5919079" cy="57606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6D17C9-D08B-5DC7-A9FA-07A17A41EA15}"/>
                </a:ext>
              </a:extLst>
            </p:cNvPr>
            <p:cNvSpPr/>
            <p:nvPr/>
          </p:nvSpPr>
          <p:spPr>
            <a:xfrm>
              <a:off x="1259632" y="628844"/>
              <a:ext cx="5919079" cy="5760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>
                  <a:solidFill>
                    <a:schemeClr val="bg1"/>
                  </a:solidFill>
                </a:rPr>
                <a:t>Saisie agent par agent</a:t>
              </a: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5B5A0C7-98AA-E0C1-FE58-3D6E66A4D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3246" t="27688" r="5324" b="58296"/>
            <a:stretch/>
          </p:blipFill>
          <p:spPr>
            <a:xfrm>
              <a:off x="1331640" y="640043"/>
              <a:ext cx="3093314" cy="560910"/>
            </a:xfrm>
            <a:prstGeom prst="rect">
              <a:avLst/>
            </a:prstGeom>
          </p:spPr>
        </p:pic>
      </p:grp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F520B57-A5C5-4F91-83F2-847D168611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L’INTERFACE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F6B34F2-5E10-4E9E-B035-23025F1361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25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834E6A0-72EE-9302-D8E6-872D96FB2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33" y="1491630"/>
            <a:ext cx="7459532" cy="3120743"/>
          </a:xfrm>
          <a:prstGeom prst="rect">
            <a:avLst/>
          </a:prstGeom>
        </p:spPr>
      </p:pic>
      <p:pic>
        <p:nvPicPr>
          <p:cNvPr id="4" name="Graphique 3" descr="Ligne fléchée : tout droit">
            <a:extLst>
              <a:ext uri="{FF2B5EF4-FFF2-40B4-BE49-F238E27FC236}">
                <a16:creationId xmlns:a16="http://schemas.microsoft.com/office/drawing/2014/main" id="{68372A8C-F28E-7692-C3B4-81F1D1057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289034">
            <a:off x="5181001" y="2954247"/>
            <a:ext cx="802637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37E020-CCC0-6163-28A9-81AE519093DD}"/>
              </a:ext>
            </a:extLst>
          </p:cNvPr>
          <p:cNvSpPr/>
          <p:nvPr/>
        </p:nvSpPr>
        <p:spPr>
          <a:xfrm>
            <a:off x="5508104" y="3795886"/>
            <a:ext cx="2304256" cy="432048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300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30E9AD5B-8FB4-6D57-098D-CD4FD3025B6B}"/>
              </a:ext>
            </a:extLst>
          </p:cNvPr>
          <p:cNvGrpSpPr/>
          <p:nvPr/>
        </p:nvGrpSpPr>
        <p:grpSpPr>
          <a:xfrm>
            <a:off x="1612460" y="621688"/>
            <a:ext cx="5919079" cy="576064"/>
            <a:chOff x="1259632" y="628844"/>
            <a:chExt cx="5919079" cy="57606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6D17C9-D08B-5DC7-A9FA-07A17A41EA15}"/>
                </a:ext>
              </a:extLst>
            </p:cNvPr>
            <p:cNvSpPr/>
            <p:nvPr/>
          </p:nvSpPr>
          <p:spPr>
            <a:xfrm>
              <a:off x="1259632" y="628844"/>
              <a:ext cx="5919079" cy="5760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>
                  <a:solidFill>
                    <a:schemeClr val="bg1"/>
                  </a:solidFill>
                </a:rPr>
                <a:t>Saisie agent par agent</a:t>
              </a: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5B5A0C7-98AA-E0C1-FE58-3D6E66A4D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3246" t="27688" r="5324" b="58296"/>
            <a:stretch/>
          </p:blipFill>
          <p:spPr>
            <a:xfrm>
              <a:off x="1331640" y="640043"/>
              <a:ext cx="3093314" cy="560910"/>
            </a:xfrm>
            <a:prstGeom prst="rect">
              <a:avLst/>
            </a:prstGeom>
          </p:spPr>
        </p:pic>
      </p:grp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F520B57-A5C5-4F91-83F2-847D168611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L’INTERFACE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F6B34F2-5E10-4E9E-B035-23025F1361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26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D839F7E-D7D9-04E4-1040-A9EA1D699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646" y="1635646"/>
            <a:ext cx="7194707" cy="298892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6DE432D-DDBB-4AD9-6EBB-ACB44B37CCCD}"/>
              </a:ext>
            </a:extLst>
          </p:cNvPr>
          <p:cNvSpPr txBox="1"/>
          <p:nvPr/>
        </p:nvSpPr>
        <p:spPr>
          <a:xfrm>
            <a:off x="4644008" y="4749894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N’oubliez pas d’enregistrer à chaque indicateur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0638F3DA-BCBF-3631-1465-179E2EE2B524}"/>
              </a:ext>
            </a:extLst>
          </p:cNvPr>
          <p:cNvCxnSpPr/>
          <p:nvPr/>
        </p:nvCxnSpPr>
        <p:spPr>
          <a:xfrm flipV="1">
            <a:off x="7380312" y="4624567"/>
            <a:ext cx="151227" cy="175634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362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F520B57-A5C5-4F91-83F2-847D168611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L’INTERFACE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F6B34F2-5E10-4E9E-B035-23025F1361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599957-F687-80C7-B8BB-02C67ED21A5D}"/>
              </a:ext>
            </a:extLst>
          </p:cNvPr>
          <p:cNvSpPr/>
          <p:nvPr/>
        </p:nvSpPr>
        <p:spPr>
          <a:xfrm>
            <a:off x="1965288" y="628844"/>
            <a:ext cx="5213423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Passage en consolidé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1C26B4F-BC6E-102F-5860-D28911BF5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81" y="1995686"/>
            <a:ext cx="5301994" cy="159030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7AEF527-3AC9-3571-CCF9-A930B7E0821D}"/>
              </a:ext>
            </a:extLst>
          </p:cNvPr>
          <p:cNvSpPr/>
          <p:nvPr/>
        </p:nvSpPr>
        <p:spPr>
          <a:xfrm>
            <a:off x="4637935" y="2457296"/>
            <a:ext cx="720080" cy="293414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Graphique 7" descr="Ligne fléchée : tout droit">
            <a:extLst>
              <a:ext uri="{FF2B5EF4-FFF2-40B4-BE49-F238E27FC236}">
                <a16:creationId xmlns:a16="http://schemas.microsoft.com/office/drawing/2014/main" id="{67248AA8-6C13-8E11-AEC8-78C54D4F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5391844" y="2128196"/>
            <a:ext cx="802637" cy="9144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81F55F29-DC05-FD95-55D7-0BAB6A3A0ECA}"/>
              </a:ext>
            </a:extLst>
          </p:cNvPr>
          <p:cNvSpPr txBox="1"/>
          <p:nvPr/>
        </p:nvSpPr>
        <p:spPr>
          <a:xfrm>
            <a:off x="6549813" y="2188504"/>
            <a:ext cx="1999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Passage en consolidé pour terminer de remplir les informations relatives à la collectivité.</a:t>
            </a:r>
          </a:p>
        </p:txBody>
      </p:sp>
    </p:spTree>
    <p:extLst>
      <p:ext uri="{BB962C8B-B14F-4D97-AF65-F5344CB8AC3E}">
        <p14:creationId xmlns:p14="http://schemas.microsoft.com/office/powerpoint/2010/main" val="4284357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F520B57-A5C5-4F91-83F2-847D168611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L’INTERFACE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F6B34F2-5E10-4E9E-B035-23025F1361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28</a:t>
            </a:fld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CE9BC7F9-A5B7-BF32-7F18-1CA70B21777C}"/>
              </a:ext>
            </a:extLst>
          </p:cNvPr>
          <p:cNvGrpSpPr/>
          <p:nvPr/>
        </p:nvGrpSpPr>
        <p:grpSpPr>
          <a:xfrm>
            <a:off x="1904098" y="627534"/>
            <a:ext cx="5335804" cy="576064"/>
            <a:chOff x="1904098" y="627534"/>
            <a:chExt cx="5335804" cy="57606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6D17C9-D08B-5DC7-A9FA-07A17A41EA15}"/>
                </a:ext>
              </a:extLst>
            </p:cNvPr>
            <p:cNvSpPr/>
            <p:nvPr/>
          </p:nvSpPr>
          <p:spPr>
            <a:xfrm>
              <a:off x="1904098" y="627534"/>
              <a:ext cx="5335804" cy="5760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>
                  <a:solidFill>
                    <a:schemeClr val="bg1"/>
                  </a:solidFill>
                </a:rPr>
                <a:t>Saisie consolidée</a:t>
              </a:r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481C261C-5555-6AC5-9C80-BFDA947CA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8414" y="659765"/>
              <a:ext cx="3024336" cy="521084"/>
            </a:xfrm>
            <a:prstGeom prst="rect">
              <a:avLst/>
            </a:prstGeom>
          </p:spPr>
        </p:pic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DF18575A-3726-1EAF-AA02-4B739ACD1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848" y="1504615"/>
            <a:ext cx="7308304" cy="302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1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F520B57-A5C5-4F91-83F2-847D168611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L’INTERFACE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F6B34F2-5E10-4E9E-B035-23025F1361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29</a:t>
            </a:fld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CE9BC7F9-A5B7-BF32-7F18-1CA70B21777C}"/>
              </a:ext>
            </a:extLst>
          </p:cNvPr>
          <p:cNvGrpSpPr/>
          <p:nvPr/>
        </p:nvGrpSpPr>
        <p:grpSpPr>
          <a:xfrm>
            <a:off x="1904098" y="627534"/>
            <a:ext cx="5335804" cy="576064"/>
            <a:chOff x="1904098" y="627534"/>
            <a:chExt cx="5335804" cy="57606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6D17C9-D08B-5DC7-A9FA-07A17A41EA15}"/>
                </a:ext>
              </a:extLst>
            </p:cNvPr>
            <p:cNvSpPr/>
            <p:nvPr/>
          </p:nvSpPr>
          <p:spPr>
            <a:xfrm>
              <a:off x="1904098" y="627534"/>
              <a:ext cx="5335804" cy="5760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>
                  <a:solidFill>
                    <a:schemeClr val="bg1"/>
                  </a:solidFill>
                </a:rPr>
                <a:t>Saisie consolidée</a:t>
              </a:r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481C261C-5555-6AC5-9C80-BFDA947CA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8414" y="659765"/>
              <a:ext cx="3024336" cy="521084"/>
            </a:xfrm>
            <a:prstGeom prst="rect">
              <a:avLst/>
            </a:prstGeom>
          </p:spPr>
        </p:pic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62FC0EC9-A139-4457-872F-F79D9B34C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85" y="1370494"/>
            <a:ext cx="7776261" cy="321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22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F520B57-A5C5-4F91-83F2-847D168611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LE CADRE DE LA CAMPAGNE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F6B34F2-5E10-4E9E-B035-23025F1361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848FC69-DD98-5B62-E847-7BD400A13BA8}"/>
              </a:ext>
            </a:extLst>
          </p:cNvPr>
          <p:cNvSpPr txBox="1"/>
          <p:nvPr/>
        </p:nvSpPr>
        <p:spPr>
          <a:xfrm>
            <a:off x="827584" y="1203598"/>
            <a:ext cx="7488832" cy="16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fr-FR" dirty="0"/>
              <a:t>Le </a:t>
            </a:r>
            <a:r>
              <a:rPr lang="fr-FR" b="1" dirty="0"/>
              <a:t>rapport social unique </a:t>
            </a:r>
            <a:r>
              <a:rPr lang="fr-FR" dirty="0"/>
              <a:t>fait suite au Bilan social (avant 2021).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fr-FR" dirty="0"/>
              <a:t>Il est réalisé </a:t>
            </a:r>
            <a:r>
              <a:rPr lang="fr-FR" b="1" dirty="0"/>
              <a:t>tous les ans</a:t>
            </a:r>
            <a:r>
              <a:rPr lang="fr-FR" dirty="0"/>
              <a:t>, dans toutes les collectivités.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fr-FR" dirty="0"/>
              <a:t>Il recense des données liées aux </a:t>
            </a:r>
            <a:r>
              <a:rPr lang="fr-FR" b="1" dirty="0"/>
              <a:t>ressources humaines </a:t>
            </a:r>
            <a:r>
              <a:rPr lang="fr-FR" dirty="0"/>
              <a:t>: effectifs, temps de travail, rémunérations, absentéisme, variation des effectifs, promotion, formation, protection sociale ...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B11742-A07E-B876-03FF-204B2B43632E}"/>
              </a:ext>
            </a:extLst>
          </p:cNvPr>
          <p:cNvSpPr/>
          <p:nvPr/>
        </p:nvSpPr>
        <p:spPr>
          <a:xfrm>
            <a:off x="755576" y="3455963"/>
            <a:ext cx="2088232" cy="720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Le RSU est une obligation légale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6898295-C98F-F973-35A2-5914EC8D73D0}"/>
              </a:ext>
            </a:extLst>
          </p:cNvPr>
          <p:cNvSpPr txBox="1"/>
          <p:nvPr/>
        </p:nvSpPr>
        <p:spPr>
          <a:xfrm>
            <a:off x="2932906" y="3450217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Article L231-1 du code général de la fonction publique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7707F17-B67A-DFE1-F9C1-6D51DA5EE1F8}"/>
              </a:ext>
            </a:extLst>
          </p:cNvPr>
          <p:cNvSpPr txBox="1"/>
          <p:nvPr/>
        </p:nvSpPr>
        <p:spPr>
          <a:xfrm>
            <a:off x="3228138" y="3804689"/>
            <a:ext cx="51674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https://www.legifrance.gouv.fr/codes/article_lc/LEGIARTI000044427392</a:t>
            </a:r>
            <a:endParaRPr lang="fr-FR" sz="1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66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F520B57-A5C5-4F91-83F2-847D168611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L’INTERFACE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F6B34F2-5E10-4E9E-B035-23025F1361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599957-F687-80C7-B8BB-02C67ED21A5D}"/>
              </a:ext>
            </a:extLst>
          </p:cNvPr>
          <p:cNvSpPr/>
          <p:nvPr/>
        </p:nvSpPr>
        <p:spPr>
          <a:xfrm>
            <a:off x="1965288" y="628844"/>
            <a:ext cx="5213423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Gérer les incohérences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25845F6-7992-144E-269E-27FED523E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887" y="1491630"/>
            <a:ext cx="6588224" cy="261233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E8C97A9-3761-5B9E-1749-9869B424353D}"/>
              </a:ext>
            </a:extLst>
          </p:cNvPr>
          <p:cNvSpPr txBox="1"/>
          <p:nvPr/>
        </p:nvSpPr>
        <p:spPr>
          <a:xfrm>
            <a:off x="977781" y="4280197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: Indique au moins une incohérence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5A8CC4-1DAB-5C5C-7686-420C523E3D90}"/>
              </a:ext>
            </a:extLst>
          </p:cNvPr>
          <p:cNvSpPr/>
          <p:nvPr/>
        </p:nvSpPr>
        <p:spPr>
          <a:xfrm>
            <a:off x="539552" y="4299942"/>
            <a:ext cx="432048" cy="288032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FDB324E-5D5F-E155-C28D-31FE86D9E915}"/>
              </a:ext>
            </a:extLst>
          </p:cNvPr>
          <p:cNvSpPr txBox="1"/>
          <p:nvPr/>
        </p:nvSpPr>
        <p:spPr>
          <a:xfrm>
            <a:off x="977780" y="4654402"/>
            <a:ext cx="4818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: Indique si il manque des informations dans la thématique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620F6B4-3F41-2CC6-A3D6-10843EAD6C8A}"/>
              </a:ext>
            </a:extLst>
          </p:cNvPr>
          <p:cNvSpPr txBox="1"/>
          <p:nvPr/>
        </p:nvSpPr>
        <p:spPr>
          <a:xfrm>
            <a:off x="467544" y="4664239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65000"/>
                  </a:schemeClr>
                </a:solidFill>
              </a:rPr>
              <a:t>44%</a:t>
            </a:r>
          </a:p>
        </p:txBody>
      </p:sp>
    </p:spTree>
    <p:extLst>
      <p:ext uri="{BB962C8B-B14F-4D97-AF65-F5344CB8AC3E}">
        <p14:creationId xmlns:p14="http://schemas.microsoft.com/office/powerpoint/2010/main" val="13943695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F520B57-A5C5-4F91-83F2-847D168611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L’INTERFACE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F6B34F2-5E10-4E9E-B035-23025F1361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599957-F687-80C7-B8BB-02C67ED21A5D}"/>
              </a:ext>
            </a:extLst>
          </p:cNvPr>
          <p:cNvSpPr/>
          <p:nvPr/>
        </p:nvSpPr>
        <p:spPr>
          <a:xfrm>
            <a:off x="1965288" y="628844"/>
            <a:ext cx="5213423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Points de vigilance</a:t>
            </a:r>
          </a:p>
        </p:txBody>
      </p:sp>
      <p:pic>
        <p:nvPicPr>
          <p:cNvPr id="4" name="Graphique 3" descr="Avertissement">
            <a:extLst>
              <a:ext uri="{FF2B5EF4-FFF2-40B4-BE49-F238E27FC236}">
                <a16:creationId xmlns:a16="http://schemas.microsoft.com/office/drawing/2014/main" id="{F8202C65-9E6D-B599-B15B-3E2CC867B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56785" y="626118"/>
            <a:ext cx="590291" cy="590291"/>
          </a:xfrm>
          <a:prstGeom prst="rect">
            <a:avLst/>
          </a:prstGeom>
        </p:spPr>
      </p:pic>
      <p:pic>
        <p:nvPicPr>
          <p:cNvPr id="6" name="Graphique 5" descr="Avertissement">
            <a:extLst>
              <a:ext uri="{FF2B5EF4-FFF2-40B4-BE49-F238E27FC236}">
                <a16:creationId xmlns:a16="http://schemas.microsoft.com/office/drawing/2014/main" id="{BF7DC0EA-0FD5-DC40-D0B4-08A9292CB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56176" y="626118"/>
            <a:ext cx="590291" cy="590291"/>
          </a:xfrm>
          <a:prstGeom prst="rect">
            <a:avLst/>
          </a:prstGeom>
        </p:spPr>
      </p:pic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8E252D0B-8ACA-0610-CB89-71542EE33C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7074702"/>
              </p:ext>
            </p:extLst>
          </p:nvPr>
        </p:nvGraphicFramePr>
        <p:xfrm>
          <a:off x="1827569" y="1392643"/>
          <a:ext cx="5488860" cy="3584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29551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F520B57-A5C5-4F91-83F2-847D168611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L’INTERFACE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F6B34F2-5E10-4E9E-B035-23025F1361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32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A058509-30A2-5F36-C666-94938ACBF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44" y="1635646"/>
            <a:ext cx="7389812" cy="27000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E6A890E-C1D0-596D-93CF-FBF54D3FF272}"/>
              </a:ext>
            </a:extLst>
          </p:cNvPr>
          <p:cNvSpPr/>
          <p:nvPr/>
        </p:nvSpPr>
        <p:spPr>
          <a:xfrm>
            <a:off x="6452324" y="2097256"/>
            <a:ext cx="1072003" cy="402486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599957-F687-80C7-B8BB-02C67ED21A5D}"/>
              </a:ext>
            </a:extLst>
          </p:cNvPr>
          <p:cNvSpPr/>
          <p:nvPr/>
        </p:nvSpPr>
        <p:spPr>
          <a:xfrm>
            <a:off x="2764588" y="646721"/>
            <a:ext cx="3614823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Transmettre son RSU</a:t>
            </a:r>
          </a:p>
        </p:txBody>
      </p:sp>
      <p:pic>
        <p:nvPicPr>
          <p:cNvPr id="18" name="Graphique 17" descr="Ligne fléchée : tout droit">
            <a:extLst>
              <a:ext uri="{FF2B5EF4-FFF2-40B4-BE49-F238E27FC236}">
                <a16:creationId xmlns:a16="http://schemas.microsoft.com/office/drawing/2014/main" id="{8172E6F3-9453-50FF-ABC9-7A17851A13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92607">
            <a:off x="7519760" y="2144761"/>
            <a:ext cx="80263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81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F520B57-A5C5-4F91-83F2-847D168611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QUELQUES ASTUCES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F6B34F2-5E10-4E9E-B035-23025F1361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599957-F687-80C7-B8BB-02C67ED21A5D}"/>
              </a:ext>
            </a:extLst>
          </p:cNvPr>
          <p:cNvSpPr/>
          <p:nvPr/>
        </p:nvSpPr>
        <p:spPr>
          <a:xfrm>
            <a:off x="2728584" y="714965"/>
            <a:ext cx="3686831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Les conseils clés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FBB099-24DB-8F60-9D3D-A5C5E8C2C5A5}"/>
              </a:ext>
            </a:extLst>
          </p:cNvPr>
          <p:cNvSpPr/>
          <p:nvPr/>
        </p:nvSpPr>
        <p:spPr>
          <a:xfrm>
            <a:off x="2087724" y="1923678"/>
            <a:ext cx="4968552" cy="6443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accent4"/>
                </a:solidFill>
              </a:rPr>
              <a:t>Choisir une période et avancer graduellement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51717B-EA54-E6C2-3A15-43B45CC1123F}"/>
              </a:ext>
            </a:extLst>
          </p:cNvPr>
          <p:cNvSpPr/>
          <p:nvPr/>
        </p:nvSpPr>
        <p:spPr>
          <a:xfrm>
            <a:off x="2070751" y="2825660"/>
            <a:ext cx="4968552" cy="6443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accent4"/>
                </a:solidFill>
              </a:rPr>
              <a:t>Contacter le CDG si vous coincez : nous sommes là pour vous accompagner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670BC4-92C0-6106-B3F8-6B7C7A5D6E05}"/>
              </a:ext>
            </a:extLst>
          </p:cNvPr>
          <p:cNvSpPr/>
          <p:nvPr/>
        </p:nvSpPr>
        <p:spPr>
          <a:xfrm>
            <a:off x="2087724" y="3727642"/>
            <a:ext cx="4968552" cy="6443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accent4"/>
                </a:solidFill>
              </a:rPr>
              <a:t>Rassembler les dossiers des agents + les conserver jusqu’à validation du RSU</a:t>
            </a:r>
          </a:p>
        </p:txBody>
      </p:sp>
    </p:spTree>
    <p:extLst>
      <p:ext uri="{BB962C8B-B14F-4D97-AF65-F5344CB8AC3E}">
        <p14:creationId xmlns:p14="http://schemas.microsoft.com/office/powerpoint/2010/main" val="3783621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22E3495-1D26-412D-DC7D-8A788D388067}"/>
              </a:ext>
            </a:extLst>
          </p:cNvPr>
          <p:cNvSpPr/>
          <p:nvPr/>
        </p:nvSpPr>
        <p:spPr>
          <a:xfrm>
            <a:off x="1619672" y="2818452"/>
            <a:ext cx="5400600" cy="99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	    </a:t>
            </a:r>
            <a:r>
              <a:rPr lang="fr-FR" sz="2400" dirty="0">
                <a:solidFill>
                  <a:sysClr val="windowText" lastClr="000000"/>
                </a:solidFill>
                <a:hlinkClick r:id="rId2"/>
              </a:rPr>
              <a:t>elea.souilhe@cdg74.fr</a:t>
            </a:r>
            <a:endParaRPr lang="fr-FR" sz="2400" dirty="0">
              <a:solidFill>
                <a:sysClr val="windowText" lastClr="000000"/>
              </a:solidFill>
            </a:endParaRPr>
          </a:p>
          <a:p>
            <a:pPr algn="ctr"/>
            <a:r>
              <a:rPr lang="fr-FR" sz="2400" dirty="0">
                <a:solidFill>
                  <a:sysClr val="windowText" lastClr="000000"/>
                </a:solidFill>
                <a:hlinkClick r:id="rId3"/>
              </a:rPr>
              <a:t>rsu@cdg74.fr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BE193F-3996-0B7E-B18B-8EF6B34A5496}"/>
              </a:ext>
            </a:extLst>
          </p:cNvPr>
          <p:cNvSpPr/>
          <p:nvPr/>
        </p:nvSpPr>
        <p:spPr>
          <a:xfrm>
            <a:off x="1619672" y="1347614"/>
            <a:ext cx="5400600" cy="99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	</a:t>
            </a:r>
            <a:r>
              <a:rPr lang="fr-FR" sz="2400" dirty="0">
                <a:solidFill>
                  <a:sysClr val="windowText" lastClr="000000"/>
                </a:solidFill>
              </a:rPr>
              <a:t>04 50 51 86 67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A9F9CE6-FF60-304C-AD0A-5A9BF777E0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CONTACTS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9A19DFD-E81E-45ED-9EDE-F9F9641FC4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34</a:t>
            </a:fld>
            <a:endParaRPr lang="fr-FR" dirty="0"/>
          </a:p>
        </p:txBody>
      </p:sp>
      <p:pic>
        <p:nvPicPr>
          <p:cNvPr id="7" name="Graphique 6" descr="Téléphone">
            <a:extLst>
              <a:ext uri="{FF2B5EF4-FFF2-40B4-BE49-F238E27FC236}">
                <a16:creationId xmlns:a16="http://schemas.microsoft.com/office/drawing/2014/main" id="{E31CB884-6F9C-26C9-8067-98FFDA50DF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23728" y="1430273"/>
            <a:ext cx="914400" cy="914400"/>
          </a:xfrm>
          <a:prstGeom prst="rect">
            <a:avLst/>
          </a:prstGeom>
        </p:spPr>
      </p:pic>
      <p:pic>
        <p:nvPicPr>
          <p:cNvPr id="9" name="Graphique 8" descr="Courrier">
            <a:extLst>
              <a:ext uri="{FF2B5EF4-FFF2-40B4-BE49-F238E27FC236}">
                <a16:creationId xmlns:a16="http://schemas.microsoft.com/office/drawing/2014/main" id="{174F17B0-F324-5B7A-06B4-BB9A420193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95736" y="2931790"/>
            <a:ext cx="770384" cy="7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41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hlinkClick r:id="rId2"/>
            <a:extLst>
              <a:ext uri="{FF2B5EF4-FFF2-40B4-BE49-F238E27FC236}">
                <a16:creationId xmlns:a16="http://schemas.microsoft.com/office/drawing/2014/main" id="{ED28DD60-ED74-443E-BD27-31B3E9E0B0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443996"/>
            <a:ext cx="519449" cy="509645"/>
          </a:xfrm>
          <a:prstGeom prst="rect">
            <a:avLst/>
          </a:prstGeom>
        </p:spPr>
      </p:pic>
      <p:pic>
        <p:nvPicPr>
          <p:cNvPr id="3" name="Image 2">
            <a:hlinkClick r:id="rId4"/>
            <a:extLst>
              <a:ext uri="{FF2B5EF4-FFF2-40B4-BE49-F238E27FC236}">
                <a16:creationId xmlns:a16="http://schemas.microsoft.com/office/drawing/2014/main" id="{0E83CDAD-9EB9-4DC7-BAEE-43F83DC876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28" y="4443995"/>
            <a:ext cx="504056" cy="50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70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F520B57-A5C5-4F91-83F2-847D168611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LE CADRE DE LA CAMPAGNE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F6B34F2-5E10-4E9E-B035-23025F1361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F53CFDC-76F5-9C88-BE19-EB7303BB0476}"/>
              </a:ext>
            </a:extLst>
          </p:cNvPr>
          <p:cNvSpPr txBox="1"/>
          <p:nvPr/>
        </p:nvSpPr>
        <p:spPr>
          <a:xfrm>
            <a:off x="5306641" y="91556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3"/>
                </a:solidFill>
              </a:rPr>
              <a:t>LES AVANTAGES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1DCAD8C-05D3-9B7A-A782-15EBC4C238E5}"/>
              </a:ext>
            </a:extLst>
          </p:cNvPr>
          <p:cNvSpPr txBox="1"/>
          <p:nvPr/>
        </p:nvSpPr>
        <p:spPr>
          <a:xfrm>
            <a:off x="1417863" y="915566"/>
            <a:ext cx="2433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LES INCONVÉNIENTS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3DE23E4-407F-A516-F1EB-8D3E8D3069AA}"/>
              </a:ext>
            </a:extLst>
          </p:cNvPr>
          <p:cNvSpPr txBox="1"/>
          <p:nvPr/>
        </p:nvSpPr>
        <p:spPr>
          <a:xfrm>
            <a:off x="395537" y="2264935"/>
            <a:ext cx="4032448" cy="86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fr-FR" sz="1400" dirty="0"/>
              <a:t>La saisie du RSU prends beaucoup de temps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fr-FR" sz="1400" dirty="0"/>
              <a:t>La récupération des données au sein des collectivités n’est pas toujours simple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7509B82-16EE-31CC-0E4E-B75FAB45DC1F}"/>
              </a:ext>
            </a:extLst>
          </p:cNvPr>
          <p:cNvCxnSpPr>
            <a:cxnSpLocks/>
          </p:cNvCxnSpPr>
          <p:nvPr/>
        </p:nvCxnSpPr>
        <p:spPr>
          <a:xfrm>
            <a:off x="4572000" y="1347614"/>
            <a:ext cx="0" cy="32403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F2D3381E-6224-9357-3669-CBBEEB77015D}"/>
              </a:ext>
            </a:extLst>
          </p:cNvPr>
          <p:cNvSpPr txBox="1"/>
          <p:nvPr/>
        </p:nvSpPr>
        <p:spPr>
          <a:xfrm>
            <a:off x="4716016" y="1750580"/>
            <a:ext cx="4032448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fr-FR" sz="1400" dirty="0"/>
              <a:t>Suivre dans le temps les données RH de sa propre collectivité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fr-FR" sz="1400" dirty="0"/>
              <a:t>Analyser l’évolution de certains indicateurs au fil du temps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fr-FR" sz="1400" dirty="0"/>
              <a:t>Pouvoir se comparer à des collectivités similaires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fr-FR" sz="1400" dirty="0"/>
              <a:t>Permet au CDG/à l’Etat de mettre en place des leviers d’actions (exemple : indemnité de résidence)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332360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F520B57-A5C5-4F91-83F2-847D168611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LE CADRE DE LA CAMPAGNE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F6B34F2-5E10-4E9E-B035-23025F1361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2C5BCF-5A32-5634-6BE9-544D4B058D0E}"/>
              </a:ext>
            </a:extLst>
          </p:cNvPr>
          <p:cNvSpPr/>
          <p:nvPr/>
        </p:nvSpPr>
        <p:spPr>
          <a:xfrm>
            <a:off x="1907704" y="514388"/>
            <a:ext cx="513425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Collecter vos données nous permet de …</a:t>
            </a:r>
          </a:p>
        </p:txBody>
      </p:sp>
      <p:sp>
        <p:nvSpPr>
          <p:cNvPr id="5" name="Rectangle 4">
            <a:hlinkClick r:id="" action="ppaction://noaction"/>
            <a:extLst>
              <a:ext uri="{FF2B5EF4-FFF2-40B4-BE49-F238E27FC236}">
                <a16:creationId xmlns:a16="http://schemas.microsoft.com/office/drawing/2014/main" id="{60362DB5-E79B-F332-F454-F1BB891745B5}"/>
              </a:ext>
            </a:extLst>
          </p:cNvPr>
          <p:cNvSpPr/>
          <p:nvPr/>
        </p:nvSpPr>
        <p:spPr>
          <a:xfrm>
            <a:off x="6228408" y="1230194"/>
            <a:ext cx="2664296" cy="504056"/>
          </a:xfrm>
          <a:prstGeom prst="rect">
            <a:avLst/>
          </a:prstGeom>
          <a:solidFill>
            <a:srgbClr val="3AADC3"/>
          </a:solidFill>
          <a:ln>
            <a:solidFill>
              <a:srgbClr val="3AA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Fournir des fiches clés en main</a:t>
            </a:r>
          </a:p>
        </p:txBody>
      </p:sp>
      <p:sp>
        <p:nvSpPr>
          <p:cNvPr id="6" name="Rectangle 5">
            <a:hlinkClick r:id="" action="ppaction://noaction"/>
            <a:extLst>
              <a:ext uri="{FF2B5EF4-FFF2-40B4-BE49-F238E27FC236}">
                <a16:creationId xmlns:a16="http://schemas.microsoft.com/office/drawing/2014/main" id="{59A3DFB3-315B-AC29-D20A-F98648280754}"/>
              </a:ext>
            </a:extLst>
          </p:cNvPr>
          <p:cNvSpPr/>
          <p:nvPr/>
        </p:nvSpPr>
        <p:spPr>
          <a:xfrm>
            <a:off x="6243056" y="3508888"/>
            <a:ext cx="2664296" cy="50405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Développer des études personnalisées</a:t>
            </a:r>
          </a:p>
        </p:txBody>
      </p:sp>
      <p:sp>
        <p:nvSpPr>
          <p:cNvPr id="7" name="Rectangle 6">
            <a:hlinkClick r:id="" action="ppaction://noaction"/>
            <a:extLst>
              <a:ext uri="{FF2B5EF4-FFF2-40B4-BE49-F238E27FC236}">
                <a16:creationId xmlns:a16="http://schemas.microsoft.com/office/drawing/2014/main" id="{6A1C6DAA-6A0E-BB8E-F859-9C4255D870CE}"/>
              </a:ext>
            </a:extLst>
          </p:cNvPr>
          <p:cNvSpPr/>
          <p:nvPr/>
        </p:nvSpPr>
        <p:spPr>
          <a:xfrm>
            <a:off x="6243056" y="2385107"/>
            <a:ext cx="2664296" cy="50405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Développer des outils d’analyse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5F5D6DFE-2844-4F6E-0D61-777BF98CF1EC}"/>
              </a:ext>
            </a:extLst>
          </p:cNvPr>
          <p:cNvGrpSpPr/>
          <p:nvPr/>
        </p:nvGrpSpPr>
        <p:grpSpPr>
          <a:xfrm>
            <a:off x="221976" y="1076278"/>
            <a:ext cx="2682817" cy="3126393"/>
            <a:chOff x="3230898" y="2601984"/>
            <a:chExt cx="3449945" cy="3426240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077FCB08-B35A-A31D-0C7F-E15CF5247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0898" y="2601984"/>
              <a:ext cx="3449945" cy="342624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7A64D0-3BAD-F8CA-E07B-97818520E90E}"/>
                </a:ext>
              </a:extLst>
            </p:cNvPr>
            <p:cNvSpPr/>
            <p:nvPr/>
          </p:nvSpPr>
          <p:spPr>
            <a:xfrm>
              <a:off x="3786486" y="2933190"/>
              <a:ext cx="2591998" cy="20644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Collectivité X</a:t>
              </a:r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F8BD058E-D3FA-78FD-2EF4-99AB8B2DB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709" y="1076278"/>
            <a:ext cx="2761420" cy="293179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6CA39F1-B445-78DB-F612-97E766383C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230"/>
          <a:stretch/>
        </p:blipFill>
        <p:spPr>
          <a:xfrm>
            <a:off x="2123728" y="2385107"/>
            <a:ext cx="2304082" cy="269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61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F520B57-A5C5-4F91-83F2-847D168611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LE CADRE DE LA CAMPAGNE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F6B34F2-5E10-4E9E-B035-23025F1361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2C5BCF-5A32-5634-6BE9-544D4B058D0E}"/>
              </a:ext>
            </a:extLst>
          </p:cNvPr>
          <p:cNvSpPr/>
          <p:nvPr/>
        </p:nvSpPr>
        <p:spPr>
          <a:xfrm>
            <a:off x="1907704" y="514388"/>
            <a:ext cx="513425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Collecter vos données nous permet de …</a:t>
            </a:r>
          </a:p>
        </p:txBody>
      </p:sp>
      <p:sp>
        <p:nvSpPr>
          <p:cNvPr id="5" name="Rectangle 4">
            <a:hlinkClick r:id="" action="ppaction://noaction"/>
            <a:extLst>
              <a:ext uri="{FF2B5EF4-FFF2-40B4-BE49-F238E27FC236}">
                <a16:creationId xmlns:a16="http://schemas.microsoft.com/office/drawing/2014/main" id="{60362DB5-E79B-F332-F454-F1BB891745B5}"/>
              </a:ext>
            </a:extLst>
          </p:cNvPr>
          <p:cNvSpPr/>
          <p:nvPr/>
        </p:nvSpPr>
        <p:spPr>
          <a:xfrm>
            <a:off x="6228408" y="1230194"/>
            <a:ext cx="2664296" cy="50405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Fournir des fiches clés en main</a:t>
            </a:r>
          </a:p>
        </p:txBody>
      </p:sp>
      <p:sp>
        <p:nvSpPr>
          <p:cNvPr id="6" name="Rectangle 5">
            <a:hlinkClick r:id="" action="ppaction://noaction"/>
            <a:extLst>
              <a:ext uri="{FF2B5EF4-FFF2-40B4-BE49-F238E27FC236}">
                <a16:creationId xmlns:a16="http://schemas.microsoft.com/office/drawing/2014/main" id="{59A3DFB3-315B-AC29-D20A-F98648280754}"/>
              </a:ext>
            </a:extLst>
          </p:cNvPr>
          <p:cNvSpPr/>
          <p:nvPr/>
        </p:nvSpPr>
        <p:spPr>
          <a:xfrm>
            <a:off x="6243056" y="3508888"/>
            <a:ext cx="2664296" cy="50405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Développer des études personnalisées</a:t>
            </a:r>
          </a:p>
        </p:txBody>
      </p:sp>
      <p:sp>
        <p:nvSpPr>
          <p:cNvPr id="7" name="Rectangle 6">
            <a:hlinkClick r:id="" action="ppaction://noaction"/>
            <a:extLst>
              <a:ext uri="{FF2B5EF4-FFF2-40B4-BE49-F238E27FC236}">
                <a16:creationId xmlns:a16="http://schemas.microsoft.com/office/drawing/2014/main" id="{6A1C6DAA-6A0E-BB8E-F859-9C4255D870CE}"/>
              </a:ext>
            </a:extLst>
          </p:cNvPr>
          <p:cNvSpPr/>
          <p:nvPr/>
        </p:nvSpPr>
        <p:spPr>
          <a:xfrm>
            <a:off x="6243056" y="2385107"/>
            <a:ext cx="2664296" cy="504056"/>
          </a:xfrm>
          <a:prstGeom prst="rect">
            <a:avLst/>
          </a:prstGeom>
          <a:solidFill>
            <a:srgbClr val="3AADC3"/>
          </a:solidFill>
          <a:ln>
            <a:solidFill>
              <a:srgbClr val="3AA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Développer des outils d’analyse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BB56C02-59AF-A6DD-F8DF-21D8E6385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24" y="1034290"/>
            <a:ext cx="2616091" cy="4011910"/>
          </a:xfrm>
          <a:prstGeom prst="rect">
            <a:avLst/>
          </a:prstGeom>
          <a:ln>
            <a:solidFill>
              <a:schemeClr val="accent1">
                <a:lumMod val="65000"/>
              </a:schemeClr>
            </a:solidFill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8D9565C-7D33-83FC-B261-5E9536DFC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171" y="1034290"/>
            <a:ext cx="3041323" cy="2417462"/>
          </a:xfrm>
          <a:prstGeom prst="rect">
            <a:avLst/>
          </a:prstGeom>
          <a:ln>
            <a:solidFill>
              <a:schemeClr val="accent1">
                <a:lumMod val="65000"/>
              </a:schemeClr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683548E-5D79-8EE7-1827-374167113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544" y="2410228"/>
            <a:ext cx="3820950" cy="2635972"/>
          </a:xfrm>
          <a:prstGeom prst="rect">
            <a:avLst/>
          </a:prstGeom>
          <a:ln>
            <a:solidFill>
              <a:schemeClr val="accent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3642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F520B57-A5C5-4F91-83F2-847D168611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LE CADRE DE LA CAMPAGNE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F6B34F2-5E10-4E9E-B035-23025F1361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2C5BCF-5A32-5634-6BE9-544D4B058D0E}"/>
              </a:ext>
            </a:extLst>
          </p:cNvPr>
          <p:cNvSpPr/>
          <p:nvPr/>
        </p:nvSpPr>
        <p:spPr>
          <a:xfrm>
            <a:off x="1907704" y="514388"/>
            <a:ext cx="513425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Collecter vos données nous permet de …</a:t>
            </a:r>
          </a:p>
        </p:txBody>
      </p:sp>
      <p:sp>
        <p:nvSpPr>
          <p:cNvPr id="5" name="Rectangle 4">
            <a:hlinkClick r:id="" action="ppaction://noaction"/>
            <a:extLst>
              <a:ext uri="{FF2B5EF4-FFF2-40B4-BE49-F238E27FC236}">
                <a16:creationId xmlns:a16="http://schemas.microsoft.com/office/drawing/2014/main" id="{60362DB5-E79B-F332-F454-F1BB891745B5}"/>
              </a:ext>
            </a:extLst>
          </p:cNvPr>
          <p:cNvSpPr/>
          <p:nvPr/>
        </p:nvSpPr>
        <p:spPr>
          <a:xfrm>
            <a:off x="6228408" y="1230194"/>
            <a:ext cx="2664296" cy="50405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Fournir des fiches clés en main</a:t>
            </a:r>
          </a:p>
        </p:txBody>
      </p:sp>
      <p:sp>
        <p:nvSpPr>
          <p:cNvPr id="6" name="Rectangle 5">
            <a:hlinkClick r:id="" action="ppaction://noaction"/>
            <a:extLst>
              <a:ext uri="{FF2B5EF4-FFF2-40B4-BE49-F238E27FC236}">
                <a16:creationId xmlns:a16="http://schemas.microsoft.com/office/drawing/2014/main" id="{59A3DFB3-315B-AC29-D20A-F98648280754}"/>
              </a:ext>
            </a:extLst>
          </p:cNvPr>
          <p:cNvSpPr/>
          <p:nvPr/>
        </p:nvSpPr>
        <p:spPr>
          <a:xfrm>
            <a:off x="6243056" y="3508888"/>
            <a:ext cx="2664296" cy="504056"/>
          </a:xfrm>
          <a:prstGeom prst="rect">
            <a:avLst/>
          </a:prstGeom>
          <a:solidFill>
            <a:srgbClr val="3AADC3"/>
          </a:solidFill>
          <a:ln>
            <a:solidFill>
              <a:srgbClr val="3AA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Développer des études personnalisées</a:t>
            </a:r>
          </a:p>
        </p:txBody>
      </p:sp>
      <p:sp>
        <p:nvSpPr>
          <p:cNvPr id="7" name="Rectangle 6">
            <a:hlinkClick r:id="" action="ppaction://noaction"/>
            <a:extLst>
              <a:ext uri="{FF2B5EF4-FFF2-40B4-BE49-F238E27FC236}">
                <a16:creationId xmlns:a16="http://schemas.microsoft.com/office/drawing/2014/main" id="{6A1C6DAA-6A0E-BB8E-F859-9C4255D870CE}"/>
              </a:ext>
            </a:extLst>
          </p:cNvPr>
          <p:cNvSpPr/>
          <p:nvPr/>
        </p:nvSpPr>
        <p:spPr>
          <a:xfrm>
            <a:off x="6243056" y="2385107"/>
            <a:ext cx="2664296" cy="50405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Développer des outils d’analyse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18A094D-B051-C227-B631-953B3CCC359F}"/>
              </a:ext>
            </a:extLst>
          </p:cNvPr>
          <p:cNvSpPr txBox="1"/>
          <p:nvPr/>
        </p:nvSpPr>
        <p:spPr>
          <a:xfrm>
            <a:off x="1331640" y="2385107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Selon les besoins des collectivités</a:t>
            </a:r>
          </a:p>
        </p:txBody>
      </p:sp>
    </p:spTree>
    <p:extLst>
      <p:ext uri="{BB962C8B-B14F-4D97-AF65-F5344CB8AC3E}">
        <p14:creationId xmlns:p14="http://schemas.microsoft.com/office/powerpoint/2010/main" val="376160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D8E817C-14D4-47EA-9AA2-F15EEEDAC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Le fonctionnement</a:t>
            </a:r>
          </a:p>
        </p:txBody>
      </p:sp>
      <p:pic>
        <p:nvPicPr>
          <p:cNvPr id="7" name="Espace réservé pour une image  6" descr="Engrenages">
            <a:extLst>
              <a:ext uri="{FF2B5EF4-FFF2-40B4-BE49-F238E27FC236}">
                <a16:creationId xmlns:a16="http://schemas.microsoft.com/office/drawing/2014/main" id="{5B0E7E05-6960-A615-98B1-5C94E0FBCD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256" r="13256"/>
          <a:stretch>
            <a:fillRect/>
          </a:stretch>
        </p:blipFill>
        <p:spPr>
          <a:xfrm>
            <a:off x="5364163" y="0"/>
            <a:ext cx="3779837" cy="5143500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3C3200C-165C-4330-98B6-2B0E475407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58225" y="4800600"/>
            <a:ext cx="485775" cy="274638"/>
          </a:xfrm>
        </p:spPr>
        <p:txBody>
          <a:bodyPr/>
          <a:lstStyle/>
          <a:p>
            <a:fld id="{C489AAF3-BE18-4DC3-BB6B-A74C85ACE68B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9" name="Graphique 8" descr="Engrenage">
            <a:extLst>
              <a:ext uri="{FF2B5EF4-FFF2-40B4-BE49-F238E27FC236}">
                <a16:creationId xmlns:a16="http://schemas.microsoft.com/office/drawing/2014/main" id="{4B947845-1138-D5A8-A317-AA4E4E6A3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308322">
            <a:off x="5301961" y="-6015"/>
            <a:ext cx="1907796" cy="1907796"/>
          </a:xfrm>
          <a:prstGeom prst="rect">
            <a:avLst/>
          </a:prstGeom>
        </p:spPr>
      </p:pic>
      <p:pic>
        <p:nvPicPr>
          <p:cNvPr id="10" name="Graphique 9" descr="Engrenage">
            <a:extLst>
              <a:ext uri="{FF2B5EF4-FFF2-40B4-BE49-F238E27FC236}">
                <a16:creationId xmlns:a16="http://schemas.microsoft.com/office/drawing/2014/main" id="{0A809AD9-6DC2-F27B-4446-DDC277585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521028">
            <a:off x="7268172" y="3293285"/>
            <a:ext cx="1907796" cy="190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43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F520B57-A5C5-4F91-83F2-847D168611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LE FONCTIONNEMENT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F6B34F2-5E10-4E9E-B035-23025F1361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9" name="Égal 3">
            <a:extLst>
              <a:ext uri="{FF2B5EF4-FFF2-40B4-BE49-F238E27FC236}">
                <a16:creationId xmlns:a16="http://schemas.microsoft.com/office/drawing/2014/main" id="{7107ABF5-887A-52F3-B2A1-5A5BCC52FF3E}"/>
              </a:ext>
            </a:extLst>
          </p:cNvPr>
          <p:cNvSpPr/>
          <p:nvPr/>
        </p:nvSpPr>
        <p:spPr>
          <a:xfrm>
            <a:off x="1735462" y="2544175"/>
            <a:ext cx="517181" cy="360040"/>
          </a:xfrm>
          <a:prstGeom prst="mathEqual">
            <a:avLst>
              <a:gd name="adj1" fmla="val 17521"/>
              <a:gd name="adj2" fmla="val 19759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67FC04-6C9C-C95E-6660-1A796D7F3B46}"/>
              </a:ext>
            </a:extLst>
          </p:cNvPr>
          <p:cNvSpPr/>
          <p:nvPr/>
        </p:nvSpPr>
        <p:spPr>
          <a:xfrm>
            <a:off x="2595550" y="1850124"/>
            <a:ext cx="2437914" cy="3600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2060"/>
                </a:solidFill>
              </a:rPr>
              <a:t>Assistance dans la saisie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355F4C-49CC-75A0-EA17-2545348E3187}"/>
              </a:ext>
            </a:extLst>
          </p:cNvPr>
          <p:cNvSpPr/>
          <p:nvPr/>
        </p:nvSpPr>
        <p:spPr>
          <a:xfrm>
            <a:off x="2595550" y="2606981"/>
            <a:ext cx="2437913" cy="3600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2060"/>
                </a:solidFill>
              </a:rPr>
              <a:t>Vérification des RSU transmis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D31571-D19D-CA24-FC21-93B06B244FDB}"/>
              </a:ext>
            </a:extLst>
          </p:cNvPr>
          <p:cNvSpPr/>
          <p:nvPr/>
        </p:nvSpPr>
        <p:spPr>
          <a:xfrm>
            <a:off x="2595549" y="3363838"/>
            <a:ext cx="2437913" cy="3600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2060"/>
                </a:solidFill>
              </a:rPr>
              <a:t>Aide dans la correction</a:t>
            </a:r>
          </a:p>
        </p:txBody>
      </p:sp>
      <p:sp>
        <p:nvSpPr>
          <p:cNvPr id="14" name="Plus 10">
            <a:extLst>
              <a:ext uri="{FF2B5EF4-FFF2-40B4-BE49-F238E27FC236}">
                <a16:creationId xmlns:a16="http://schemas.microsoft.com/office/drawing/2014/main" id="{0444E055-6D4B-2220-EE5C-B75A6A7F8EAA}"/>
              </a:ext>
            </a:extLst>
          </p:cNvPr>
          <p:cNvSpPr/>
          <p:nvPr/>
        </p:nvSpPr>
        <p:spPr>
          <a:xfrm>
            <a:off x="3670489" y="2272685"/>
            <a:ext cx="288032" cy="287259"/>
          </a:xfrm>
          <a:prstGeom prst="mathPlu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803F52-9EF3-B77C-8F90-59DDA10DFE61}"/>
              </a:ext>
            </a:extLst>
          </p:cNvPr>
          <p:cNvSpPr/>
          <p:nvPr/>
        </p:nvSpPr>
        <p:spPr>
          <a:xfrm>
            <a:off x="6423713" y="3012037"/>
            <a:ext cx="2437912" cy="3600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2060"/>
                </a:solidFill>
              </a:rPr>
              <a:t>Réalisation de fiches synthèses</a:t>
            </a:r>
          </a:p>
        </p:txBody>
      </p:sp>
      <p:sp>
        <p:nvSpPr>
          <p:cNvPr id="16" name="Plus 14">
            <a:extLst>
              <a:ext uri="{FF2B5EF4-FFF2-40B4-BE49-F238E27FC236}">
                <a16:creationId xmlns:a16="http://schemas.microsoft.com/office/drawing/2014/main" id="{27BDAD93-2E00-A944-EB61-9770D1CD58C8}"/>
              </a:ext>
            </a:extLst>
          </p:cNvPr>
          <p:cNvSpPr/>
          <p:nvPr/>
        </p:nvSpPr>
        <p:spPr>
          <a:xfrm>
            <a:off x="3670489" y="3012037"/>
            <a:ext cx="288032" cy="287259"/>
          </a:xfrm>
          <a:prstGeom prst="mathPlu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6D17C9-D08B-5DC7-A9FA-07A17A41EA15}"/>
              </a:ext>
            </a:extLst>
          </p:cNvPr>
          <p:cNvSpPr/>
          <p:nvPr/>
        </p:nvSpPr>
        <p:spPr>
          <a:xfrm>
            <a:off x="3175001" y="714952"/>
            <a:ext cx="2793997" cy="43088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Le rôle du CDG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BC9E92F-FF88-94E5-5C8E-BB01750410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0" y="2113600"/>
            <a:ext cx="1156340" cy="994266"/>
          </a:xfrm>
          <a:prstGeom prst="rect">
            <a:avLst/>
          </a:prstGeom>
        </p:spPr>
      </p:pic>
      <p:pic>
        <p:nvPicPr>
          <p:cNvPr id="20" name="Graphique 19" descr="Ligne fléchée : tout droit">
            <a:extLst>
              <a:ext uri="{FF2B5EF4-FFF2-40B4-BE49-F238E27FC236}">
                <a16:creationId xmlns:a16="http://schemas.microsoft.com/office/drawing/2014/main" id="{914C0930-2EA8-1D6B-5FAE-8EC82ECCC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376366" y="2329801"/>
            <a:ext cx="802637" cy="914400"/>
          </a:xfrm>
          <a:prstGeom prst="rect">
            <a:avLst/>
          </a:prstGeom>
        </p:spPr>
      </p:pic>
      <p:sp>
        <p:nvSpPr>
          <p:cNvPr id="21" name="Plus 14">
            <a:extLst>
              <a:ext uri="{FF2B5EF4-FFF2-40B4-BE49-F238E27FC236}">
                <a16:creationId xmlns:a16="http://schemas.microsoft.com/office/drawing/2014/main" id="{7708B3B1-5854-7972-1072-C3675FAC99F4}"/>
              </a:ext>
            </a:extLst>
          </p:cNvPr>
          <p:cNvSpPr/>
          <p:nvPr/>
        </p:nvSpPr>
        <p:spPr>
          <a:xfrm>
            <a:off x="7491869" y="2631539"/>
            <a:ext cx="288032" cy="287259"/>
          </a:xfrm>
          <a:prstGeom prst="mathPlu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4CE9C5-9726-B3F1-DEDB-F84A33C1F825}"/>
              </a:ext>
            </a:extLst>
          </p:cNvPr>
          <p:cNvSpPr/>
          <p:nvPr/>
        </p:nvSpPr>
        <p:spPr>
          <a:xfrm>
            <a:off x="6416929" y="2178261"/>
            <a:ext cx="2437912" cy="3600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2060"/>
                </a:solidFill>
              </a:rPr>
              <a:t>Validation du RSU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EBD499-AAA7-CD2A-C4BF-9802AF663392}"/>
              </a:ext>
            </a:extLst>
          </p:cNvPr>
          <p:cNvSpPr/>
          <p:nvPr/>
        </p:nvSpPr>
        <p:spPr>
          <a:xfrm>
            <a:off x="762609" y="4418217"/>
            <a:ext cx="7618780" cy="3657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Seul un RSU </a:t>
            </a:r>
            <a:r>
              <a:rPr lang="fr-FR" sz="1600" b="1" dirty="0">
                <a:solidFill>
                  <a:schemeClr val="bg1"/>
                </a:solidFill>
              </a:rPr>
              <a:t>validé</a:t>
            </a:r>
            <a:r>
              <a:rPr lang="fr-FR" sz="1600" dirty="0">
                <a:solidFill>
                  <a:schemeClr val="bg1"/>
                </a:solidFill>
              </a:rPr>
              <a:t> par le CDG est valable auprès de la cour des comptes</a:t>
            </a:r>
          </a:p>
        </p:txBody>
      </p:sp>
    </p:spTree>
    <p:extLst>
      <p:ext uri="{BB962C8B-B14F-4D97-AF65-F5344CB8AC3E}">
        <p14:creationId xmlns:p14="http://schemas.microsoft.com/office/powerpoint/2010/main" val="194104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rgbClr val="111111"/>
      </a:dk1>
      <a:lt1>
        <a:srgbClr val="FFFFFF"/>
      </a:lt1>
      <a:dk2>
        <a:srgbClr val="003366"/>
      </a:dk2>
      <a:lt2>
        <a:srgbClr val="F2F2F2"/>
      </a:lt2>
      <a:accent1>
        <a:srgbClr val="FFFFFF"/>
      </a:accent1>
      <a:accent2>
        <a:srgbClr val="33CCCC"/>
      </a:accent2>
      <a:accent3>
        <a:srgbClr val="009999"/>
      </a:accent3>
      <a:accent4>
        <a:srgbClr val="007976"/>
      </a:accent4>
      <a:accent5>
        <a:srgbClr val="993366"/>
      </a:accent5>
      <a:accent6>
        <a:srgbClr val="842C58"/>
      </a:accent6>
      <a:hlink>
        <a:srgbClr val="660033"/>
      </a:hlink>
      <a:folHlink>
        <a:srgbClr val="111111"/>
      </a:folHlink>
    </a:clrScheme>
    <a:fontScheme name="Personnalisé 36">
      <a:majorFont>
        <a:latin typeface="Berlin Sans FB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AAFCC9CE03CF4994ED0125D122DC73" ma:contentTypeVersion="0" ma:contentTypeDescription="Crée un document." ma:contentTypeScope="" ma:versionID="25dc7426c53eb85b30d80e05243f00d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58698D-6552-4995-A8CF-133581ABCF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42E1E0C-D099-47D2-A5E9-98C2AF8BF90C}">
  <ds:schemaRefs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3DF2304-F52B-46BD-99BF-76F83B6CE5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2496</TotalTime>
  <Words>769</Words>
  <Application>Microsoft Office PowerPoint</Application>
  <PresentationFormat>Affichage à l'écran (16:9)</PresentationFormat>
  <Paragraphs>176</Paragraphs>
  <Slides>35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2" baseType="lpstr">
      <vt:lpstr>Arial</vt:lpstr>
      <vt:lpstr>Berlin Sans FB</vt:lpstr>
      <vt:lpstr>Calibri</vt:lpstr>
      <vt:lpstr>Calibri Light</vt:lpstr>
      <vt:lpstr>Tahoma</vt:lpstr>
      <vt:lpstr>Wingdings</vt:lpstr>
      <vt:lpstr>Thème Office</vt:lpstr>
      <vt:lpstr>Rapport Social Unique</vt:lpstr>
      <vt:lpstr>Le cadre de la campagne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fonctionnement</vt:lpstr>
      <vt:lpstr>Présentation PowerPoint</vt:lpstr>
      <vt:lpstr>Présentation PowerPoint</vt:lpstr>
      <vt:lpstr>Présentation PowerPoint</vt:lpstr>
      <vt:lpstr>La nouvelle interface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Diaporama type CDG74</dc:title>
  <dc:creator>adge</dc:creator>
  <cp:lastModifiedBy>SOUILHE Elea</cp:lastModifiedBy>
  <cp:revision>160</cp:revision>
  <dcterms:created xsi:type="dcterms:W3CDTF">2015-01-20T13:36:49Z</dcterms:created>
  <dcterms:modified xsi:type="dcterms:W3CDTF">2024-05-21T12:38:06Z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0x010100C8AAFCC9CE03CF4994ED0125D122DC73</vt:lpwstr>
  </property>
</Properties>
</file>