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2" r:id="rId3"/>
    <p:sldId id="257" r:id="rId4"/>
    <p:sldId id="293" r:id="rId5"/>
    <p:sldId id="258" r:id="rId6"/>
    <p:sldId id="268" r:id="rId7"/>
    <p:sldId id="288" r:id="rId8"/>
    <p:sldId id="289" r:id="rId9"/>
    <p:sldId id="290" r:id="rId10"/>
    <p:sldId id="259" r:id="rId11"/>
    <p:sldId id="265" r:id="rId12"/>
    <p:sldId id="262" r:id="rId13"/>
    <p:sldId id="274" r:id="rId14"/>
    <p:sldId id="261" r:id="rId15"/>
    <p:sldId id="260" r:id="rId16"/>
    <p:sldId id="273" r:id="rId17"/>
    <p:sldId id="276" r:id="rId18"/>
    <p:sldId id="277" r:id="rId19"/>
    <p:sldId id="263" r:id="rId20"/>
    <p:sldId id="264" r:id="rId21"/>
    <p:sldId id="278" r:id="rId22"/>
    <p:sldId id="283" r:id="rId23"/>
    <p:sldId id="279" r:id="rId24"/>
    <p:sldId id="281" r:id="rId25"/>
    <p:sldId id="287" r:id="rId26"/>
    <p:sldId id="282" r:id="rId27"/>
    <p:sldId id="285" r:id="rId28"/>
    <p:sldId id="284" r:id="rId29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9F0"/>
    <a:srgbClr val="FCF6F6"/>
    <a:srgbClr val="FAF0F0"/>
    <a:srgbClr val="F3F0F6"/>
    <a:srgbClr val="FEF4EC"/>
    <a:srgbClr val="F3FBF5"/>
    <a:srgbClr val="009999"/>
    <a:srgbClr val="00CC99"/>
    <a:srgbClr val="EDE1F7"/>
    <a:srgbClr val="C8A2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38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A22DF-501C-4C3D-9733-7F7C925E13A6}" type="doc">
      <dgm:prSet loTypeId="urn:microsoft.com/office/officeart/2005/8/layout/defaul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69E9BC57-8462-4862-B8C5-C7F14F411DE4}">
      <dgm:prSet phldrT="[Texte]" custT="1"/>
      <dgm:spPr/>
      <dgm:t>
        <a:bodyPr/>
        <a:lstStyle/>
        <a:p>
          <a:r>
            <a:rPr lang="fr-FR" sz="900" dirty="0" smtClean="0"/>
            <a:t>Information via des bases juridiques</a:t>
          </a:r>
          <a:endParaRPr lang="fr-FR" sz="900" dirty="0"/>
        </a:p>
      </dgm:t>
    </dgm:pt>
    <dgm:pt modelId="{15A80F88-B314-42F4-81D8-D5B69ADD8D64}" type="parTrans" cxnId="{EB80323B-B07E-4976-8966-3F3792B17512}">
      <dgm:prSet/>
      <dgm:spPr/>
      <dgm:t>
        <a:bodyPr/>
        <a:lstStyle/>
        <a:p>
          <a:endParaRPr lang="fr-FR"/>
        </a:p>
      </dgm:t>
    </dgm:pt>
    <dgm:pt modelId="{C46D2B53-5EAA-44E5-9A00-3AFB73116B32}" type="sibTrans" cxnId="{EB80323B-B07E-4976-8966-3F3792B17512}">
      <dgm:prSet/>
      <dgm:spPr/>
      <dgm:t>
        <a:bodyPr/>
        <a:lstStyle/>
        <a:p>
          <a:endParaRPr lang="fr-FR"/>
        </a:p>
      </dgm:t>
    </dgm:pt>
    <dgm:pt modelId="{3D5D0B9D-5416-4CF3-850B-4C88FC7E9957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kumimoji="0" lang="fr-FR" sz="800" b="1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Le conseil de niveau « expert »</a:t>
          </a:r>
          <a:r>
            <a:rPr kumimoji="0" lang="fr-FR" sz="70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  réponses à toutes vos questions, même complexes, pouvant aller jusqu’à une aide à la prise de décision </a:t>
          </a:r>
        </a:p>
        <a:p>
          <a:pPr>
            <a:spcAft>
              <a:spcPts val="0"/>
            </a:spcAft>
          </a:pPr>
          <a:r>
            <a:rPr kumimoji="0" lang="fr-FR" sz="700" b="0" i="1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et/ou nécessitant la saisine d’autres instances (DGCL, service juridique du CDG).</a:t>
          </a:r>
          <a:endParaRPr lang="fr-FR" sz="700" i="1" dirty="0"/>
        </a:p>
      </dgm:t>
    </dgm:pt>
    <dgm:pt modelId="{7EA87FF2-F86C-44C1-A007-C585237BFD4D}" type="parTrans" cxnId="{17F665D4-84FD-4698-A5E7-2A54207D7777}">
      <dgm:prSet/>
      <dgm:spPr/>
      <dgm:t>
        <a:bodyPr/>
        <a:lstStyle/>
        <a:p>
          <a:endParaRPr lang="fr-FR"/>
        </a:p>
      </dgm:t>
    </dgm:pt>
    <dgm:pt modelId="{63D342EF-FF30-45CC-A0F5-C55D632F3F29}" type="sibTrans" cxnId="{17F665D4-84FD-4698-A5E7-2A54207D7777}">
      <dgm:prSet/>
      <dgm:spPr/>
      <dgm:t>
        <a:bodyPr/>
        <a:lstStyle/>
        <a:p>
          <a:endParaRPr lang="fr-FR"/>
        </a:p>
      </dgm:t>
    </dgm:pt>
    <dgm:pt modelId="{74370952-5CBE-4D25-801B-59E20C0FD351}">
      <dgm:prSet phldrT="[Texte]" custT="1"/>
      <dgm:spPr/>
      <dgm:t>
        <a:bodyPr/>
        <a:lstStyle/>
        <a:p>
          <a:r>
            <a:rPr lang="fr-FR" sz="800" dirty="0" smtClean="0"/>
            <a:t>Accès à une plateforme documentaire présentant des documents juridique et des cas pratiques</a:t>
          </a:r>
          <a:endParaRPr lang="fr-FR" sz="800" dirty="0"/>
        </a:p>
      </dgm:t>
    </dgm:pt>
    <dgm:pt modelId="{8FD4DFDB-E752-48B0-BD41-78A8142B3C7B}" type="parTrans" cxnId="{EE920E2C-523D-4937-B138-FCE1AEBCC19B}">
      <dgm:prSet/>
      <dgm:spPr/>
      <dgm:t>
        <a:bodyPr/>
        <a:lstStyle/>
        <a:p>
          <a:endParaRPr lang="fr-FR"/>
        </a:p>
      </dgm:t>
    </dgm:pt>
    <dgm:pt modelId="{E475AB39-4957-4645-8FDE-282B1651576E}" type="sibTrans" cxnId="{EE920E2C-523D-4937-B138-FCE1AEBCC19B}">
      <dgm:prSet/>
      <dgm:spPr/>
      <dgm:t>
        <a:bodyPr/>
        <a:lstStyle/>
        <a:p>
          <a:endParaRPr lang="fr-FR"/>
        </a:p>
      </dgm:t>
    </dgm:pt>
    <dgm:pt modelId="{556BA496-CA90-488B-9C5E-14B1E078E91B}" type="pres">
      <dgm:prSet presAssocID="{A97A22DF-501C-4C3D-9733-7F7C925E13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65F1BA6-4DC4-4DF3-9B5D-83DC41C3E140}" type="pres">
      <dgm:prSet presAssocID="{69E9BC57-8462-4862-B8C5-C7F14F411DE4}" presName="node" presStyleLbl="node1" presStyleIdx="0" presStyleCnt="3" custLinFactNeighborX="-98" custLinFactNeighborY="830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3E801031-5BA8-45C3-B8FE-EC79BC50CE6C}" type="pres">
      <dgm:prSet presAssocID="{C46D2B53-5EAA-44E5-9A00-3AFB73116B32}" presName="sibTrans" presStyleCnt="0"/>
      <dgm:spPr/>
      <dgm:t>
        <a:bodyPr/>
        <a:lstStyle/>
        <a:p>
          <a:endParaRPr lang="fr-FR"/>
        </a:p>
      </dgm:t>
    </dgm:pt>
    <dgm:pt modelId="{14F5D7F7-4C75-42A8-A464-242F69CA4F74}" type="pres">
      <dgm:prSet presAssocID="{3D5D0B9D-5416-4CF3-850B-4C88FC7E9957}" presName="node" presStyleLbl="node1" presStyleIdx="1" presStyleCnt="3" custLinFactNeighborX="4348" custLinFactNeighborY="28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AACC9C11-0512-45C8-BCDE-71EC35E9F3D1}" type="pres">
      <dgm:prSet presAssocID="{63D342EF-FF30-45CC-A0F5-C55D632F3F29}" presName="sibTrans" presStyleCnt="0"/>
      <dgm:spPr/>
      <dgm:t>
        <a:bodyPr/>
        <a:lstStyle/>
        <a:p>
          <a:endParaRPr lang="fr-FR"/>
        </a:p>
      </dgm:t>
    </dgm:pt>
    <dgm:pt modelId="{3A523043-4238-43EE-A5F9-52723BC6D7F9}" type="pres">
      <dgm:prSet presAssocID="{74370952-5CBE-4D25-801B-59E20C0FD351}" presName="node" presStyleLbl="node1" presStyleIdx="2" presStyleCnt="3" custLinFactNeighborY="-507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EB80323B-B07E-4976-8966-3F3792B17512}" srcId="{A97A22DF-501C-4C3D-9733-7F7C925E13A6}" destId="{69E9BC57-8462-4862-B8C5-C7F14F411DE4}" srcOrd="0" destOrd="0" parTransId="{15A80F88-B314-42F4-81D8-D5B69ADD8D64}" sibTransId="{C46D2B53-5EAA-44E5-9A00-3AFB73116B32}"/>
    <dgm:cxn modelId="{29E25100-BBE2-4E7B-B77D-3B430AE18548}" type="presOf" srcId="{A97A22DF-501C-4C3D-9733-7F7C925E13A6}" destId="{556BA496-CA90-488B-9C5E-14B1E078E91B}" srcOrd="0" destOrd="0" presId="urn:microsoft.com/office/officeart/2005/8/layout/default"/>
    <dgm:cxn modelId="{F4116E3F-033D-4080-BF63-733C431E0C5A}" type="presOf" srcId="{74370952-5CBE-4D25-801B-59E20C0FD351}" destId="{3A523043-4238-43EE-A5F9-52723BC6D7F9}" srcOrd="0" destOrd="0" presId="urn:microsoft.com/office/officeart/2005/8/layout/default"/>
    <dgm:cxn modelId="{7B43A392-0666-4EA8-B8AF-2D12B132ECEE}" type="presOf" srcId="{3D5D0B9D-5416-4CF3-850B-4C88FC7E9957}" destId="{14F5D7F7-4C75-42A8-A464-242F69CA4F74}" srcOrd="0" destOrd="0" presId="urn:microsoft.com/office/officeart/2005/8/layout/default"/>
    <dgm:cxn modelId="{EE920E2C-523D-4937-B138-FCE1AEBCC19B}" srcId="{A97A22DF-501C-4C3D-9733-7F7C925E13A6}" destId="{74370952-5CBE-4D25-801B-59E20C0FD351}" srcOrd="2" destOrd="0" parTransId="{8FD4DFDB-E752-48B0-BD41-78A8142B3C7B}" sibTransId="{E475AB39-4957-4645-8FDE-282B1651576E}"/>
    <dgm:cxn modelId="{4E6B3E8B-E403-4276-B139-271FFBC7A527}" type="presOf" srcId="{69E9BC57-8462-4862-B8C5-C7F14F411DE4}" destId="{B65F1BA6-4DC4-4DF3-9B5D-83DC41C3E140}" srcOrd="0" destOrd="0" presId="urn:microsoft.com/office/officeart/2005/8/layout/default"/>
    <dgm:cxn modelId="{17F665D4-84FD-4698-A5E7-2A54207D7777}" srcId="{A97A22DF-501C-4C3D-9733-7F7C925E13A6}" destId="{3D5D0B9D-5416-4CF3-850B-4C88FC7E9957}" srcOrd="1" destOrd="0" parTransId="{7EA87FF2-F86C-44C1-A007-C585237BFD4D}" sibTransId="{63D342EF-FF30-45CC-A0F5-C55D632F3F29}"/>
    <dgm:cxn modelId="{A61736A8-C345-4703-BAF0-F46A73AB51EC}" type="presParOf" srcId="{556BA496-CA90-488B-9C5E-14B1E078E91B}" destId="{B65F1BA6-4DC4-4DF3-9B5D-83DC41C3E140}" srcOrd="0" destOrd="0" presId="urn:microsoft.com/office/officeart/2005/8/layout/default"/>
    <dgm:cxn modelId="{102EF33C-C5BA-4125-AFDF-37029AEAA9B6}" type="presParOf" srcId="{556BA496-CA90-488B-9C5E-14B1E078E91B}" destId="{3E801031-5BA8-45C3-B8FE-EC79BC50CE6C}" srcOrd="1" destOrd="0" presId="urn:microsoft.com/office/officeart/2005/8/layout/default"/>
    <dgm:cxn modelId="{4A8B7B79-F0ED-4E9D-8E0B-D1DC097DC4A9}" type="presParOf" srcId="{556BA496-CA90-488B-9C5E-14B1E078E91B}" destId="{14F5D7F7-4C75-42A8-A464-242F69CA4F74}" srcOrd="2" destOrd="0" presId="urn:microsoft.com/office/officeart/2005/8/layout/default"/>
    <dgm:cxn modelId="{C8C67C33-B848-4BC2-B891-C04D03713BD8}" type="presParOf" srcId="{556BA496-CA90-488B-9C5E-14B1E078E91B}" destId="{AACC9C11-0512-45C8-BCDE-71EC35E9F3D1}" srcOrd="3" destOrd="0" presId="urn:microsoft.com/office/officeart/2005/8/layout/default"/>
    <dgm:cxn modelId="{70614E3E-0926-437E-8D8F-0ABECCCAC4E8}" type="presParOf" srcId="{556BA496-CA90-488B-9C5E-14B1E078E91B}" destId="{3A523043-4238-43EE-A5F9-52723BC6D7F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2BE78A-46E4-4D8F-9F12-DACD05E0F962}" type="doc">
      <dgm:prSet loTypeId="urn:microsoft.com/office/officeart/2005/8/layout/radial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B12AF450-ED8A-4585-A10E-4D2C84D6428B}">
      <dgm:prSet phldrT="[Texte]" custT="1"/>
      <dgm:spPr/>
      <dgm:t>
        <a:bodyPr/>
        <a:lstStyle/>
        <a:p>
          <a:r>
            <a:rPr lang="fr-FR" sz="1400" dirty="0" smtClean="0"/>
            <a:t>3 niveaux de prestations au choix de la collectivité</a:t>
          </a:r>
          <a:endParaRPr lang="fr-FR" sz="1400" dirty="0"/>
        </a:p>
      </dgm:t>
    </dgm:pt>
    <dgm:pt modelId="{9934D005-849A-42F6-9554-370D7A2AC4BA}" type="parTrans" cxnId="{65B04D15-B11F-4C11-A271-5CBD4A0EC95A}">
      <dgm:prSet/>
      <dgm:spPr/>
      <dgm:t>
        <a:bodyPr/>
        <a:lstStyle/>
        <a:p>
          <a:endParaRPr lang="fr-FR"/>
        </a:p>
      </dgm:t>
    </dgm:pt>
    <dgm:pt modelId="{46B2A9C7-3D64-423B-AB1F-6018B6ACF9B6}" type="sibTrans" cxnId="{65B04D15-B11F-4C11-A271-5CBD4A0EC95A}">
      <dgm:prSet/>
      <dgm:spPr/>
      <dgm:t>
        <a:bodyPr/>
        <a:lstStyle/>
        <a:p>
          <a:endParaRPr lang="fr-FR"/>
        </a:p>
      </dgm:t>
    </dgm:pt>
    <dgm:pt modelId="{9B779218-96FC-4F5A-A6DE-7FECC2E70FCA}">
      <dgm:prSet phldrT="[Texte]"/>
      <dgm:spPr/>
      <dgm:t>
        <a:bodyPr/>
        <a:lstStyle/>
        <a:p>
          <a:r>
            <a:rPr lang="fr-FR" dirty="0" smtClean="0"/>
            <a:t>Solidaire</a:t>
          </a:r>
          <a:endParaRPr lang="fr-FR" dirty="0"/>
        </a:p>
      </dgm:t>
    </dgm:pt>
    <dgm:pt modelId="{93B31AFE-7FDA-46F8-8754-6DAA8BCF4149}" type="parTrans" cxnId="{ED34A0CB-AFEC-4E21-B2B8-EE98F590DEC6}">
      <dgm:prSet/>
      <dgm:spPr/>
      <dgm:t>
        <a:bodyPr/>
        <a:lstStyle/>
        <a:p>
          <a:endParaRPr lang="fr-FR"/>
        </a:p>
      </dgm:t>
    </dgm:pt>
    <dgm:pt modelId="{BB8E81B3-F530-46BC-A096-3F57238027DA}" type="sibTrans" cxnId="{ED34A0CB-AFEC-4E21-B2B8-EE98F590DEC6}">
      <dgm:prSet/>
      <dgm:spPr/>
      <dgm:t>
        <a:bodyPr/>
        <a:lstStyle/>
        <a:p>
          <a:endParaRPr lang="fr-FR"/>
        </a:p>
      </dgm:t>
    </dgm:pt>
    <dgm:pt modelId="{C790DCF1-742E-4DC6-8C76-F9216C7E488D}">
      <dgm:prSet phldrT="[Texte]"/>
      <dgm:spPr/>
      <dgm:t>
        <a:bodyPr/>
        <a:lstStyle/>
        <a:p>
          <a:r>
            <a:rPr lang="fr-FR" dirty="0" smtClean="0"/>
            <a:t>Services</a:t>
          </a:r>
          <a:endParaRPr lang="fr-FR" dirty="0"/>
        </a:p>
      </dgm:t>
    </dgm:pt>
    <dgm:pt modelId="{5E7BA37E-0C09-4355-A495-439C0AB01D40}" type="parTrans" cxnId="{B2040F4B-4F1C-42DE-BFE5-A5E6EF322965}">
      <dgm:prSet/>
      <dgm:spPr/>
      <dgm:t>
        <a:bodyPr/>
        <a:lstStyle/>
        <a:p>
          <a:endParaRPr lang="fr-FR"/>
        </a:p>
      </dgm:t>
    </dgm:pt>
    <dgm:pt modelId="{7D185D4A-FF6D-4047-83D7-D3D99724A55E}" type="sibTrans" cxnId="{B2040F4B-4F1C-42DE-BFE5-A5E6EF322965}">
      <dgm:prSet/>
      <dgm:spPr/>
      <dgm:t>
        <a:bodyPr/>
        <a:lstStyle/>
        <a:p>
          <a:endParaRPr lang="fr-FR"/>
        </a:p>
      </dgm:t>
    </dgm:pt>
    <dgm:pt modelId="{13642861-4290-4052-B1F4-D403C0F335CE}">
      <dgm:prSet phldrT="[Texte]"/>
      <dgm:spPr/>
      <dgm:t>
        <a:bodyPr/>
        <a:lstStyle/>
        <a:p>
          <a:r>
            <a:rPr lang="fr-FR" smtClean="0"/>
            <a:t>Action +</a:t>
          </a:r>
          <a:endParaRPr lang="fr-FR" dirty="0"/>
        </a:p>
      </dgm:t>
    </dgm:pt>
    <dgm:pt modelId="{F6454CDE-3661-42BC-AE1E-542BEA75E0EF}" type="parTrans" cxnId="{836D8B0F-E57C-437C-B79A-C2FAE3F7AF4E}">
      <dgm:prSet/>
      <dgm:spPr/>
      <dgm:t>
        <a:bodyPr/>
        <a:lstStyle/>
        <a:p>
          <a:endParaRPr lang="fr-FR"/>
        </a:p>
      </dgm:t>
    </dgm:pt>
    <dgm:pt modelId="{394F9B9D-F7A7-48E5-BBBF-2D92212A75F5}" type="sibTrans" cxnId="{836D8B0F-E57C-437C-B79A-C2FAE3F7AF4E}">
      <dgm:prSet/>
      <dgm:spPr/>
      <dgm:t>
        <a:bodyPr/>
        <a:lstStyle/>
        <a:p>
          <a:endParaRPr lang="fr-FR"/>
        </a:p>
      </dgm:t>
    </dgm:pt>
    <dgm:pt modelId="{61B05087-8B88-45E4-A4E4-0CB6E92E801E}" type="pres">
      <dgm:prSet presAssocID="{AB2BE78A-46E4-4D8F-9F12-DACD05E0F96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1E583DB-672A-4EBE-8B6A-A3F6A0030351}" type="pres">
      <dgm:prSet presAssocID="{AB2BE78A-46E4-4D8F-9F12-DACD05E0F962}" presName="radial" presStyleCnt="0">
        <dgm:presLayoutVars>
          <dgm:animLvl val="ctr"/>
        </dgm:presLayoutVars>
      </dgm:prSet>
      <dgm:spPr/>
    </dgm:pt>
    <dgm:pt modelId="{04A34AD1-24FC-407B-8F10-2CCE78B6ED71}" type="pres">
      <dgm:prSet presAssocID="{B12AF450-ED8A-4585-A10E-4D2C84D6428B}" presName="centerShape" presStyleLbl="vennNode1" presStyleIdx="0" presStyleCnt="4"/>
      <dgm:spPr/>
      <dgm:t>
        <a:bodyPr/>
        <a:lstStyle/>
        <a:p>
          <a:endParaRPr lang="fr-FR"/>
        </a:p>
      </dgm:t>
    </dgm:pt>
    <dgm:pt modelId="{9341C06D-309A-45B1-87B6-535FFFF44877}" type="pres">
      <dgm:prSet presAssocID="{9B779218-96FC-4F5A-A6DE-7FECC2E70FCA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937034-06F9-4E15-8FD2-AF7CD404C42F}" type="pres">
      <dgm:prSet presAssocID="{C790DCF1-742E-4DC6-8C76-F9216C7E488D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75ECCC-FACF-4297-82F1-43FE43CB9329}" type="pres">
      <dgm:prSet presAssocID="{13642861-4290-4052-B1F4-D403C0F335CE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408B342-B2DE-4B45-BFEF-6D12A855498B}" type="presOf" srcId="{13642861-4290-4052-B1F4-D403C0F335CE}" destId="{D075ECCC-FACF-4297-82F1-43FE43CB9329}" srcOrd="0" destOrd="0" presId="urn:microsoft.com/office/officeart/2005/8/layout/radial3"/>
    <dgm:cxn modelId="{836D8B0F-E57C-437C-B79A-C2FAE3F7AF4E}" srcId="{B12AF450-ED8A-4585-A10E-4D2C84D6428B}" destId="{13642861-4290-4052-B1F4-D403C0F335CE}" srcOrd="2" destOrd="0" parTransId="{F6454CDE-3661-42BC-AE1E-542BEA75E0EF}" sibTransId="{394F9B9D-F7A7-48E5-BBBF-2D92212A75F5}"/>
    <dgm:cxn modelId="{ED34A0CB-AFEC-4E21-B2B8-EE98F590DEC6}" srcId="{B12AF450-ED8A-4585-A10E-4D2C84D6428B}" destId="{9B779218-96FC-4F5A-A6DE-7FECC2E70FCA}" srcOrd="0" destOrd="0" parTransId="{93B31AFE-7FDA-46F8-8754-6DAA8BCF4149}" sibTransId="{BB8E81B3-F530-46BC-A096-3F57238027DA}"/>
    <dgm:cxn modelId="{3967AB70-B630-40A5-9CA5-DBEF536E0110}" type="presOf" srcId="{B12AF450-ED8A-4585-A10E-4D2C84D6428B}" destId="{04A34AD1-24FC-407B-8F10-2CCE78B6ED71}" srcOrd="0" destOrd="0" presId="urn:microsoft.com/office/officeart/2005/8/layout/radial3"/>
    <dgm:cxn modelId="{65B04D15-B11F-4C11-A271-5CBD4A0EC95A}" srcId="{AB2BE78A-46E4-4D8F-9F12-DACD05E0F962}" destId="{B12AF450-ED8A-4585-A10E-4D2C84D6428B}" srcOrd="0" destOrd="0" parTransId="{9934D005-849A-42F6-9554-370D7A2AC4BA}" sibTransId="{46B2A9C7-3D64-423B-AB1F-6018B6ACF9B6}"/>
    <dgm:cxn modelId="{46D336F5-41D6-4893-A70F-BC36BC13E9F6}" type="presOf" srcId="{C790DCF1-742E-4DC6-8C76-F9216C7E488D}" destId="{D6937034-06F9-4E15-8FD2-AF7CD404C42F}" srcOrd="0" destOrd="0" presId="urn:microsoft.com/office/officeart/2005/8/layout/radial3"/>
    <dgm:cxn modelId="{4F98838D-F241-470A-8FD3-224433D19784}" type="presOf" srcId="{9B779218-96FC-4F5A-A6DE-7FECC2E70FCA}" destId="{9341C06D-309A-45B1-87B6-535FFFF44877}" srcOrd="0" destOrd="0" presId="urn:microsoft.com/office/officeart/2005/8/layout/radial3"/>
    <dgm:cxn modelId="{B00F5D8B-7E7F-4C43-85F4-21138C23982F}" type="presOf" srcId="{AB2BE78A-46E4-4D8F-9F12-DACD05E0F962}" destId="{61B05087-8B88-45E4-A4E4-0CB6E92E801E}" srcOrd="0" destOrd="0" presId="urn:microsoft.com/office/officeart/2005/8/layout/radial3"/>
    <dgm:cxn modelId="{B2040F4B-4F1C-42DE-BFE5-A5E6EF322965}" srcId="{B12AF450-ED8A-4585-A10E-4D2C84D6428B}" destId="{C790DCF1-742E-4DC6-8C76-F9216C7E488D}" srcOrd="1" destOrd="0" parTransId="{5E7BA37E-0C09-4355-A495-439C0AB01D40}" sibTransId="{7D185D4A-FF6D-4047-83D7-D3D99724A55E}"/>
    <dgm:cxn modelId="{E1F5CF4E-FD5A-4626-B2EE-7A40E9720E8A}" type="presParOf" srcId="{61B05087-8B88-45E4-A4E4-0CB6E92E801E}" destId="{B1E583DB-672A-4EBE-8B6A-A3F6A0030351}" srcOrd="0" destOrd="0" presId="urn:microsoft.com/office/officeart/2005/8/layout/radial3"/>
    <dgm:cxn modelId="{3A9A1C0D-F104-4E6B-A369-53794DBC4220}" type="presParOf" srcId="{B1E583DB-672A-4EBE-8B6A-A3F6A0030351}" destId="{04A34AD1-24FC-407B-8F10-2CCE78B6ED71}" srcOrd="0" destOrd="0" presId="urn:microsoft.com/office/officeart/2005/8/layout/radial3"/>
    <dgm:cxn modelId="{7EB12066-D6E7-4073-A114-12EFB5E198ED}" type="presParOf" srcId="{B1E583DB-672A-4EBE-8B6A-A3F6A0030351}" destId="{9341C06D-309A-45B1-87B6-535FFFF44877}" srcOrd="1" destOrd="0" presId="urn:microsoft.com/office/officeart/2005/8/layout/radial3"/>
    <dgm:cxn modelId="{702E2346-500E-45C6-9687-F4C34D46A17A}" type="presParOf" srcId="{B1E583DB-672A-4EBE-8B6A-A3F6A0030351}" destId="{D6937034-06F9-4E15-8FD2-AF7CD404C42F}" srcOrd="2" destOrd="0" presId="urn:microsoft.com/office/officeart/2005/8/layout/radial3"/>
    <dgm:cxn modelId="{A629350F-D37D-4201-B321-896EFC2875E3}" type="presParOf" srcId="{B1E583DB-672A-4EBE-8B6A-A3F6A0030351}" destId="{D075ECCC-FACF-4297-82F1-43FE43CB9329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5956A6A-5A71-4572-A9FC-C5F367707DFB}" type="doc">
      <dgm:prSet loTypeId="urn:microsoft.com/office/officeart/2005/8/layout/hProcess11" loCatId="process" qsTypeId="urn:microsoft.com/office/officeart/2005/8/quickstyle/simple4" qsCatId="simple" csTypeId="urn:microsoft.com/office/officeart/2005/8/colors/colorful4" csCatId="colorful" phldr="1"/>
      <dgm:spPr/>
    </dgm:pt>
    <dgm:pt modelId="{4BD46D74-8A80-4C5F-91AC-12D07AF048A4}">
      <dgm:prSet phldrT="[Texte]"/>
      <dgm:spPr/>
      <dgm:t>
        <a:bodyPr/>
        <a:lstStyle/>
        <a:p>
          <a:r>
            <a:rPr lang="fr-FR" dirty="0" smtClean="0"/>
            <a:t>Le CDG 74 accompagne les collectivités</a:t>
          </a:r>
          <a:endParaRPr lang="fr-FR" dirty="0"/>
        </a:p>
      </dgm:t>
    </dgm:pt>
    <dgm:pt modelId="{445E4457-33EA-45B2-B065-203D008A86AF}" type="parTrans" cxnId="{F9FB58B7-0AAE-4978-B5EC-B6D203406FC0}">
      <dgm:prSet/>
      <dgm:spPr/>
      <dgm:t>
        <a:bodyPr/>
        <a:lstStyle/>
        <a:p>
          <a:endParaRPr lang="fr-FR"/>
        </a:p>
      </dgm:t>
    </dgm:pt>
    <dgm:pt modelId="{8AC8898D-3E5C-404B-A519-4ACE6843EBB6}" type="sibTrans" cxnId="{F9FB58B7-0AAE-4978-B5EC-B6D203406FC0}">
      <dgm:prSet/>
      <dgm:spPr/>
      <dgm:t>
        <a:bodyPr/>
        <a:lstStyle/>
        <a:p>
          <a:endParaRPr lang="fr-FR"/>
        </a:p>
      </dgm:t>
    </dgm:pt>
    <dgm:pt modelId="{F4D8D38E-E51A-4039-BD5B-A7A00470B454}">
      <dgm:prSet phldrT="[Texte]"/>
      <dgm:spPr/>
      <dgm:t>
        <a:bodyPr/>
        <a:lstStyle/>
        <a:p>
          <a:r>
            <a:rPr kumimoji="0" lang="fr-FR" b="0" i="0" u="none" strike="noStrike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Pour la participation des employeurs </a:t>
          </a:r>
          <a:r>
            <a:rPr kumimoji="0" lang="fr-FR" b="1" i="0" u="none" strike="noStrike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au financement de la protection sociale complémentaire</a:t>
          </a:r>
          <a:r>
            <a:rPr kumimoji="0" lang="fr-FR" b="0" i="0" u="none" strike="noStrike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 de leurs agents pour le </a:t>
          </a:r>
          <a:r>
            <a:rPr kumimoji="0" lang="fr-FR" b="1" i="0" u="none" strike="noStrike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risque prévoyance</a:t>
          </a:r>
          <a:endParaRPr lang="fr-FR" b="1" dirty="0"/>
        </a:p>
      </dgm:t>
    </dgm:pt>
    <dgm:pt modelId="{F24619F6-79F6-432A-97EF-BB880462D8C7}" type="parTrans" cxnId="{29554993-3CB1-4ADE-922F-C5AA0650AF50}">
      <dgm:prSet/>
      <dgm:spPr/>
      <dgm:t>
        <a:bodyPr/>
        <a:lstStyle/>
        <a:p>
          <a:endParaRPr lang="fr-FR"/>
        </a:p>
      </dgm:t>
    </dgm:pt>
    <dgm:pt modelId="{657195DE-EAAE-46B8-85C7-4F5D5B344217}" type="sibTrans" cxnId="{29554993-3CB1-4ADE-922F-C5AA0650AF50}">
      <dgm:prSet/>
      <dgm:spPr/>
      <dgm:t>
        <a:bodyPr/>
        <a:lstStyle/>
        <a:p>
          <a:endParaRPr lang="fr-FR"/>
        </a:p>
      </dgm:t>
    </dgm:pt>
    <dgm:pt modelId="{FEF7982D-B5A2-40A6-A2B5-1EC64291CA48}">
      <dgm:prSet phldrT="[Texte]"/>
      <dgm:spPr/>
      <dgm:t>
        <a:bodyPr/>
        <a:lstStyle/>
        <a:p>
          <a:r>
            <a:rPr lang="fr-FR" dirty="0" smtClean="0"/>
            <a:t>Grâce à deux conventions : </a:t>
          </a:r>
          <a:endParaRPr lang="fr-FR" dirty="0"/>
        </a:p>
      </dgm:t>
    </dgm:pt>
    <dgm:pt modelId="{0F6DED93-5AD2-4BBD-A9EE-F1CA304E6EF8}" type="parTrans" cxnId="{63112C4F-1B53-4C3D-9E58-EAC44539487E}">
      <dgm:prSet/>
      <dgm:spPr/>
      <dgm:t>
        <a:bodyPr/>
        <a:lstStyle/>
        <a:p>
          <a:endParaRPr lang="fr-FR"/>
        </a:p>
      </dgm:t>
    </dgm:pt>
    <dgm:pt modelId="{8E69E484-7214-4936-BD01-9DBA5045C0D8}" type="sibTrans" cxnId="{63112C4F-1B53-4C3D-9E58-EAC44539487E}">
      <dgm:prSet/>
      <dgm:spPr/>
      <dgm:t>
        <a:bodyPr/>
        <a:lstStyle/>
        <a:p>
          <a:endParaRPr lang="fr-FR"/>
        </a:p>
      </dgm:t>
    </dgm:pt>
    <dgm:pt modelId="{4D986E14-82DA-487F-BCFC-8CCC24F742F5}">
      <dgm:prSet phldrT="[Texte]"/>
      <dgm:spPr/>
      <dgm:t>
        <a:bodyPr/>
        <a:lstStyle/>
        <a:p>
          <a:r>
            <a:rPr lang="fr-FR" dirty="0" smtClean="0"/>
            <a:t>Une première convention avec </a:t>
          </a:r>
          <a:r>
            <a:rPr lang="fr-FR" dirty="0" err="1" smtClean="0"/>
            <a:t>Intériale</a:t>
          </a:r>
          <a:r>
            <a:rPr lang="fr-FR" dirty="0" smtClean="0"/>
            <a:t> (2013-2018) </a:t>
          </a:r>
          <a:endParaRPr lang="fr-FR" dirty="0"/>
        </a:p>
      </dgm:t>
    </dgm:pt>
    <dgm:pt modelId="{1D6C3B81-7EA1-452D-BE50-EBA9034E4980}" type="parTrans" cxnId="{8BD55F3B-22B6-4214-89EC-796E6814AF92}">
      <dgm:prSet/>
      <dgm:spPr/>
      <dgm:t>
        <a:bodyPr/>
        <a:lstStyle/>
        <a:p>
          <a:endParaRPr lang="fr-FR"/>
        </a:p>
      </dgm:t>
    </dgm:pt>
    <dgm:pt modelId="{192CAA42-C6E4-4F3B-BBD6-1AA7C58B2F94}" type="sibTrans" cxnId="{8BD55F3B-22B6-4214-89EC-796E6814AF92}">
      <dgm:prSet/>
      <dgm:spPr/>
      <dgm:t>
        <a:bodyPr/>
        <a:lstStyle/>
        <a:p>
          <a:endParaRPr lang="fr-FR"/>
        </a:p>
      </dgm:t>
    </dgm:pt>
    <dgm:pt modelId="{22D2149D-4D00-44FB-8647-8189B2AFB47B}">
      <dgm:prSet phldrT="[Texte]"/>
      <dgm:spPr/>
      <dgm:t>
        <a:bodyPr/>
        <a:lstStyle/>
        <a:p>
          <a:r>
            <a:rPr lang="fr-FR" dirty="0" smtClean="0"/>
            <a:t>Une seconde convention avec </a:t>
          </a:r>
          <a:r>
            <a:rPr lang="fr-FR" dirty="0" err="1" smtClean="0"/>
            <a:t>Collecteam</a:t>
          </a:r>
          <a:r>
            <a:rPr lang="fr-FR" dirty="0" smtClean="0"/>
            <a:t> (2014-2019)</a:t>
          </a:r>
          <a:endParaRPr lang="fr-FR" dirty="0"/>
        </a:p>
      </dgm:t>
    </dgm:pt>
    <dgm:pt modelId="{1193D556-1BE7-42A2-9BB7-AF58BBC35AFE}" type="parTrans" cxnId="{0FB49183-6DBC-4B9A-BA79-A711959EA143}">
      <dgm:prSet/>
      <dgm:spPr/>
      <dgm:t>
        <a:bodyPr/>
        <a:lstStyle/>
        <a:p>
          <a:endParaRPr lang="fr-FR"/>
        </a:p>
      </dgm:t>
    </dgm:pt>
    <dgm:pt modelId="{36444DA5-2153-45E7-87D7-D88C6EB2C733}" type="sibTrans" cxnId="{0FB49183-6DBC-4B9A-BA79-A711959EA143}">
      <dgm:prSet/>
      <dgm:spPr/>
      <dgm:t>
        <a:bodyPr/>
        <a:lstStyle/>
        <a:p>
          <a:endParaRPr lang="fr-FR"/>
        </a:p>
      </dgm:t>
    </dgm:pt>
    <dgm:pt modelId="{F4B9D830-7EFA-4B10-9263-C263A89529EB}" type="pres">
      <dgm:prSet presAssocID="{55956A6A-5A71-4572-A9FC-C5F367707DFB}" presName="Name0" presStyleCnt="0">
        <dgm:presLayoutVars>
          <dgm:dir/>
          <dgm:resizeHandles val="exact"/>
        </dgm:presLayoutVars>
      </dgm:prSet>
      <dgm:spPr/>
    </dgm:pt>
    <dgm:pt modelId="{768A9994-160C-4A33-BB03-09FEA8B7AEA2}" type="pres">
      <dgm:prSet presAssocID="{55956A6A-5A71-4572-A9FC-C5F367707DFB}" presName="arrow" presStyleLbl="bgShp" presStyleIdx="0" presStyleCnt="1"/>
      <dgm:spPr/>
    </dgm:pt>
    <dgm:pt modelId="{6AD43D01-5F1E-455B-A8C9-676C9D4C483B}" type="pres">
      <dgm:prSet presAssocID="{55956A6A-5A71-4572-A9FC-C5F367707DFB}" presName="points" presStyleCnt="0"/>
      <dgm:spPr/>
    </dgm:pt>
    <dgm:pt modelId="{B6882C02-5053-40C7-8D60-AB5874F30A50}" type="pres">
      <dgm:prSet presAssocID="{4BD46D74-8A80-4C5F-91AC-12D07AF048A4}" presName="compositeA" presStyleCnt="0"/>
      <dgm:spPr/>
    </dgm:pt>
    <dgm:pt modelId="{B1A998B6-78FA-4F47-9211-661086A7B05B}" type="pres">
      <dgm:prSet presAssocID="{4BD46D74-8A80-4C5F-91AC-12D07AF048A4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E91838-C595-421B-A52F-A40890BB7680}" type="pres">
      <dgm:prSet presAssocID="{4BD46D74-8A80-4C5F-91AC-12D07AF048A4}" presName="circleA" presStyleLbl="node1" presStyleIdx="0" presStyleCnt="3"/>
      <dgm:spPr/>
    </dgm:pt>
    <dgm:pt modelId="{0AB25448-1903-454D-A475-25571338D45B}" type="pres">
      <dgm:prSet presAssocID="{4BD46D74-8A80-4C5F-91AC-12D07AF048A4}" presName="spaceA" presStyleCnt="0"/>
      <dgm:spPr/>
    </dgm:pt>
    <dgm:pt modelId="{078EDC43-5173-40FF-8ED7-703965C4A818}" type="pres">
      <dgm:prSet presAssocID="{8AC8898D-3E5C-404B-A519-4ACE6843EBB6}" presName="space" presStyleCnt="0"/>
      <dgm:spPr/>
    </dgm:pt>
    <dgm:pt modelId="{1955373F-2BF6-4909-8397-3195947ED54A}" type="pres">
      <dgm:prSet presAssocID="{F4D8D38E-E51A-4039-BD5B-A7A00470B454}" presName="compositeB" presStyleCnt="0"/>
      <dgm:spPr/>
    </dgm:pt>
    <dgm:pt modelId="{1FF8D5DE-75C0-49F2-B681-19382B939D6D}" type="pres">
      <dgm:prSet presAssocID="{F4D8D38E-E51A-4039-BD5B-A7A00470B454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804F10-0C8B-4FCD-9F91-88957CCB567A}" type="pres">
      <dgm:prSet presAssocID="{F4D8D38E-E51A-4039-BD5B-A7A00470B454}" presName="circleB" presStyleLbl="node1" presStyleIdx="1" presStyleCnt="3"/>
      <dgm:spPr/>
    </dgm:pt>
    <dgm:pt modelId="{528D38F1-76F1-4378-996D-509A3049017D}" type="pres">
      <dgm:prSet presAssocID="{F4D8D38E-E51A-4039-BD5B-A7A00470B454}" presName="spaceB" presStyleCnt="0"/>
      <dgm:spPr/>
    </dgm:pt>
    <dgm:pt modelId="{92361313-CE5A-412C-B988-1C92C3ED90F9}" type="pres">
      <dgm:prSet presAssocID="{657195DE-EAAE-46B8-85C7-4F5D5B344217}" presName="space" presStyleCnt="0"/>
      <dgm:spPr/>
    </dgm:pt>
    <dgm:pt modelId="{B290DB79-5B48-406D-82FC-229110ADA8BD}" type="pres">
      <dgm:prSet presAssocID="{FEF7982D-B5A2-40A6-A2B5-1EC64291CA48}" presName="compositeA" presStyleCnt="0"/>
      <dgm:spPr/>
    </dgm:pt>
    <dgm:pt modelId="{38E01C36-FEF4-4A13-AAAF-D9AE3924C38D}" type="pres">
      <dgm:prSet presAssocID="{FEF7982D-B5A2-40A6-A2B5-1EC64291CA48}" presName="textA" presStyleLbl="revTx" presStyleIdx="2" presStyleCnt="3" custScaleX="1007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0CA0DE-63F9-4059-9A30-869FECFF24FD}" type="pres">
      <dgm:prSet presAssocID="{FEF7982D-B5A2-40A6-A2B5-1EC64291CA48}" presName="circleA" presStyleLbl="node1" presStyleIdx="2" presStyleCnt="3"/>
      <dgm:spPr/>
    </dgm:pt>
    <dgm:pt modelId="{115CA489-CC33-430E-A066-522A92C9ADC8}" type="pres">
      <dgm:prSet presAssocID="{FEF7982D-B5A2-40A6-A2B5-1EC64291CA48}" presName="spaceA" presStyleCnt="0"/>
      <dgm:spPr/>
    </dgm:pt>
  </dgm:ptLst>
  <dgm:cxnLst>
    <dgm:cxn modelId="{63112C4F-1B53-4C3D-9E58-EAC44539487E}" srcId="{55956A6A-5A71-4572-A9FC-C5F367707DFB}" destId="{FEF7982D-B5A2-40A6-A2B5-1EC64291CA48}" srcOrd="2" destOrd="0" parTransId="{0F6DED93-5AD2-4BBD-A9EE-F1CA304E6EF8}" sibTransId="{8E69E484-7214-4936-BD01-9DBA5045C0D8}"/>
    <dgm:cxn modelId="{31226A24-0509-466B-8C41-DCDE43671359}" type="presOf" srcId="{22D2149D-4D00-44FB-8647-8189B2AFB47B}" destId="{38E01C36-FEF4-4A13-AAAF-D9AE3924C38D}" srcOrd="0" destOrd="2" presId="urn:microsoft.com/office/officeart/2005/8/layout/hProcess11"/>
    <dgm:cxn modelId="{29554993-3CB1-4ADE-922F-C5AA0650AF50}" srcId="{55956A6A-5A71-4572-A9FC-C5F367707DFB}" destId="{F4D8D38E-E51A-4039-BD5B-A7A00470B454}" srcOrd="1" destOrd="0" parTransId="{F24619F6-79F6-432A-97EF-BB880462D8C7}" sibTransId="{657195DE-EAAE-46B8-85C7-4F5D5B344217}"/>
    <dgm:cxn modelId="{16D0E648-B721-4250-9B9E-1BC23990F9F6}" type="presOf" srcId="{F4D8D38E-E51A-4039-BD5B-A7A00470B454}" destId="{1FF8D5DE-75C0-49F2-B681-19382B939D6D}" srcOrd="0" destOrd="0" presId="urn:microsoft.com/office/officeart/2005/8/layout/hProcess11"/>
    <dgm:cxn modelId="{8BD55F3B-22B6-4214-89EC-796E6814AF92}" srcId="{FEF7982D-B5A2-40A6-A2B5-1EC64291CA48}" destId="{4D986E14-82DA-487F-BCFC-8CCC24F742F5}" srcOrd="0" destOrd="0" parTransId="{1D6C3B81-7EA1-452D-BE50-EBA9034E4980}" sibTransId="{192CAA42-C6E4-4F3B-BBD6-1AA7C58B2F94}"/>
    <dgm:cxn modelId="{7309FC49-D386-4B98-AB17-8A8F8CA11BC2}" type="presOf" srcId="{4BD46D74-8A80-4C5F-91AC-12D07AF048A4}" destId="{B1A998B6-78FA-4F47-9211-661086A7B05B}" srcOrd="0" destOrd="0" presId="urn:microsoft.com/office/officeart/2005/8/layout/hProcess11"/>
    <dgm:cxn modelId="{0FB49183-6DBC-4B9A-BA79-A711959EA143}" srcId="{FEF7982D-B5A2-40A6-A2B5-1EC64291CA48}" destId="{22D2149D-4D00-44FB-8647-8189B2AFB47B}" srcOrd="1" destOrd="0" parTransId="{1193D556-1BE7-42A2-9BB7-AF58BBC35AFE}" sibTransId="{36444DA5-2153-45E7-87D7-D88C6EB2C733}"/>
    <dgm:cxn modelId="{0F30ABFC-4854-489A-9A47-CEB2242F99A5}" type="presOf" srcId="{FEF7982D-B5A2-40A6-A2B5-1EC64291CA48}" destId="{38E01C36-FEF4-4A13-AAAF-D9AE3924C38D}" srcOrd="0" destOrd="0" presId="urn:microsoft.com/office/officeart/2005/8/layout/hProcess11"/>
    <dgm:cxn modelId="{E81318FA-6B6D-4DB2-8B77-AA83260D8DA8}" type="presOf" srcId="{4D986E14-82DA-487F-BCFC-8CCC24F742F5}" destId="{38E01C36-FEF4-4A13-AAAF-D9AE3924C38D}" srcOrd="0" destOrd="1" presId="urn:microsoft.com/office/officeart/2005/8/layout/hProcess11"/>
    <dgm:cxn modelId="{854B20BE-2590-4F03-8BAE-F6A400CE3142}" type="presOf" srcId="{55956A6A-5A71-4572-A9FC-C5F367707DFB}" destId="{F4B9D830-7EFA-4B10-9263-C263A89529EB}" srcOrd="0" destOrd="0" presId="urn:microsoft.com/office/officeart/2005/8/layout/hProcess11"/>
    <dgm:cxn modelId="{F9FB58B7-0AAE-4978-B5EC-B6D203406FC0}" srcId="{55956A6A-5A71-4572-A9FC-C5F367707DFB}" destId="{4BD46D74-8A80-4C5F-91AC-12D07AF048A4}" srcOrd="0" destOrd="0" parTransId="{445E4457-33EA-45B2-B065-203D008A86AF}" sibTransId="{8AC8898D-3E5C-404B-A519-4ACE6843EBB6}"/>
    <dgm:cxn modelId="{58413CD6-5889-4849-B28B-382E063E8BFD}" type="presParOf" srcId="{F4B9D830-7EFA-4B10-9263-C263A89529EB}" destId="{768A9994-160C-4A33-BB03-09FEA8B7AEA2}" srcOrd="0" destOrd="0" presId="urn:microsoft.com/office/officeart/2005/8/layout/hProcess11"/>
    <dgm:cxn modelId="{3CD29312-1332-43F6-B88F-21A71D0A932F}" type="presParOf" srcId="{F4B9D830-7EFA-4B10-9263-C263A89529EB}" destId="{6AD43D01-5F1E-455B-A8C9-676C9D4C483B}" srcOrd="1" destOrd="0" presId="urn:microsoft.com/office/officeart/2005/8/layout/hProcess11"/>
    <dgm:cxn modelId="{C224F745-68DE-4FE1-8ED5-087E5C9EE80B}" type="presParOf" srcId="{6AD43D01-5F1E-455B-A8C9-676C9D4C483B}" destId="{B6882C02-5053-40C7-8D60-AB5874F30A50}" srcOrd="0" destOrd="0" presId="urn:microsoft.com/office/officeart/2005/8/layout/hProcess11"/>
    <dgm:cxn modelId="{46155E21-AD2B-44E8-A0B0-B37BF34A42B6}" type="presParOf" srcId="{B6882C02-5053-40C7-8D60-AB5874F30A50}" destId="{B1A998B6-78FA-4F47-9211-661086A7B05B}" srcOrd="0" destOrd="0" presId="urn:microsoft.com/office/officeart/2005/8/layout/hProcess11"/>
    <dgm:cxn modelId="{A6F4A22A-C73E-44B7-BAE6-46512BE33D80}" type="presParOf" srcId="{B6882C02-5053-40C7-8D60-AB5874F30A50}" destId="{6CE91838-C595-421B-A52F-A40890BB7680}" srcOrd="1" destOrd="0" presId="urn:microsoft.com/office/officeart/2005/8/layout/hProcess11"/>
    <dgm:cxn modelId="{CA3B1BF9-EF23-4C45-86ED-6C541148746B}" type="presParOf" srcId="{B6882C02-5053-40C7-8D60-AB5874F30A50}" destId="{0AB25448-1903-454D-A475-25571338D45B}" srcOrd="2" destOrd="0" presId="urn:microsoft.com/office/officeart/2005/8/layout/hProcess11"/>
    <dgm:cxn modelId="{8A2D4CA3-7FBF-4C00-9CE7-207D4FBD692A}" type="presParOf" srcId="{6AD43D01-5F1E-455B-A8C9-676C9D4C483B}" destId="{078EDC43-5173-40FF-8ED7-703965C4A818}" srcOrd="1" destOrd="0" presId="urn:microsoft.com/office/officeart/2005/8/layout/hProcess11"/>
    <dgm:cxn modelId="{FC8662F1-21CC-4FE9-A9CB-66BB186C33F3}" type="presParOf" srcId="{6AD43D01-5F1E-455B-A8C9-676C9D4C483B}" destId="{1955373F-2BF6-4909-8397-3195947ED54A}" srcOrd="2" destOrd="0" presId="urn:microsoft.com/office/officeart/2005/8/layout/hProcess11"/>
    <dgm:cxn modelId="{B3CA8F55-489D-4E9A-AF83-CDFC122B0BA4}" type="presParOf" srcId="{1955373F-2BF6-4909-8397-3195947ED54A}" destId="{1FF8D5DE-75C0-49F2-B681-19382B939D6D}" srcOrd="0" destOrd="0" presId="urn:microsoft.com/office/officeart/2005/8/layout/hProcess11"/>
    <dgm:cxn modelId="{7FCF3D82-230E-43AD-96D9-52283F00D92D}" type="presParOf" srcId="{1955373F-2BF6-4909-8397-3195947ED54A}" destId="{F6804F10-0C8B-4FCD-9F91-88957CCB567A}" srcOrd="1" destOrd="0" presId="urn:microsoft.com/office/officeart/2005/8/layout/hProcess11"/>
    <dgm:cxn modelId="{90795881-E463-4558-AD73-967EAB074A7D}" type="presParOf" srcId="{1955373F-2BF6-4909-8397-3195947ED54A}" destId="{528D38F1-76F1-4378-996D-509A3049017D}" srcOrd="2" destOrd="0" presId="urn:microsoft.com/office/officeart/2005/8/layout/hProcess11"/>
    <dgm:cxn modelId="{C9700C61-489F-4D27-BC26-140847547DC5}" type="presParOf" srcId="{6AD43D01-5F1E-455B-A8C9-676C9D4C483B}" destId="{92361313-CE5A-412C-B988-1C92C3ED90F9}" srcOrd="3" destOrd="0" presId="urn:microsoft.com/office/officeart/2005/8/layout/hProcess11"/>
    <dgm:cxn modelId="{90240680-2BCC-4558-945E-09B043FAC927}" type="presParOf" srcId="{6AD43D01-5F1E-455B-A8C9-676C9D4C483B}" destId="{B290DB79-5B48-406D-82FC-229110ADA8BD}" srcOrd="4" destOrd="0" presId="urn:microsoft.com/office/officeart/2005/8/layout/hProcess11"/>
    <dgm:cxn modelId="{23DB8473-34B6-44DE-8FB7-E2455FD1E2B7}" type="presParOf" srcId="{B290DB79-5B48-406D-82FC-229110ADA8BD}" destId="{38E01C36-FEF4-4A13-AAAF-D9AE3924C38D}" srcOrd="0" destOrd="0" presId="urn:microsoft.com/office/officeart/2005/8/layout/hProcess11"/>
    <dgm:cxn modelId="{7ED31D60-C829-428F-8285-4A6220542988}" type="presParOf" srcId="{B290DB79-5B48-406D-82FC-229110ADA8BD}" destId="{F10CA0DE-63F9-4059-9A30-869FECFF24FD}" srcOrd="1" destOrd="0" presId="urn:microsoft.com/office/officeart/2005/8/layout/hProcess11"/>
    <dgm:cxn modelId="{58A728B6-0425-415A-A4E6-6A728B5C2666}" type="presParOf" srcId="{B290DB79-5B48-406D-82FC-229110ADA8BD}" destId="{115CA489-CC33-430E-A066-522A92C9ADC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356F3D3-A8E6-4A44-959E-F38ADA6E287E}" type="doc">
      <dgm:prSet loTypeId="urn:microsoft.com/office/officeart/2005/8/layout/hProcess1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26E88FC2-BF83-4D7A-9818-A067A05BFEEE}">
      <dgm:prSet phldrT="[Texte]"/>
      <dgm:spPr/>
      <dgm:t>
        <a:bodyPr/>
        <a:lstStyle/>
        <a:p>
          <a:r>
            <a:rPr lang="fr-FR" dirty="0" smtClean="0">
              <a:latin typeface="Corbel" pitchFamily="34" charset="0"/>
            </a:rPr>
            <a:t>Analyse du besoin</a:t>
          </a:r>
          <a:endParaRPr lang="fr-FR" dirty="0">
            <a:latin typeface="Corbel" pitchFamily="34" charset="0"/>
          </a:endParaRPr>
        </a:p>
      </dgm:t>
    </dgm:pt>
    <dgm:pt modelId="{5450AFFC-64F7-49DB-B3D8-09E89D3357B5}" type="parTrans" cxnId="{1677069A-353F-4182-A8CA-8F5A41C601BF}">
      <dgm:prSet/>
      <dgm:spPr/>
      <dgm:t>
        <a:bodyPr/>
        <a:lstStyle/>
        <a:p>
          <a:endParaRPr lang="fr-FR"/>
        </a:p>
      </dgm:t>
    </dgm:pt>
    <dgm:pt modelId="{C7977C0E-40ED-403D-B96F-782A92A9B74D}" type="sibTrans" cxnId="{1677069A-353F-4182-A8CA-8F5A41C601BF}">
      <dgm:prSet/>
      <dgm:spPr/>
      <dgm:t>
        <a:bodyPr/>
        <a:lstStyle/>
        <a:p>
          <a:endParaRPr lang="fr-FR"/>
        </a:p>
      </dgm:t>
    </dgm:pt>
    <dgm:pt modelId="{5E893F42-3748-453A-8338-7C3D7411F2D9}">
      <dgm:prSet phldrT="[Texte]"/>
      <dgm:spPr/>
      <dgm:t>
        <a:bodyPr/>
        <a:lstStyle/>
        <a:p>
          <a:r>
            <a:rPr lang="fr-FR" dirty="0" smtClean="0">
              <a:latin typeface="Corbel" pitchFamily="34" charset="0"/>
            </a:rPr>
            <a:t>Elaboration de la fiche de poste</a:t>
          </a:r>
          <a:endParaRPr lang="fr-FR" dirty="0">
            <a:latin typeface="Corbel" pitchFamily="34" charset="0"/>
          </a:endParaRPr>
        </a:p>
      </dgm:t>
    </dgm:pt>
    <dgm:pt modelId="{C1C31BA0-2BE6-49BE-BA84-6A608F3F2B83}" type="parTrans" cxnId="{D2D6D8AF-AAD5-4C0D-8649-A855C87435D8}">
      <dgm:prSet/>
      <dgm:spPr/>
      <dgm:t>
        <a:bodyPr/>
        <a:lstStyle/>
        <a:p>
          <a:endParaRPr lang="fr-FR"/>
        </a:p>
      </dgm:t>
    </dgm:pt>
    <dgm:pt modelId="{B14ADFED-C731-4523-A462-06BF8528172C}" type="sibTrans" cxnId="{D2D6D8AF-AAD5-4C0D-8649-A855C87435D8}">
      <dgm:prSet/>
      <dgm:spPr/>
      <dgm:t>
        <a:bodyPr/>
        <a:lstStyle/>
        <a:p>
          <a:endParaRPr lang="fr-FR"/>
        </a:p>
      </dgm:t>
    </dgm:pt>
    <dgm:pt modelId="{3B4B6A36-CAAA-4C27-B126-0B369A82769B}">
      <dgm:prSet phldrT="[Texte]"/>
      <dgm:spPr/>
      <dgm:t>
        <a:bodyPr/>
        <a:lstStyle/>
        <a:p>
          <a:r>
            <a:rPr lang="fr-FR" dirty="0" smtClean="0">
              <a:latin typeface="Corbel" pitchFamily="34" charset="0"/>
            </a:rPr>
            <a:t>Soutien pour la sélection des candidats </a:t>
          </a:r>
          <a:endParaRPr lang="fr-FR" dirty="0">
            <a:latin typeface="Corbel" pitchFamily="34" charset="0"/>
          </a:endParaRPr>
        </a:p>
      </dgm:t>
    </dgm:pt>
    <dgm:pt modelId="{642DA712-97F8-4BAD-B72F-AB6083747ACE}" type="parTrans" cxnId="{414C4507-26B6-4920-8D02-C4E22E6C7D7B}">
      <dgm:prSet/>
      <dgm:spPr/>
      <dgm:t>
        <a:bodyPr/>
        <a:lstStyle/>
        <a:p>
          <a:endParaRPr lang="fr-FR"/>
        </a:p>
      </dgm:t>
    </dgm:pt>
    <dgm:pt modelId="{55A36289-1DCA-4AE7-B9BF-A49E1D1AC025}" type="sibTrans" cxnId="{414C4507-26B6-4920-8D02-C4E22E6C7D7B}">
      <dgm:prSet/>
      <dgm:spPr/>
      <dgm:t>
        <a:bodyPr/>
        <a:lstStyle/>
        <a:p>
          <a:endParaRPr lang="fr-FR"/>
        </a:p>
      </dgm:t>
    </dgm:pt>
    <dgm:pt modelId="{8B5C79FD-1F3E-4D02-ABD0-505E2008FD0C}">
      <dgm:prSet phldrT="[Texte]"/>
      <dgm:spPr/>
      <dgm:t>
        <a:bodyPr/>
        <a:lstStyle/>
        <a:p>
          <a:r>
            <a:rPr lang="fr-FR" dirty="0" smtClean="0">
              <a:latin typeface="Corbel" pitchFamily="34" charset="0"/>
            </a:rPr>
            <a:t>Suivi de la procédure et de la prise de poste</a:t>
          </a:r>
          <a:endParaRPr lang="fr-FR" dirty="0">
            <a:latin typeface="Corbel" pitchFamily="34" charset="0"/>
          </a:endParaRPr>
        </a:p>
      </dgm:t>
    </dgm:pt>
    <dgm:pt modelId="{EA2D818C-95F8-47DC-99D2-B7B97E9A7DFD}" type="parTrans" cxnId="{F02D577F-FB8C-43FE-B34B-B90607DE58A3}">
      <dgm:prSet/>
      <dgm:spPr/>
      <dgm:t>
        <a:bodyPr/>
        <a:lstStyle/>
        <a:p>
          <a:endParaRPr lang="fr-FR"/>
        </a:p>
      </dgm:t>
    </dgm:pt>
    <dgm:pt modelId="{4C60A7AA-F762-4C2B-9D79-7798008601DE}" type="sibTrans" cxnId="{F02D577F-FB8C-43FE-B34B-B90607DE58A3}">
      <dgm:prSet/>
      <dgm:spPr/>
      <dgm:t>
        <a:bodyPr/>
        <a:lstStyle/>
        <a:p>
          <a:endParaRPr lang="fr-FR"/>
        </a:p>
      </dgm:t>
    </dgm:pt>
    <dgm:pt modelId="{CCB83498-964D-4C57-AAAD-DFC9BB26BC4E}" type="pres">
      <dgm:prSet presAssocID="{F356F3D3-A8E6-4A44-959E-F38ADA6E28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42DCEBB-5655-4040-B3F0-221FD53AC478}" type="pres">
      <dgm:prSet presAssocID="{F356F3D3-A8E6-4A44-959E-F38ADA6E287E}" presName="arrow" presStyleLbl="bgShp" presStyleIdx="0" presStyleCnt="1"/>
      <dgm:spPr/>
    </dgm:pt>
    <dgm:pt modelId="{273B91B2-4227-4CFE-96A2-A32C28BA564B}" type="pres">
      <dgm:prSet presAssocID="{F356F3D3-A8E6-4A44-959E-F38ADA6E287E}" presName="points" presStyleCnt="0"/>
      <dgm:spPr/>
    </dgm:pt>
    <dgm:pt modelId="{826AB977-2A79-472E-8A6A-D71381FC3022}" type="pres">
      <dgm:prSet presAssocID="{26E88FC2-BF83-4D7A-9818-A067A05BFEEE}" presName="compositeA" presStyleCnt="0"/>
      <dgm:spPr/>
    </dgm:pt>
    <dgm:pt modelId="{1ABCADB1-9D38-4812-9CA2-43F195EFDA4C}" type="pres">
      <dgm:prSet presAssocID="{26E88FC2-BF83-4D7A-9818-A067A05BFEEE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C2D36C-00CF-4F1D-86E5-5EA1F95FA44B}" type="pres">
      <dgm:prSet presAssocID="{26E88FC2-BF83-4D7A-9818-A067A05BFEEE}" presName="circleA" presStyleLbl="node1" presStyleIdx="0" presStyleCnt="4"/>
      <dgm:spPr/>
    </dgm:pt>
    <dgm:pt modelId="{C7C2A2A0-292F-4B85-A6ED-488B95BE0B2D}" type="pres">
      <dgm:prSet presAssocID="{26E88FC2-BF83-4D7A-9818-A067A05BFEEE}" presName="spaceA" presStyleCnt="0"/>
      <dgm:spPr/>
    </dgm:pt>
    <dgm:pt modelId="{D91CA81D-7FB6-4859-9FE3-C15FE926D0DE}" type="pres">
      <dgm:prSet presAssocID="{C7977C0E-40ED-403D-B96F-782A92A9B74D}" presName="space" presStyleCnt="0"/>
      <dgm:spPr/>
    </dgm:pt>
    <dgm:pt modelId="{748A8A47-6BE7-4066-B9CD-7A6DD36320DD}" type="pres">
      <dgm:prSet presAssocID="{5E893F42-3748-453A-8338-7C3D7411F2D9}" presName="compositeB" presStyleCnt="0"/>
      <dgm:spPr/>
    </dgm:pt>
    <dgm:pt modelId="{32F2C93A-9646-4955-ABB6-82A7555BF484}" type="pres">
      <dgm:prSet presAssocID="{5E893F42-3748-453A-8338-7C3D7411F2D9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D81EA5-E2EB-4A48-8AF5-E863DEFBB536}" type="pres">
      <dgm:prSet presAssocID="{5E893F42-3748-453A-8338-7C3D7411F2D9}" presName="circleB" presStyleLbl="node1" presStyleIdx="1" presStyleCnt="4"/>
      <dgm:spPr/>
    </dgm:pt>
    <dgm:pt modelId="{186A623E-24B8-423C-A17E-C0CFF484B0A8}" type="pres">
      <dgm:prSet presAssocID="{5E893F42-3748-453A-8338-7C3D7411F2D9}" presName="spaceB" presStyleCnt="0"/>
      <dgm:spPr/>
    </dgm:pt>
    <dgm:pt modelId="{BE31CCF8-D52C-4B94-83AC-E6893994B47B}" type="pres">
      <dgm:prSet presAssocID="{B14ADFED-C731-4523-A462-06BF8528172C}" presName="space" presStyleCnt="0"/>
      <dgm:spPr/>
    </dgm:pt>
    <dgm:pt modelId="{FF3D397E-933B-4122-A71C-41443A770EDE}" type="pres">
      <dgm:prSet presAssocID="{3B4B6A36-CAAA-4C27-B126-0B369A82769B}" presName="compositeA" presStyleCnt="0"/>
      <dgm:spPr/>
    </dgm:pt>
    <dgm:pt modelId="{BA814D42-F725-4A5C-B54E-76D2DB0EDC15}" type="pres">
      <dgm:prSet presAssocID="{3B4B6A36-CAAA-4C27-B126-0B369A82769B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C669D7-8001-46B4-9820-96C12787233E}" type="pres">
      <dgm:prSet presAssocID="{3B4B6A36-CAAA-4C27-B126-0B369A82769B}" presName="circleA" presStyleLbl="node1" presStyleIdx="2" presStyleCnt="4"/>
      <dgm:spPr/>
    </dgm:pt>
    <dgm:pt modelId="{9E55234A-7D69-404D-B7F9-720AC22B25B4}" type="pres">
      <dgm:prSet presAssocID="{3B4B6A36-CAAA-4C27-B126-0B369A82769B}" presName="spaceA" presStyleCnt="0"/>
      <dgm:spPr/>
    </dgm:pt>
    <dgm:pt modelId="{E0EDCBB4-9926-4BF1-BDD0-D4F64AA80F65}" type="pres">
      <dgm:prSet presAssocID="{55A36289-1DCA-4AE7-B9BF-A49E1D1AC025}" presName="space" presStyleCnt="0"/>
      <dgm:spPr/>
    </dgm:pt>
    <dgm:pt modelId="{1141009E-2F10-4FF6-B974-3194DEC6852A}" type="pres">
      <dgm:prSet presAssocID="{8B5C79FD-1F3E-4D02-ABD0-505E2008FD0C}" presName="compositeB" presStyleCnt="0"/>
      <dgm:spPr/>
    </dgm:pt>
    <dgm:pt modelId="{0E9C2C25-A07B-4968-901E-B309A82783F9}" type="pres">
      <dgm:prSet presAssocID="{8B5C79FD-1F3E-4D02-ABD0-505E2008FD0C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F6B134-A41D-49DE-9C8F-24BCD10ACF38}" type="pres">
      <dgm:prSet presAssocID="{8B5C79FD-1F3E-4D02-ABD0-505E2008FD0C}" presName="circleB" presStyleLbl="node1" presStyleIdx="3" presStyleCnt="4"/>
      <dgm:spPr/>
    </dgm:pt>
    <dgm:pt modelId="{4EFA0FA6-5039-4389-9E4E-AD9C91D8F6A3}" type="pres">
      <dgm:prSet presAssocID="{8B5C79FD-1F3E-4D02-ABD0-505E2008FD0C}" presName="spaceB" presStyleCnt="0"/>
      <dgm:spPr/>
    </dgm:pt>
  </dgm:ptLst>
  <dgm:cxnLst>
    <dgm:cxn modelId="{7B355BE3-AA33-4457-AFB7-87793A8A0583}" type="presOf" srcId="{26E88FC2-BF83-4D7A-9818-A067A05BFEEE}" destId="{1ABCADB1-9D38-4812-9CA2-43F195EFDA4C}" srcOrd="0" destOrd="0" presId="urn:microsoft.com/office/officeart/2005/8/layout/hProcess11"/>
    <dgm:cxn modelId="{1677069A-353F-4182-A8CA-8F5A41C601BF}" srcId="{F356F3D3-A8E6-4A44-959E-F38ADA6E287E}" destId="{26E88FC2-BF83-4D7A-9818-A067A05BFEEE}" srcOrd="0" destOrd="0" parTransId="{5450AFFC-64F7-49DB-B3D8-09E89D3357B5}" sibTransId="{C7977C0E-40ED-403D-B96F-782A92A9B74D}"/>
    <dgm:cxn modelId="{25A6944F-98E9-4569-82B5-39ED7D120BC9}" type="presOf" srcId="{5E893F42-3748-453A-8338-7C3D7411F2D9}" destId="{32F2C93A-9646-4955-ABB6-82A7555BF484}" srcOrd="0" destOrd="0" presId="urn:microsoft.com/office/officeart/2005/8/layout/hProcess11"/>
    <dgm:cxn modelId="{EEAD8FA2-D03D-4654-A539-654322B36772}" type="presOf" srcId="{8B5C79FD-1F3E-4D02-ABD0-505E2008FD0C}" destId="{0E9C2C25-A07B-4968-901E-B309A82783F9}" srcOrd="0" destOrd="0" presId="urn:microsoft.com/office/officeart/2005/8/layout/hProcess11"/>
    <dgm:cxn modelId="{F02D577F-FB8C-43FE-B34B-B90607DE58A3}" srcId="{F356F3D3-A8E6-4A44-959E-F38ADA6E287E}" destId="{8B5C79FD-1F3E-4D02-ABD0-505E2008FD0C}" srcOrd="3" destOrd="0" parTransId="{EA2D818C-95F8-47DC-99D2-B7B97E9A7DFD}" sibTransId="{4C60A7AA-F762-4C2B-9D79-7798008601DE}"/>
    <dgm:cxn modelId="{414C4507-26B6-4920-8D02-C4E22E6C7D7B}" srcId="{F356F3D3-A8E6-4A44-959E-F38ADA6E287E}" destId="{3B4B6A36-CAAA-4C27-B126-0B369A82769B}" srcOrd="2" destOrd="0" parTransId="{642DA712-97F8-4BAD-B72F-AB6083747ACE}" sibTransId="{55A36289-1DCA-4AE7-B9BF-A49E1D1AC025}"/>
    <dgm:cxn modelId="{C1600F1C-996B-4FC6-85F8-55C72EE9929A}" type="presOf" srcId="{3B4B6A36-CAAA-4C27-B126-0B369A82769B}" destId="{BA814D42-F725-4A5C-B54E-76D2DB0EDC15}" srcOrd="0" destOrd="0" presId="urn:microsoft.com/office/officeart/2005/8/layout/hProcess11"/>
    <dgm:cxn modelId="{D2D6D8AF-AAD5-4C0D-8649-A855C87435D8}" srcId="{F356F3D3-A8E6-4A44-959E-F38ADA6E287E}" destId="{5E893F42-3748-453A-8338-7C3D7411F2D9}" srcOrd="1" destOrd="0" parTransId="{C1C31BA0-2BE6-49BE-BA84-6A608F3F2B83}" sibTransId="{B14ADFED-C731-4523-A462-06BF8528172C}"/>
    <dgm:cxn modelId="{EC3015BD-5187-4EFE-98D9-7C72680BDBF9}" type="presOf" srcId="{F356F3D3-A8E6-4A44-959E-F38ADA6E287E}" destId="{CCB83498-964D-4C57-AAAD-DFC9BB26BC4E}" srcOrd="0" destOrd="0" presId="urn:microsoft.com/office/officeart/2005/8/layout/hProcess11"/>
    <dgm:cxn modelId="{79C2F185-E32E-413C-8C4B-CD0614078FF3}" type="presParOf" srcId="{CCB83498-964D-4C57-AAAD-DFC9BB26BC4E}" destId="{142DCEBB-5655-4040-B3F0-221FD53AC478}" srcOrd="0" destOrd="0" presId="urn:microsoft.com/office/officeart/2005/8/layout/hProcess11"/>
    <dgm:cxn modelId="{1A205C6A-66F9-4991-A97B-CD3DA0B4853A}" type="presParOf" srcId="{CCB83498-964D-4C57-AAAD-DFC9BB26BC4E}" destId="{273B91B2-4227-4CFE-96A2-A32C28BA564B}" srcOrd="1" destOrd="0" presId="urn:microsoft.com/office/officeart/2005/8/layout/hProcess11"/>
    <dgm:cxn modelId="{BD297436-B52D-4795-AFB1-A5CCE2477846}" type="presParOf" srcId="{273B91B2-4227-4CFE-96A2-A32C28BA564B}" destId="{826AB977-2A79-472E-8A6A-D71381FC3022}" srcOrd="0" destOrd="0" presId="urn:microsoft.com/office/officeart/2005/8/layout/hProcess11"/>
    <dgm:cxn modelId="{92ED2923-9FA8-4CF9-8436-74F7AC573226}" type="presParOf" srcId="{826AB977-2A79-472E-8A6A-D71381FC3022}" destId="{1ABCADB1-9D38-4812-9CA2-43F195EFDA4C}" srcOrd="0" destOrd="0" presId="urn:microsoft.com/office/officeart/2005/8/layout/hProcess11"/>
    <dgm:cxn modelId="{F3E6208F-4DAD-4FD0-ABD5-8D81C8B06F85}" type="presParOf" srcId="{826AB977-2A79-472E-8A6A-D71381FC3022}" destId="{7FC2D36C-00CF-4F1D-86E5-5EA1F95FA44B}" srcOrd="1" destOrd="0" presId="urn:microsoft.com/office/officeart/2005/8/layout/hProcess11"/>
    <dgm:cxn modelId="{A3131284-34C1-4B06-9956-D385E7091373}" type="presParOf" srcId="{826AB977-2A79-472E-8A6A-D71381FC3022}" destId="{C7C2A2A0-292F-4B85-A6ED-488B95BE0B2D}" srcOrd="2" destOrd="0" presId="urn:microsoft.com/office/officeart/2005/8/layout/hProcess11"/>
    <dgm:cxn modelId="{305BAC7A-B9D6-4552-A45B-C65619AD1A10}" type="presParOf" srcId="{273B91B2-4227-4CFE-96A2-A32C28BA564B}" destId="{D91CA81D-7FB6-4859-9FE3-C15FE926D0DE}" srcOrd="1" destOrd="0" presId="urn:microsoft.com/office/officeart/2005/8/layout/hProcess11"/>
    <dgm:cxn modelId="{2165838A-EBB6-4927-93F2-37E9A0EC64FF}" type="presParOf" srcId="{273B91B2-4227-4CFE-96A2-A32C28BA564B}" destId="{748A8A47-6BE7-4066-B9CD-7A6DD36320DD}" srcOrd="2" destOrd="0" presId="urn:microsoft.com/office/officeart/2005/8/layout/hProcess11"/>
    <dgm:cxn modelId="{F7635E27-195D-49E5-921A-9CFD9082B2C8}" type="presParOf" srcId="{748A8A47-6BE7-4066-B9CD-7A6DD36320DD}" destId="{32F2C93A-9646-4955-ABB6-82A7555BF484}" srcOrd="0" destOrd="0" presId="urn:microsoft.com/office/officeart/2005/8/layout/hProcess11"/>
    <dgm:cxn modelId="{A18C35D1-20DE-44F0-8DD4-FABFC362EA32}" type="presParOf" srcId="{748A8A47-6BE7-4066-B9CD-7A6DD36320DD}" destId="{80D81EA5-E2EB-4A48-8AF5-E863DEFBB536}" srcOrd="1" destOrd="0" presId="urn:microsoft.com/office/officeart/2005/8/layout/hProcess11"/>
    <dgm:cxn modelId="{7D3906B0-887D-4726-8E46-47260748447F}" type="presParOf" srcId="{748A8A47-6BE7-4066-B9CD-7A6DD36320DD}" destId="{186A623E-24B8-423C-A17E-C0CFF484B0A8}" srcOrd="2" destOrd="0" presId="urn:microsoft.com/office/officeart/2005/8/layout/hProcess11"/>
    <dgm:cxn modelId="{E4B3CAB6-916C-4617-827F-DFB60E049B8C}" type="presParOf" srcId="{273B91B2-4227-4CFE-96A2-A32C28BA564B}" destId="{BE31CCF8-D52C-4B94-83AC-E6893994B47B}" srcOrd="3" destOrd="0" presId="urn:microsoft.com/office/officeart/2005/8/layout/hProcess11"/>
    <dgm:cxn modelId="{C596047D-72AA-4024-BC63-1F46885AA556}" type="presParOf" srcId="{273B91B2-4227-4CFE-96A2-A32C28BA564B}" destId="{FF3D397E-933B-4122-A71C-41443A770EDE}" srcOrd="4" destOrd="0" presId="urn:microsoft.com/office/officeart/2005/8/layout/hProcess11"/>
    <dgm:cxn modelId="{B5CDC8E2-1EF4-4B7A-96F5-001B1A4E79C2}" type="presParOf" srcId="{FF3D397E-933B-4122-A71C-41443A770EDE}" destId="{BA814D42-F725-4A5C-B54E-76D2DB0EDC15}" srcOrd="0" destOrd="0" presId="urn:microsoft.com/office/officeart/2005/8/layout/hProcess11"/>
    <dgm:cxn modelId="{BA204C6A-43E0-41D2-8256-DD5647D16D4D}" type="presParOf" srcId="{FF3D397E-933B-4122-A71C-41443A770EDE}" destId="{52C669D7-8001-46B4-9820-96C12787233E}" srcOrd="1" destOrd="0" presId="urn:microsoft.com/office/officeart/2005/8/layout/hProcess11"/>
    <dgm:cxn modelId="{73BD0DED-A36E-4A80-B0C6-6506771F6172}" type="presParOf" srcId="{FF3D397E-933B-4122-A71C-41443A770EDE}" destId="{9E55234A-7D69-404D-B7F9-720AC22B25B4}" srcOrd="2" destOrd="0" presId="urn:microsoft.com/office/officeart/2005/8/layout/hProcess11"/>
    <dgm:cxn modelId="{C8ACCEC2-D2BC-4855-992C-74898CA3F0A7}" type="presParOf" srcId="{273B91B2-4227-4CFE-96A2-A32C28BA564B}" destId="{E0EDCBB4-9926-4BF1-BDD0-D4F64AA80F65}" srcOrd="5" destOrd="0" presId="urn:microsoft.com/office/officeart/2005/8/layout/hProcess11"/>
    <dgm:cxn modelId="{939BBB43-5F53-463C-8E99-794907426374}" type="presParOf" srcId="{273B91B2-4227-4CFE-96A2-A32C28BA564B}" destId="{1141009E-2F10-4FF6-B974-3194DEC6852A}" srcOrd="6" destOrd="0" presId="urn:microsoft.com/office/officeart/2005/8/layout/hProcess11"/>
    <dgm:cxn modelId="{D42EE421-EE67-47D5-A779-C164F276A4FD}" type="presParOf" srcId="{1141009E-2F10-4FF6-B974-3194DEC6852A}" destId="{0E9C2C25-A07B-4968-901E-B309A82783F9}" srcOrd="0" destOrd="0" presId="urn:microsoft.com/office/officeart/2005/8/layout/hProcess11"/>
    <dgm:cxn modelId="{0F487F59-F4CA-4494-9F1A-83BC341177E9}" type="presParOf" srcId="{1141009E-2F10-4FF6-B974-3194DEC6852A}" destId="{17F6B134-A41D-49DE-9C8F-24BCD10ACF38}" srcOrd="1" destOrd="0" presId="urn:microsoft.com/office/officeart/2005/8/layout/hProcess11"/>
    <dgm:cxn modelId="{6B642F0A-0C5E-4264-AAE4-86FC7A420C3F}" type="presParOf" srcId="{1141009E-2F10-4FF6-B974-3194DEC6852A}" destId="{4EFA0FA6-5039-4389-9E4E-AD9C91D8F6A3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18B2E6-B460-4C4B-AF41-90E837C845AD}" type="doc">
      <dgm:prSet loTypeId="urn:microsoft.com/office/officeart/2005/8/layout/venn3" loCatId="relationship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B36687AB-2496-4FA6-A155-02A4BEB4FF33}">
      <dgm:prSet phldrT="[Texte]" custT="1"/>
      <dgm:spPr/>
      <dgm:t>
        <a:bodyPr/>
        <a:lstStyle/>
        <a:p>
          <a:pPr rtl="0"/>
          <a:r>
            <a:rPr kumimoji="0" lang="fr-FR" sz="70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Prise en compte des spécificités</a:t>
          </a:r>
          <a:r>
            <a:rPr kumimoji="0" lang="fr-FR" sz="700" b="1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 </a:t>
          </a:r>
          <a:r>
            <a:rPr kumimoji="0" lang="fr-FR" sz="70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du territoire et du </a:t>
          </a:r>
          <a:r>
            <a:rPr kumimoji="0" lang="fr-FR" sz="700" b="1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contexte </a:t>
          </a:r>
          <a:r>
            <a:rPr kumimoji="0" lang="fr-FR" sz="70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local </a:t>
          </a:r>
          <a:endParaRPr lang="fr-FR" sz="700" dirty="0">
            <a:latin typeface="Corbel" pitchFamily="34" charset="0"/>
          </a:endParaRPr>
        </a:p>
      </dgm:t>
    </dgm:pt>
    <dgm:pt modelId="{24650416-98E3-4A4C-BFEA-0727F9C92A9C}" type="parTrans" cxnId="{A67F242C-BE4F-414F-ABF9-6CFC0BA2F436}">
      <dgm:prSet/>
      <dgm:spPr/>
      <dgm:t>
        <a:bodyPr/>
        <a:lstStyle/>
        <a:p>
          <a:endParaRPr lang="fr-FR"/>
        </a:p>
      </dgm:t>
    </dgm:pt>
    <dgm:pt modelId="{0D72EE6C-6B1C-4C99-A640-D764B8FC7EF9}" type="sibTrans" cxnId="{A67F242C-BE4F-414F-ABF9-6CFC0BA2F436}">
      <dgm:prSet/>
      <dgm:spPr/>
      <dgm:t>
        <a:bodyPr/>
        <a:lstStyle/>
        <a:p>
          <a:endParaRPr lang="fr-FR"/>
        </a:p>
      </dgm:t>
    </dgm:pt>
    <dgm:pt modelId="{99C38781-BE4F-4BCF-B008-B6BE716F6658}">
      <dgm:prSet custT="1"/>
      <dgm:spPr/>
      <dgm:t>
        <a:bodyPr/>
        <a:lstStyle/>
        <a:p>
          <a:pPr rtl="0"/>
          <a:r>
            <a:rPr kumimoji="0" lang="fr-FR" sz="70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Prise en compte de l</a:t>
          </a:r>
          <a:r>
            <a:rPr kumimoji="0" lang="fr-FR" sz="700" b="1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’historique</a:t>
          </a:r>
          <a:r>
            <a:rPr kumimoji="0" lang="fr-FR" sz="70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 des </a:t>
          </a:r>
          <a:r>
            <a:rPr kumimoji="0" lang="fr-FR" sz="700" b="1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compétences </a:t>
          </a:r>
          <a:r>
            <a:rPr kumimoji="0" lang="fr-FR" sz="70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actuelles et futures de la collectivité</a:t>
          </a:r>
        </a:p>
      </dgm:t>
    </dgm:pt>
    <dgm:pt modelId="{36C22A21-12D6-4060-BD42-685A8E284EB8}" type="parTrans" cxnId="{9203FD90-9BFF-46DB-B5C1-58CBE807643A}">
      <dgm:prSet/>
      <dgm:spPr/>
      <dgm:t>
        <a:bodyPr/>
        <a:lstStyle/>
        <a:p>
          <a:endParaRPr lang="fr-FR"/>
        </a:p>
      </dgm:t>
    </dgm:pt>
    <dgm:pt modelId="{0C670115-20A6-41EE-9ACB-B9A72B76BD32}" type="sibTrans" cxnId="{9203FD90-9BFF-46DB-B5C1-58CBE807643A}">
      <dgm:prSet/>
      <dgm:spPr/>
      <dgm:t>
        <a:bodyPr/>
        <a:lstStyle/>
        <a:p>
          <a:endParaRPr lang="fr-FR"/>
        </a:p>
      </dgm:t>
    </dgm:pt>
    <dgm:pt modelId="{21A7E929-66A5-4C9E-B51F-FE14CB20F849}">
      <dgm:prSet custT="1"/>
      <dgm:spPr/>
      <dgm:t>
        <a:bodyPr/>
        <a:lstStyle/>
        <a:p>
          <a:pPr rtl="0"/>
          <a:r>
            <a:rPr kumimoji="0" lang="fr-FR" sz="65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Une méthodologie issue de cabinet de consultants </a:t>
          </a:r>
          <a:r>
            <a:rPr kumimoji="0" lang="fr-FR" sz="650" b="1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permettant un rendu qualitatif</a:t>
          </a:r>
        </a:p>
      </dgm:t>
    </dgm:pt>
    <dgm:pt modelId="{C8E9C1A1-E0F1-4FA2-A05A-B711464C3EC7}" type="parTrans" cxnId="{1F94AD80-4843-4827-B7D2-37B523EC026A}">
      <dgm:prSet/>
      <dgm:spPr/>
      <dgm:t>
        <a:bodyPr/>
        <a:lstStyle/>
        <a:p>
          <a:endParaRPr lang="fr-FR"/>
        </a:p>
      </dgm:t>
    </dgm:pt>
    <dgm:pt modelId="{49D7E3F7-A354-4162-A16F-B6E4306803DE}" type="sibTrans" cxnId="{1F94AD80-4843-4827-B7D2-37B523EC026A}">
      <dgm:prSet/>
      <dgm:spPr/>
      <dgm:t>
        <a:bodyPr/>
        <a:lstStyle/>
        <a:p>
          <a:endParaRPr lang="fr-FR"/>
        </a:p>
      </dgm:t>
    </dgm:pt>
    <dgm:pt modelId="{03857862-D0DE-48F5-BDEB-BF525DB43D94}">
      <dgm:prSet custT="1"/>
      <dgm:spPr/>
      <dgm:t>
        <a:bodyPr/>
        <a:lstStyle/>
        <a:p>
          <a:pPr rtl="0"/>
          <a:r>
            <a:rPr kumimoji="0" lang="fr-FR" sz="70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Des professionnels </a:t>
          </a:r>
          <a:r>
            <a:rPr kumimoji="0" lang="fr-FR" sz="700" b="1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formés et présents </a:t>
          </a:r>
          <a:r>
            <a:rPr kumimoji="0" lang="fr-FR" sz="70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sur le terrain.</a:t>
          </a:r>
        </a:p>
      </dgm:t>
    </dgm:pt>
    <dgm:pt modelId="{04CCABF0-B79A-40B8-89D8-40024EB555B5}" type="parTrans" cxnId="{74C0AFBE-6946-4C65-869E-92D468535D2F}">
      <dgm:prSet/>
      <dgm:spPr/>
      <dgm:t>
        <a:bodyPr/>
        <a:lstStyle/>
        <a:p>
          <a:endParaRPr lang="fr-FR"/>
        </a:p>
      </dgm:t>
    </dgm:pt>
    <dgm:pt modelId="{5CA160F2-3DF3-4551-8978-24A4DAA078CE}" type="sibTrans" cxnId="{74C0AFBE-6946-4C65-869E-92D468535D2F}">
      <dgm:prSet/>
      <dgm:spPr/>
      <dgm:t>
        <a:bodyPr/>
        <a:lstStyle/>
        <a:p>
          <a:endParaRPr lang="fr-FR"/>
        </a:p>
      </dgm:t>
    </dgm:pt>
    <dgm:pt modelId="{65D9123B-828C-4E2D-9FC1-1A77A53348FF}">
      <dgm:prSet custT="1"/>
      <dgm:spPr/>
      <dgm:t>
        <a:bodyPr/>
        <a:lstStyle/>
        <a:p>
          <a:pPr rtl="0"/>
          <a:r>
            <a:rPr kumimoji="0" lang="fr-FR" sz="65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Accompagnement possible dans la mise en œuvre des préconisations suite au diagnostic</a:t>
          </a:r>
          <a:r>
            <a:rPr kumimoji="0" lang="fr-FR" sz="600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. </a:t>
          </a:r>
        </a:p>
      </dgm:t>
    </dgm:pt>
    <dgm:pt modelId="{6297F37E-A836-41A1-AC46-83040F5F9033}" type="parTrans" cxnId="{EC30DA84-0A11-4D12-BF70-AE9FAAEB21F2}">
      <dgm:prSet/>
      <dgm:spPr/>
      <dgm:t>
        <a:bodyPr/>
        <a:lstStyle/>
        <a:p>
          <a:endParaRPr lang="fr-FR"/>
        </a:p>
      </dgm:t>
    </dgm:pt>
    <dgm:pt modelId="{4CA3668C-F9BA-407B-9BEE-5347AD6C4C99}" type="sibTrans" cxnId="{EC30DA84-0A11-4D12-BF70-AE9FAAEB21F2}">
      <dgm:prSet/>
      <dgm:spPr/>
      <dgm:t>
        <a:bodyPr/>
        <a:lstStyle/>
        <a:p>
          <a:endParaRPr lang="fr-FR"/>
        </a:p>
      </dgm:t>
    </dgm:pt>
    <dgm:pt modelId="{A4CD991F-8896-4FD3-BF66-0178860B0C9B}" type="pres">
      <dgm:prSet presAssocID="{2418B2E6-B460-4C4B-AF41-90E837C845A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DEECCD1-06BE-4996-80B6-07B1CF9338B1}" type="pres">
      <dgm:prSet presAssocID="{B36687AB-2496-4FA6-A155-02A4BEB4FF33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73A770-8238-4EE3-8BE6-AD62E06E65FF}" type="pres">
      <dgm:prSet presAssocID="{0D72EE6C-6B1C-4C99-A640-D764B8FC7EF9}" presName="space" presStyleCnt="0"/>
      <dgm:spPr/>
    </dgm:pt>
    <dgm:pt modelId="{E1BC64FD-04F0-4D37-A113-D6F02B29386B}" type="pres">
      <dgm:prSet presAssocID="{99C38781-BE4F-4BCF-B008-B6BE716F6658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061DF9-49A4-4B39-BE01-527066CE40E6}" type="pres">
      <dgm:prSet presAssocID="{0C670115-20A6-41EE-9ACB-B9A72B76BD32}" presName="space" presStyleCnt="0"/>
      <dgm:spPr/>
    </dgm:pt>
    <dgm:pt modelId="{B8BF995A-47DE-4E45-8DA5-6554AE51703C}" type="pres">
      <dgm:prSet presAssocID="{21A7E929-66A5-4C9E-B51F-FE14CB20F849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3120FA-2627-4832-B87D-DAE72508D475}" type="pres">
      <dgm:prSet presAssocID="{49D7E3F7-A354-4162-A16F-B6E4306803DE}" presName="space" presStyleCnt="0"/>
      <dgm:spPr/>
    </dgm:pt>
    <dgm:pt modelId="{D8EDDF4C-D2B1-4DCC-A910-50A7E74003A0}" type="pres">
      <dgm:prSet presAssocID="{03857862-D0DE-48F5-BDEB-BF525DB43D94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391B90-71E8-4280-9AC1-7E93CA32C9C3}" type="pres">
      <dgm:prSet presAssocID="{5CA160F2-3DF3-4551-8978-24A4DAA078CE}" presName="space" presStyleCnt="0"/>
      <dgm:spPr/>
    </dgm:pt>
    <dgm:pt modelId="{3ECFE614-7B37-4A46-AAC3-841A86F155F2}" type="pres">
      <dgm:prSet presAssocID="{65D9123B-828C-4E2D-9FC1-1A77A53348FF}" presName="Name5" presStyleLbl="vennNode1" presStyleIdx="4" presStyleCnt="5" custScaleX="1000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6867109-EC25-4448-839A-CCC9F8171E22}" type="presOf" srcId="{99C38781-BE4F-4BCF-B008-B6BE716F6658}" destId="{E1BC64FD-04F0-4D37-A113-D6F02B29386B}" srcOrd="0" destOrd="0" presId="urn:microsoft.com/office/officeart/2005/8/layout/venn3"/>
    <dgm:cxn modelId="{EC30DA84-0A11-4D12-BF70-AE9FAAEB21F2}" srcId="{2418B2E6-B460-4C4B-AF41-90E837C845AD}" destId="{65D9123B-828C-4E2D-9FC1-1A77A53348FF}" srcOrd="4" destOrd="0" parTransId="{6297F37E-A836-41A1-AC46-83040F5F9033}" sibTransId="{4CA3668C-F9BA-407B-9BEE-5347AD6C4C99}"/>
    <dgm:cxn modelId="{A67F242C-BE4F-414F-ABF9-6CFC0BA2F436}" srcId="{2418B2E6-B460-4C4B-AF41-90E837C845AD}" destId="{B36687AB-2496-4FA6-A155-02A4BEB4FF33}" srcOrd="0" destOrd="0" parTransId="{24650416-98E3-4A4C-BFEA-0727F9C92A9C}" sibTransId="{0D72EE6C-6B1C-4C99-A640-D764B8FC7EF9}"/>
    <dgm:cxn modelId="{74C0AFBE-6946-4C65-869E-92D468535D2F}" srcId="{2418B2E6-B460-4C4B-AF41-90E837C845AD}" destId="{03857862-D0DE-48F5-BDEB-BF525DB43D94}" srcOrd="3" destOrd="0" parTransId="{04CCABF0-B79A-40B8-89D8-40024EB555B5}" sibTransId="{5CA160F2-3DF3-4551-8978-24A4DAA078CE}"/>
    <dgm:cxn modelId="{1F94AD80-4843-4827-B7D2-37B523EC026A}" srcId="{2418B2E6-B460-4C4B-AF41-90E837C845AD}" destId="{21A7E929-66A5-4C9E-B51F-FE14CB20F849}" srcOrd="2" destOrd="0" parTransId="{C8E9C1A1-E0F1-4FA2-A05A-B711464C3EC7}" sibTransId="{49D7E3F7-A354-4162-A16F-B6E4306803DE}"/>
    <dgm:cxn modelId="{790CFD29-1047-4623-9D0E-8CBBFAC1A2AE}" type="presOf" srcId="{65D9123B-828C-4E2D-9FC1-1A77A53348FF}" destId="{3ECFE614-7B37-4A46-AAC3-841A86F155F2}" srcOrd="0" destOrd="0" presId="urn:microsoft.com/office/officeart/2005/8/layout/venn3"/>
    <dgm:cxn modelId="{E47E578F-A650-443F-BA69-EBF3B4C975C4}" type="presOf" srcId="{21A7E929-66A5-4C9E-B51F-FE14CB20F849}" destId="{B8BF995A-47DE-4E45-8DA5-6554AE51703C}" srcOrd="0" destOrd="0" presId="urn:microsoft.com/office/officeart/2005/8/layout/venn3"/>
    <dgm:cxn modelId="{25BC9CBD-FB8D-4EB3-9FB7-C8E19E3BED8E}" type="presOf" srcId="{B36687AB-2496-4FA6-A155-02A4BEB4FF33}" destId="{6DEECCD1-06BE-4996-80B6-07B1CF9338B1}" srcOrd="0" destOrd="0" presId="urn:microsoft.com/office/officeart/2005/8/layout/venn3"/>
    <dgm:cxn modelId="{955942D7-C93B-4E2E-804C-D8BCC8C21F99}" type="presOf" srcId="{03857862-D0DE-48F5-BDEB-BF525DB43D94}" destId="{D8EDDF4C-D2B1-4DCC-A910-50A7E74003A0}" srcOrd="0" destOrd="0" presId="urn:microsoft.com/office/officeart/2005/8/layout/venn3"/>
    <dgm:cxn modelId="{9203FD90-9BFF-46DB-B5C1-58CBE807643A}" srcId="{2418B2E6-B460-4C4B-AF41-90E837C845AD}" destId="{99C38781-BE4F-4BCF-B008-B6BE716F6658}" srcOrd="1" destOrd="0" parTransId="{36C22A21-12D6-4060-BD42-685A8E284EB8}" sibTransId="{0C670115-20A6-41EE-9ACB-B9A72B76BD32}"/>
    <dgm:cxn modelId="{EC6C2B2E-BC4B-44AB-BF54-D9C738781C09}" type="presOf" srcId="{2418B2E6-B460-4C4B-AF41-90E837C845AD}" destId="{A4CD991F-8896-4FD3-BF66-0178860B0C9B}" srcOrd="0" destOrd="0" presId="urn:microsoft.com/office/officeart/2005/8/layout/venn3"/>
    <dgm:cxn modelId="{C98F0E58-4560-42FB-897D-1FC051F73DF2}" type="presParOf" srcId="{A4CD991F-8896-4FD3-BF66-0178860B0C9B}" destId="{6DEECCD1-06BE-4996-80B6-07B1CF9338B1}" srcOrd="0" destOrd="0" presId="urn:microsoft.com/office/officeart/2005/8/layout/venn3"/>
    <dgm:cxn modelId="{76586689-7EC2-4D4B-8A94-F22CE210F52E}" type="presParOf" srcId="{A4CD991F-8896-4FD3-BF66-0178860B0C9B}" destId="{1E73A770-8238-4EE3-8BE6-AD62E06E65FF}" srcOrd="1" destOrd="0" presId="urn:microsoft.com/office/officeart/2005/8/layout/venn3"/>
    <dgm:cxn modelId="{E935460D-BB67-4C1A-BBF4-993092C54D2E}" type="presParOf" srcId="{A4CD991F-8896-4FD3-BF66-0178860B0C9B}" destId="{E1BC64FD-04F0-4D37-A113-D6F02B29386B}" srcOrd="2" destOrd="0" presId="urn:microsoft.com/office/officeart/2005/8/layout/venn3"/>
    <dgm:cxn modelId="{F1099342-54C9-4BA1-A3FE-CEB28560BA7A}" type="presParOf" srcId="{A4CD991F-8896-4FD3-BF66-0178860B0C9B}" destId="{EE061DF9-49A4-4B39-BE01-527066CE40E6}" srcOrd="3" destOrd="0" presId="urn:microsoft.com/office/officeart/2005/8/layout/venn3"/>
    <dgm:cxn modelId="{CC87491F-7C0D-408E-A7F8-6BD7F936DC74}" type="presParOf" srcId="{A4CD991F-8896-4FD3-BF66-0178860B0C9B}" destId="{B8BF995A-47DE-4E45-8DA5-6554AE51703C}" srcOrd="4" destOrd="0" presId="urn:microsoft.com/office/officeart/2005/8/layout/venn3"/>
    <dgm:cxn modelId="{88E60650-864C-42A1-B150-0B6F71D6F996}" type="presParOf" srcId="{A4CD991F-8896-4FD3-BF66-0178860B0C9B}" destId="{743120FA-2627-4832-B87D-DAE72508D475}" srcOrd="5" destOrd="0" presId="urn:microsoft.com/office/officeart/2005/8/layout/venn3"/>
    <dgm:cxn modelId="{9EC0202B-657B-4F18-9AB1-D4E92EDB0D97}" type="presParOf" srcId="{A4CD991F-8896-4FD3-BF66-0178860B0C9B}" destId="{D8EDDF4C-D2B1-4DCC-A910-50A7E74003A0}" srcOrd="6" destOrd="0" presId="urn:microsoft.com/office/officeart/2005/8/layout/venn3"/>
    <dgm:cxn modelId="{70C3AE96-FFA2-4371-AE9C-F6937E68E5A4}" type="presParOf" srcId="{A4CD991F-8896-4FD3-BF66-0178860B0C9B}" destId="{29391B90-71E8-4280-9AC1-7E93CA32C9C3}" srcOrd="7" destOrd="0" presId="urn:microsoft.com/office/officeart/2005/8/layout/venn3"/>
    <dgm:cxn modelId="{D6BDBD1B-5626-4CB7-99F8-9221D586AE9B}" type="presParOf" srcId="{A4CD991F-8896-4FD3-BF66-0178860B0C9B}" destId="{3ECFE614-7B37-4A46-AAC3-841A86F155F2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A43F4B3-5957-4D6E-B038-E876D5BB308C}" type="doc">
      <dgm:prSet loTypeId="urn:microsoft.com/office/officeart/2005/8/layout/venn1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622BEE8-38B3-41D1-BF0D-347D3E687160}">
      <dgm:prSet phldrT="[Texte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smtClean="0">
              <a:solidFill>
                <a:schemeClr val="bg1"/>
              </a:solidFill>
            </a:rPr>
            <a:t>POUR QUI </a:t>
          </a:r>
          <a:r>
            <a:rPr lang="fr-FR" sz="1400" dirty="0" smtClean="0">
              <a:solidFill>
                <a:schemeClr val="bg1"/>
              </a:solidFill>
            </a:rPr>
            <a:t>?</a:t>
          </a:r>
        </a:p>
        <a:p>
          <a:r>
            <a:rPr lang="fr-FR" sz="1000" dirty="0" smtClean="0">
              <a:solidFill>
                <a:schemeClr val="accent1">
                  <a:lumMod val="20000"/>
                  <a:lumOff val="80000"/>
                </a:schemeClr>
              </a:solidFill>
              <a:latin typeface="Corbel" pitchFamily="34" charset="0"/>
            </a:rPr>
            <a:t>Toutes les collectivités et établissements, </a:t>
          </a:r>
          <a:r>
            <a:rPr lang="fr-FR" sz="10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orbel" pitchFamily="34" charset="0"/>
            </a:rPr>
            <a:t>affiliés et non affiliés</a:t>
          </a:r>
          <a:endParaRPr lang="fr-FR" sz="1000" b="1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3D5D9841-10B8-4FD3-A8C5-3AA0CE958D3A}" type="parTrans" cxnId="{38473129-2251-4342-B506-80D48C1207C6}">
      <dgm:prSet/>
      <dgm:spPr/>
      <dgm:t>
        <a:bodyPr/>
        <a:lstStyle/>
        <a:p>
          <a:endParaRPr lang="fr-FR"/>
        </a:p>
      </dgm:t>
    </dgm:pt>
    <dgm:pt modelId="{AFDE4983-85CF-4E18-9313-31DC79D7A6C0}" type="sibTrans" cxnId="{38473129-2251-4342-B506-80D48C1207C6}">
      <dgm:prSet/>
      <dgm:spPr/>
      <dgm:t>
        <a:bodyPr/>
        <a:lstStyle/>
        <a:p>
          <a:endParaRPr lang="fr-FR"/>
        </a:p>
      </dgm:t>
    </dgm:pt>
    <dgm:pt modelId="{BBC50589-80C5-47D1-9AA6-76E5DAC992D5}">
      <dgm:prSet phldrT="[Texte]" custT="1"/>
      <dgm:spPr/>
      <dgm:t>
        <a:bodyPr/>
        <a:lstStyle/>
        <a:p>
          <a:r>
            <a:rPr lang="fr-FR" sz="1200" dirty="0" smtClean="0"/>
            <a:t>ET LE CDG 74 ?</a:t>
          </a:r>
        </a:p>
        <a:p>
          <a:r>
            <a:rPr lang="fr-FR" sz="1000" dirty="0" smtClean="0"/>
            <a:t>Il </a:t>
          </a:r>
          <a:r>
            <a:rPr lang="fr-FR" sz="1000" dirty="0" smtClean="0">
              <a:latin typeface="Corbel" pitchFamily="34" charset="0"/>
            </a:rPr>
            <a:t>assure </a:t>
          </a:r>
          <a:r>
            <a:rPr lang="fr-FR" sz="1000" b="1" dirty="0" smtClean="0">
              <a:latin typeface="Corbel" pitchFamily="34" charset="0"/>
            </a:rPr>
            <a:t>la gestion administrative en amont</a:t>
          </a:r>
          <a:r>
            <a:rPr lang="fr-FR" sz="1000" dirty="0" smtClean="0">
              <a:latin typeface="Corbel" pitchFamily="34" charset="0"/>
            </a:rPr>
            <a:t> des commissions d’évaluation professionnelle (CEP) et </a:t>
          </a:r>
          <a:r>
            <a:rPr lang="fr-FR" sz="1000" b="1" dirty="0" smtClean="0">
              <a:latin typeface="Corbel" pitchFamily="34" charset="0"/>
            </a:rPr>
            <a:t>organise ces commissions</a:t>
          </a:r>
          <a:endParaRPr lang="fr-FR" sz="1000" dirty="0"/>
        </a:p>
      </dgm:t>
    </dgm:pt>
    <dgm:pt modelId="{D9C8D0FA-FDB2-4708-BC39-743B160E7B74}" type="parTrans" cxnId="{99EA826E-95FB-4369-8D7D-8BEE06EAFA0E}">
      <dgm:prSet/>
      <dgm:spPr/>
      <dgm:t>
        <a:bodyPr/>
        <a:lstStyle/>
        <a:p>
          <a:endParaRPr lang="fr-FR"/>
        </a:p>
      </dgm:t>
    </dgm:pt>
    <dgm:pt modelId="{F8713752-1C3F-4CA7-9123-A5E483F279C1}" type="sibTrans" cxnId="{99EA826E-95FB-4369-8D7D-8BEE06EAFA0E}">
      <dgm:prSet/>
      <dgm:spPr/>
      <dgm:t>
        <a:bodyPr/>
        <a:lstStyle/>
        <a:p>
          <a:endParaRPr lang="fr-FR"/>
        </a:p>
      </dgm:t>
    </dgm:pt>
    <dgm:pt modelId="{9F4C069D-B576-4CA5-A9A0-8487FE76EE3D}" type="pres">
      <dgm:prSet presAssocID="{1A43F4B3-5957-4D6E-B038-E876D5BB308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C6507A-3F41-40F7-ABB7-C0279B4E3006}" type="pres">
      <dgm:prSet presAssocID="{4622BEE8-38B3-41D1-BF0D-347D3E687160}" presName="circ1" presStyleLbl="vennNode1" presStyleIdx="0" presStyleCnt="2" custLinFactNeighborX="1051"/>
      <dgm:spPr/>
      <dgm:t>
        <a:bodyPr/>
        <a:lstStyle/>
        <a:p>
          <a:endParaRPr lang="fr-FR"/>
        </a:p>
      </dgm:t>
    </dgm:pt>
    <dgm:pt modelId="{F04DF239-66B8-4233-8E65-4E89F01C8675}" type="pres">
      <dgm:prSet presAssocID="{4622BEE8-38B3-41D1-BF0D-347D3E68716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539371-7910-4DE5-90DD-C9BADEA9A2DC}" type="pres">
      <dgm:prSet presAssocID="{BBC50589-80C5-47D1-9AA6-76E5DAC992D5}" presName="circ2" presStyleLbl="vennNode1" presStyleIdx="1" presStyleCnt="2"/>
      <dgm:spPr/>
      <dgm:t>
        <a:bodyPr/>
        <a:lstStyle/>
        <a:p>
          <a:endParaRPr lang="fr-FR"/>
        </a:p>
      </dgm:t>
    </dgm:pt>
    <dgm:pt modelId="{71B847DD-AC65-4FE1-BEFD-E5364FB9E28C}" type="pres">
      <dgm:prSet presAssocID="{BBC50589-80C5-47D1-9AA6-76E5DAC992D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8A87D83-E5E3-44DE-86A0-DBD178C34E85}" type="presOf" srcId="{BBC50589-80C5-47D1-9AA6-76E5DAC992D5}" destId="{67539371-7910-4DE5-90DD-C9BADEA9A2DC}" srcOrd="0" destOrd="0" presId="urn:microsoft.com/office/officeart/2005/8/layout/venn1"/>
    <dgm:cxn modelId="{1D43D957-BF36-4A67-A7DF-518A5CE8B3AE}" type="presOf" srcId="{4622BEE8-38B3-41D1-BF0D-347D3E687160}" destId="{F04DF239-66B8-4233-8E65-4E89F01C8675}" srcOrd="1" destOrd="0" presId="urn:microsoft.com/office/officeart/2005/8/layout/venn1"/>
    <dgm:cxn modelId="{CFC0A529-E22A-4575-A825-2F157B308778}" type="presOf" srcId="{BBC50589-80C5-47D1-9AA6-76E5DAC992D5}" destId="{71B847DD-AC65-4FE1-BEFD-E5364FB9E28C}" srcOrd="1" destOrd="0" presId="urn:microsoft.com/office/officeart/2005/8/layout/venn1"/>
    <dgm:cxn modelId="{38473129-2251-4342-B506-80D48C1207C6}" srcId="{1A43F4B3-5957-4D6E-B038-E876D5BB308C}" destId="{4622BEE8-38B3-41D1-BF0D-347D3E687160}" srcOrd="0" destOrd="0" parTransId="{3D5D9841-10B8-4FD3-A8C5-3AA0CE958D3A}" sibTransId="{AFDE4983-85CF-4E18-9313-31DC79D7A6C0}"/>
    <dgm:cxn modelId="{2CF1A7B7-0FD6-46B6-91FE-6D84E3186022}" type="presOf" srcId="{1A43F4B3-5957-4D6E-B038-E876D5BB308C}" destId="{9F4C069D-B576-4CA5-A9A0-8487FE76EE3D}" srcOrd="0" destOrd="0" presId="urn:microsoft.com/office/officeart/2005/8/layout/venn1"/>
    <dgm:cxn modelId="{637B2BB2-3869-45C6-B671-E436D4CE30F8}" type="presOf" srcId="{4622BEE8-38B3-41D1-BF0D-347D3E687160}" destId="{D3C6507A-3F41-40F7-ABB7-C0279B4E3006}" srcOrd="0" destOrd="0" presId="urn:microsoft.com/office/officeart/2005/8/layout/venn1"/>
    <dgm:cxn modelId="{99EA826E-95FB-4369-8D7D-8BEE06EAFA0E}" srcId="{1A43F4B3-5957-4D6E-B038-E876D5BB308C}" destId="{BBC50589-80C5-47D1-9AA6-76E5DAC992D5}" srcOrd="1" destOrd="0" parTransId="{D9C8D0FA-FDB2-4708-BC39-743B160E7B74}" sibTransId="{F8713752-1C3F-4CA7-9123-A5E483F279C1}"/>
    <dgm:cxn modelId="{C67AE29C-96B1-45AE-A0C7-A95108DAE955}" type="presParOf" srcId="{9F4C069D-B576-4CA5-A9A0-8487FE76EE3D}" destId="{D3C6507A-3F41-40F7-ABB7-C0279B4E3006}" srcOrd="0" destOrd="0" presId="urn:microsoft.com/office/officeart/2005/8/layout/venn1"/>
    <dgm:cxn modelId="{D962D18E-CD91-40F0-958E-08476B551DD7}" type="presParOf" srcId="{9F4C069D-B576-4CA5-A9A0-8487FE76EE3D}" destId="{F04DF239-66B8-4233-8E65-4E89F01C8675}" srcOrd="1" destOrd="0" presId="urn:microsoft.com/office/officeart/2005/8/layout/venn1"/>
    <dgm:cxn modelId="{50542AC5-0587-40EA-9021-20C000ED9A7E}" type="presParOf" srcId="{9F4C069D-B576-4CA5-A9A0-8487FE76EE3D}" destId="{67539371-7910-4DE5-90DD-C9BADEA9A2DC}" srcOrd="2" destOrd="0" presId="urn:microsoft.com/office/officeart/2005/8/layout/venn1"/>
    <dgm:cxn modelId="{A9413E3B-EB2C-48CF-B35C-539E23F6E6FE}" type="presParOf" srcId="{9F4C069D-B576-4CA5-A9A0-8487FE76EE3D}" destId="{71B847DD-AC65-4FE1-BEFD-E5364FB9E28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508CDF4-DE2A-43F8-9C1D-43BBD677B102}" type="doc">
      <dgm:prSet loTypeId="urn:microsoft.com/office/officeart/2005/8/layout/lProcess2" loCatId="relationship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D66502F7-CB74-4DE5-842B-33AFB25C7472}">
      <dgm:prSet phldrT="[Texte]" custT="1"/>
      <dgm:spPr/>
      <dgm:t>
        <a:bodyPr/>
        <a:lstStyle/>
        <a:p>
          <a:r>
            <a:rPr lang="fr-FR" sz="1600" dirty="0" smtClean="0"/>
            <a:t>L’objectif</a:t>
          </a:r>
          <a:endParaRPr lang="fr-FR" sz="1600" dirty="0"/>
        </a:p>
      </dgm:t>
    </dgm:pt>
    <dgm:pt modelId="{E6E5A9C3-AE26-45E4-B815-F278093A9681}" type="parTrans" cxnId="{E56EB092-A207-45F5-9993-296C79AD987C}">
      <dgm:prSet/>
      <dgm:spPr/>
      <dgm:t>
        <a:bodyPr/>
        <a:lstStyle/>
        <a:p>
          <a:endParaRPr lang="fr-FR"/>
        </a:p>
      </dgm:t>
    </dgm:pt>
    <dgm:pt modelId="{B6C974ED-7379-4134-8811-EDE8E4A833B5}" type="sibTrans" cxnId="{E56EB092-A207-45F5-9993-296C79AD987C}">
      <dgm:prSet/>
      <dgm:spPr/>
      <dgm:t>
        <a:bodyPr/>
        <a:lstStyle/>
        <a:p>
          <a:endParaRPr lang="fr-FR"/>
        </a:p>
      </dgm:t>
    </dgm:pt>
    <dgm:pt modelId="{D3E86C0E-B4D2-41DC-82B4-AABAF65D09C0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sz="850" smtClean="0">
              <a:latin typeface="Corbel" pitchFamily="34" charset="0"/>
              <a:cs typeface="Arial" pitchFamily="34" charset="0"/>
            </a:rPr>
            <a:t>Accompagner des agents territoriaux s’interrogeant sur leur</a:t>
          </a:r>
          <a:r>
            <a:rPr lang="fr-FR" sz="850" b="1" smtClean="0">
              <a:latin typeface="Corbel" pitchFamily="34" charset="0"/>
              <a:cs typeface="Arial" pitchFamily="34" charset="0"/>
            </a:rPr>
            <a:t> devenir professionnel</a:t>
          </a:r>
          <a:r>
            <a:rPr lang="fr-FR" sz="850" smtClean="0">
              <a:latin typeface="Corbel" pitchFamily="34" charset="0"/>
              <a:cs typeface="Arial" pitchFamily="34" charset="0"/>
            </a:rPr>
            <a:t> ou confrontés à une </a:t>
          </a:r>
          <a:r>
            <a:rPr lang="fr-FR" sz="850" b="1" smtClean="0">
              <a:latin typeface="Corbel" pitchFamily="34" charset="0"/>
              <a:cs typeface="Arial" pitchFamily="34" charset="0"/>
            </a:rPr>
            <a:t>situation de reclassement</a:t>
          </a:r>
          <a:endParaRPr lang="fr-FR" sz="850" dirty="0"/>
        </a:p>
      </dgm:t>
    </dgm:pt>
    <dgm:pt modelId="{380AB77F-606E-4192-9BE6-48AE95917930}" type="parTrans" cxnId="{89355F2E-ADA8-473A-A5FC-356A57D4489F}">
      <dgm:prSet/>
      <dgm:spPr/>
      <dgm:t>
        <a:bodyPr/>
        <a:lstStyle/>
        <a:p>
          <a:endParaRPr lang="fr-FR"/>
        </a:p>
      </dgm:t>
    </dgm:pt>
    <dgm:pt modelId="{47FFC90C-9158-4592-AEA5-DA62CDF838AE}" type="sibTrans" cxnId="{89355F2E-ADA8-473A-A5FC-356A57D4489F}">
      <dgm:prSet/>
      <dgm:spPr/>
      <dgm:t>
        <a:bodyPr/>
        <a:lstStyle/>
        <a:p>
          <a:endParaRPr lang="fr-FR"/>
        </a:p>
      </dgm:t>
    </dgm:pt>
    <dgm:pt modelId="{F221740F-542E-4D3C-8DF2-3A0664AEA238}">
      <dgm:prSet phldrT="[Texte]" custT="1"/>
      <dgm:spPr/>
      <dgm:t>
        <a:bodyPr/>
        <a:lstStyle/>
        <a:p>
          <a:r>
            <a:rPr lang="fr-FR" sz="1600" dirty="0" smtClean="0"/>
            <a:t>Quoi ? </a:t>
          </a:r>
          <a:endParaRPr lang="fr-FR" sz="1600" dirty="0"/>
        </a:p>
      </dgm:t>
    </dgm:pt>
    <dgm:pt modelId="{DC975E8D-3AD0-4D8E-AB77-EDCD89847D85}" type="parTrans" cxnId="{FE68A9A5-3BC3-4794-9307-B1314969A562}">
      <dgm:prSet/>
      <dgm:spPr/>
      <dgm:t>
        <a:bodyPr/>
        <a:lstStyle/>
        <a:p>
          <a:endParaRPr lang="fr-FR"/>
        </a:p>
      </dgm:t>
    </dgm:pt>
    <dgm:pt modelId="{30EE7247-8A7B-4035-BAA8-ACB0A6785408}" type="sibTrans" cxnId="{FE68A9A5-3BC3-4794-9307-B1314969A562}">
      <dgm:prSet/>
      <dgm:spPr/>
      <dgm:t>
        <a:bodyPr/>
        <a:lstStyle/>
        <a:p>
          <a:endParaRPr lang="fr-FR"/>
        </a:p>
      </dgm:t>
    </dgm:pt>
    <dgm:pt modelId="{3D25AD8B-5787-4900-8315-B2ADFF924B13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FR" sz="900" b="1" smtClean="0">
              <a:latin typeface="Corbel" pitchFamily="34" charset="0"/>
              <a:cs typeface="Arial" pitchFamily="34" charset="0"/>
            </a:rPr>
            <a:t>Un lieu de réflexion </a:t>
          </a:r>
          <a:r>
            <a:rPr lang="fr-FR" sz="900" smtClean="0">
              <a:latin typeface="Corbel" pitchFamily="34" charset="0"/>
              <a:cs typeface="Arial" pitchFamily="34" charset="0"/>
            </a:rPr>
            <a:t>et </a:t>
          </a:r>
          <a:r>
            <a:rPr lang="fr-FR" sz="900" b="1" smtClean="0">
              <a:latin typeface="Corbel" pitchFamily="34" charset="0"/>
              <a:cs typeface="Arial" pitchFamily="34" charset="0"/>
            </a:rPr>
            <a:t>d’analyse sur la situation professionnelle </a:t>
          </a:r>
          <a:r>
            <a:rPr lang="fr-FR" sz="900" smtClean="0">
              <a:latin typeface="Corbel" pitchFamily="34" charset="0"/>
              <a:cs typeface="Arial" pitchFamily="34" charset="0"/>
            </a:rPr>
            <a:t>et les </a:t>
          </a:r>
          <a:r>
            <a:rPr lang="fr-FR" sz="900" b="1" smtClean="0">
              <a:latin typeface="Corbel" pitchFamily="34" charset="0"/>
              <a:cs typeface="Arial" pitchFamily="34" charset="0"/>
            </a:rPr>
            <a:t>motivations</a:t>
          </a:r>
          <a:r>
            <a:rPr lang="fr-FR" sz="900" smtClean="0">
              <a:latin typeface="Corbel" pitchFamily="34" charset="0"/>
              <a:cs typeface="Arial" pitchFamily="34" charset="0"/>
            </a:rPr>
            <a:t> </a:t>
          </a:r>
          <a:r>
            <a:rPr lang="fr-FR" sz="900" b="1" smtClean="0">
              <a:latin typeface="Corbel" pitchFamily="34" charset="0"/>
              <a:cs typeface="Arial" pitchFamily="34" charset="0"/>
            </a:rPr>
            <a:t>de l’agent quant à son avenir</a:t>
          </a:r>
          <a:r>
            <a:rPr lang="fr-FR" sz="900" smtClean="0">
              <a:latin typeface="Corbel" pitchFamily="34" charset="0"/>
              <a:cs typeface="Arial" pitchFamily="34" charset="0"/>
            </a:rPr>
            <a:t>. </a:t>
          </a:r>
          <a:endParaRPr lang="fr-FR" sz="900" dirty="0"/>
        </a:p>
      </dgm:t>
    </dgm:pt>
    <dgm:pt modelId="{B183A33F-A69B-4B78-8420-3C2BA8A713C2}" type="parTrans" cxnId="{7890DAD7-E044-4AD4-B94A-10F80AA2ACB9}">
      <dgm:prSet/>
      <dgm:spPr/>
      <dgm:t>
        <a:bodyPr/>
        <a:lstStyle/>
        <a:p>
          <a:endParaRPr lang="fr-FR"/>
        </a:p>
      </dgm:t>
    </dgm:pt>
    <dgm:pt modelId="{673CAF92-1A1F-4E44-B2CB-69580ED6002F}" type="sibTrans" cxnId="{7890DAD7-E044-4AD4-B94A-10F80AA2ACB9}">
      <dgm:prSet/>
      <dgm:spPr/>
      <dgm:t>
        <a:bodyPr/>
        <a:lstStyle/>
        <a:p>
          <a:endParaRPr lang="fr-FR"/>
        </a:p>
      </dgm:t>
    </dgm:pt>
    <dgm:pt modelId="{EFED99A1-67E4-4652-8D73-DF87FDD5D768}">
      <dgm:prSet phldrT="[Texte]" custT="1"/>
      <dgm:spPr/>
      <dgm:t>
        <a:bodyPr/>
        <a:lstStyle/>
        <a:p>
          <a:r>
            <a:rPr lang="fr-FR" sz="1600" dirty="0" smtClean="0"/>
            <a:t>Comment ?</a:t>
          </a:r>
          <a:endParaRPr lang="fr-FR" sz="1600" dirty="0"/>
        </a:p>
      </dgm:t>
    </dgm:pt>
    <dgm:pt modelId="{70582460-8F40-4BBC-86A1-34BBEF9ACAE6}" type="parTrans" cxnId="{D331C04B-B8D1-4F59-948A-30F11EE360E4}">
      <dgm:prSet/>
      <dgm:spPr/>
      <dgm:t>
        <a:bodyPr/>
        <a:lstStyle/>
        <a:p>
          <a:endParaRPr lang="fr-FR"/>
        </a:p>
      </dgm:t>
    </dgm:pt>
    <dgm:pt modelId="{C623017F-3220-48E0-8E2C-0EECFA39E405}" type="sibTrans" cxnId="{D331C04B-B8D1-4F59-948A-30F11EE360E4}">
      <dgm:prSet/>
      <dgm:spPr/>
      <dgm:t>
        <a:bodyPr/>
        <a:lstStyle/>
        <a:p>
          <a:endParaRPr lang="fr-FR"/>
        </a:p>
      </dgm:t>
    </dgm:pt>
    <dgm:pt modelId="{B0914900-7C7D-4F91-9C75-7AB2AF950FA9}">
      <dgm:prSet phldrT="[Texte]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kumimoji="0" lang="fr-FR" b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Ils s’organisent en </a:t>
          </a:r>
          <a:r>
            <a:rPr kumimoji="0" lang="fr-FR" b="1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petits groupes</a:t>
          </a:r>
          <a:r>
            <a:rPr kumimoji="0" lang="fr-FR" b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, de 8 à 10 personnes, animés par des consultants spécialisés, partenaires du CDG74.</a:t>
          </a:r>
          <a:endParaRPr lang="fr-FR" dirty="0"/>
        </a:p>
      </dgm:t>
    </dgm:pt>
    <dgm:pt modelId="{0D67A6C6-30A9-409B-A0C9-CEA2B27E5C3D}" type="parTrans" cxnId="{15126FCB-7434-4CE5-B198-FCCA04400DED}">
      <dgm:prSet/>
      <dgm:spPr/>
      <dgm:t>
        <a:bodyPr/>
        <a:lstStyle/>
        <a:p>
          <a:endParaRPr lang="fr-FR"/>
        </a:p>
      </dgm:t>
    </dgm:pt>
    <dgm:pt modelId="{21EC333D-4E3A-4C28-A967-D907F3B15D3B}" type="sibTrans" cxnId="{15126FCB-7434-4CE5-B198-FCCA04400DED}">
      <dgm:prSet/>
      <dgm:spPr/>
      <dgm:t>
        <a:bodyPr/>
        <a:lstStyle/>
        <a:p>
          <a:endParaRPr lang="fr-FR"/>
        </a:p>
      </dgm:t>
    </dgm:pt>
    <dgm:pt modelId="{A91A2187-377D-4D5E-BCDC-12C78551A57A}" type="pres">
      <dgm:prSet presAssocID="{0508CDF4-DE2A-43F8-9C1D-43BBD677B10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D4D2386-D99E-409A-9FE4-57D38AE0F7B9}" type="pres">
      <dgm:prSet presAssocID="{D66502F7-CB74-4DE5-842B-33AFB25C7472}" presName="compNode" presStyleCnt="0"/>
      <dgm:spPr/>
    </dgm:pt>
    <dgm:pt modelId="{90CD9A35-29CA-4D08-8BCE-66EC67801BB2}" type="pres">
      <dgm:prSet presAssocID="{D66502F7-CB74-4DE5-842B-33AFB25C7472}" presName="aNode" presStyleLbl="bgShp" presStyleIdx="0" presStyleCnt="3"/>
      <dgm:spPr/>
      <dgm:t>
        <a:bodyPr/>
        <a:lstStyle/>
        <a:p>
          <a:endParaRPr lang="fr-FR"/>
        </a:p>
      </dgm:t>
    </dgm:pt>
    <dgm:pt modelId="{37294361-7179-461A-93D1-0B01E1EA6C1F}" type="pres">
      <dgm:prSet presAssocID="{D66502F7-CB74-4DE5-842B-33AFB25C7472}" presName="textNode" presStyleLbl="bgShp" presStyleIdx="0" presStyleCnt="3"/>
      <dgm:spPr/>
      <dgm:t>
        <a:bodyPr/>
        <a:lstStyle/>
        <a:p>
          <a:endParaRPr lang="fr-FR"/>
        </a:p>
      </dgm:t>
    </dgm:pt>
    <dgm:pt modelId="{BA496D88-BF34-45EF-8F60-2ECCE5812DBF}" type="pres">
      <dgm:prSet presAssocID="{D66502F7-CB74-4DE5-842B-33AFB25C7472}" presName="compChildNode" presStyleCnt="0"/>
      <dgm:spPr/>
    </dgm:pt>
    <dgm:pt modelId="{84D563DC-927D-43E7-8BDF-F783FB7D9CAB}" type="pres">
      <dgm:prSet presAssocID="{D66502F7-CB74-4DE5-842B-33AFB25C7472}" presName="theInnerList" presStyleCnt="0"/>
      <dgm:spPr/>
    </dgm:pt>
    <dgm:pt modelId="{5598BB45-FC58-4FE6-B477-F7A5821F7A3F}" type="pres">
      <dgm:prSet presAssocID="{D3E86C0E-B4D2-41DC-82B4-AABAF65D09C0}" presName="childNode" presStyleLbl="node1" presStyleIdx="0" presStyleCnt="3" custScaleY="1148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BE26D8-1920-4F1F-87CE-A8A93ADA16C5}" type="pres">
      <dgm:prSet presAssocID="{D66502F7-CB74-4DE5-842B-33AFB25C7472}" presName="aSpace" presStyleCnt="0"/>
      <dgm:spPr/>
    </dgm:pt>
    <dgm:pt modelId="{BBC57B9B-DB73-4806-AB2A-6C59200A45D3}" type="pres">
      <dgm:prSet presAssocID="{F221740F-542E-4D3C-8DF2-3A0664AEA238}" presName="compNode" presStyleCnt="0"/>
      <dgm:spPr/>
    </dgm:pt>
    <dgm:pt modelId="{42D66822-660F-493C-8260-C977BF45F840}" type="pres">
      <dgm:prSet presAssocID="{F221740F-542E-4D3C-8DF2-3A0664AEA238}" presName="aNode" presStyleLbl="bgShp" presStyleIdx="1" presStyleCnt="3"/>
      <dgm:spPr/>
      <dgm:t>
        <a:bodyPr/>
        <a:lstStyle/>
        <a:p>
          <a:endParaRPr lang="fr-FR"/>
        </a:p>
      </dgm:t>
    </dgm:pt>
    <dgm:pt modelId="{C0D75384-C46E-4323-BC1B-04196DA58553}" type="pres">
      <dgm:prSet presAssocID="{F221740F-542E-4D3C-8DF2-3A0664AEA238}" presName="textNode" presStyleLbl="bgShp" presStyleIdx="1" presStyleCnt="3"/>
      <dgm:spPr/>
      <dgm:t>
        <a:bodyPr/>
        <a:lstStyle/>
        <a:p>
          <a:endParaRPr lang="fr-FR"/>
        </a:p>
      </dgm:t>
    </dgm:pt>
    <dgm:pt modelId="{FDAD890A-28A3-4E1C-8730-53B045AF2A56}" type="pres">
      <dgm:prSet presAssocID="{F221740F-542E-4D3C-8DF2-3A0664AEA238}" presName="compChildNode" presStyleCnt="0"/>
      <dgm:spPr/>
    </dgm:pt>
    <dgm:pt modelId="{4AD2191C-E7E3-481D-8FA7-7B1A279A9137}" type="pres">
      <dgm:prSet presAssocID="{F221740F-542E-4D3C-8DF2-3A0664AEA238}" presName="theInnerList" presStyleCnt="0"/>
      <dgm:spPr/>
    </dgm:pt>
    <dgm:pt modelId="{5F2FD8A6-8A97-496B-80CC-3217C6B65644}" type="pres">
      <dgm:prSet presAssocID="{3D25AD8B-5787-4900-8315-B2ADFF924B13}" presName="childNode" presStyleLbl="node1" presStyleIdx="1" presStyleCnt="3" custScaleY="1148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B6BB4D-FFAF-4FF9-8010-031AF5348AD6}" type="pres">
      <dgm:prSet presAssocID="{F221740F-542E-4D3C-8DF2-3A0664AEA238}" presName="aSpace" presStyleCnt="0"/>
      <dgm:spPr/>
    </dgm:pt>
    <dgm:pt modelId="{6B6C4B77-F2FA-4EB8-9B09-6031C3C55D25}" type="pres">
      <dgm:prSet presAssocID="{EFED99A1-67E4-4652-8D73-DF87FDD5D768}" presName="compNode" presStyleCnt="0"/>
      <dgm:spPr/>
    </dgm:pt>
    <dgm:pt modelId="{33FE5B8C-BDE6-4B33-B652-E97EE2E2E5C3}" type="pres">
      <dgm:prSet presAssocID="{EFED99A1-67E4-4652-8D73-DF87FDD5D768}" presName="aNode" presStyleLbl="bgShp" presStyleIdx="2" presStyleCnt="3"/>
      <dgm:spPr/>
      <dgm:t>
        <a:bodyPr/>
        <a:lstStyle/>
        <a:p>
          <a:endParaRPr lang="fr-FR"/>
        </a:p>
      </dgm:t>
    </dgm:pt>
    <dgm:pt modelId="{681062AB-C5DA-4F05-8EEC-9D4A4D66A400}" type="pres">
      <dgm:prSet presAssocID="{EFED99A1-67E4-4652-8D73-DF87FDD5D768}" presName="textNode" presStyleLbl="bgShp" presStyleIdx="2" presStyleCnt="3"/>
      <dgm:spPr/>
      <dgm:t>
        <a:bodyPr/>
        <a:lstStyle/>
        <a:p>
          <a:endParaRPr lang="fr-FR"/>
        </a:p>
      </dgm:t>
    </dgm:pt>
    <dgm:pt modelId="{28DF0D3A-1D14-4FA5-89B6-7C986A9FD7CA}" type="pres">
      <dgm:prSet presAssocID="{EFED99A1-67E4-4652-8D73-DF87FDD5D768}" presName="compChildNode" presStyleCnt="0"/>
      <dgm:spPr/>
    </dgm:pt>
    <dgm:pt modelId="{A9F7E635-B318-40BF-9DD3-F01F5E1CA3D3}" type="pres">
      <dgm:prSet presAssocID="{EFED99A1-67E4-4652-8D73-DF87FDD5D768}" presName="theInnerList" presStyleCnt="0"/>
      <dgm:spPr/>
    </dgm:pt>
    <dgm:pt modelId="{F496361F-8D97-4B47-977D-FA8617D44645}" type="pres">
      <dgm:prSet presAssocID="{B0914900-7C7D-4F91-9C75-7AB2AF950FA9}" presName="childNode" presStyleLbl="node1" presStyleIdx="2" presStyleCnt="3" custScaleY="1148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E68A9A5-3BC3-4794-9307-B1314969A562}" srcId="{0508CDF4-DE2A-43F8-9C1D-43BBD677B102}" destId="{F221740F-542E-4D3C-8DF2-3A0664AEA238}" srcOrd="1" destOrd="0" parTransId="{DC975E8D-3AD0-4D8E-AB77-EDCD89847D85}" sibTransId="{30EE7247-8A7B-4035-BAA8-ACB0A6785408}"/>
    <dgm:cxn modelId="{89355F2E-ADA8-473A-A5FC-356A57D4489F}" srcId="{D66502F7-CB74-4DE5-842B-33AFB25C7472}" destId="{D3E86C0E-B4D2-41DC-82B4-AABAF65D09C0}" srcOrd="0" destOrd="0" parTransId="{380AB77F-606E-4192-9BE6-48AE95917930}" sibTransId="{47FFC90C-9158-4592-AEA5-DA62CDF838AE}"/>
    <dgm:cxn modelId="{E2FD0C76-83B0-45CE-B3B1-D58E20534B3A}" type="presOf" srcId="{D66502F7-CB74-4DE5-842B-33AFB25C7472}" destId="{37294361-7179-461A-93D1-0B01E1EA6C1F}" srcOrd="1" destOrd="0" presId="urn:microsoft.com/office/officeart/2005/8/layout/lProcess2"/>
    <dgm:cxn modelId="{FBBF208E-BFE2-4273-8F7B-0F38CDB8764D}" type="presOf" srcId="{0508CDF4-DE2A-43F8-9C1D-43BBD677B102}" destId="{A91A2187-377D-4D5E-BCDC-12C78551A57A}" srcOrd="0" destOrd="0" presId="urn:microsoft.com/office/officeart/2005/8/layout/lProcess2"/>
    <dgm:cxn modelId="{15126FCB-7434-4CE5-B198-FCCA04400DED}" srcId="{EFED99A1-67E4-4652-8D73-DF87FDD5D768}" destId="{B0914900-7C7D-4F91-9C75-7AB2AF950FA9}" srcOrd="0" destOrd="0" parTransId="{0D67A6C6-30A9-409B-A0C9-CEA2B27E5C3D}" sibTransId="{21EC333D-4E3A-4C28-A967-D907F3B15D3B}"/>
    <dgm:cxn modelId="{E56EB092-A207-45F5-9993-296C79AD987C}" srcId="{0508CDF4-DE2A-43F8-9C1D-43BBD677B102}" destId="{D66502F7-CB74-4DE5-842B-33AFB25C7472}" srcOrd="0" destOrd="0" parTransId="{E6E5A9C3-AE26-45E4-B815-F278093A9681}" sibTransId="{B6C974ED-7379-4134-8811-EDE8E4A833B5}"/>
    <dgm:cxn modelId="{39BEA1AD-D1DF-4B20-8ED7-E7C626AF8F0D}" type="presOf" srcId="{3D25AD8B-5787-4900-8315-B2ADFF924B13}" destId="{5F2FD8A6-8A97-496B-80CC-3217C6B65644}" srcOrd="0" destOrd="0" presId="urn:microsoft.com/office/officeart/2005/8/layout/lProcess2"/>
    <dgm:cxn modelId="{DB700F7B-3EF4-4CEE-B309-8E375C82AC67}" type="presOf" srcId="{EFED99A1-67E4-4652-8D73-DF87FDD5D768}" destId="{33FE5B8C-BDE6-4B33-B652-E97EE2E2E5C3}" srcOrd="0" destOrd="0" presId="urn:microsoft.com/office/officeart/2005/8/layout/lProcess2"/>
    <dgm:cxn modelId="{CB42E986-99D0-43C6-B766-17FAB1ADFF72}" type="presOf" srcId="{F221740F-542E-4D3C-8DF2-3A0664AEA238}" destId="{C0D75384-C46E-4323-BC1B-04196DA58553}" srcOrd="1" destOrd="0" presId="urn:microsoft.com/office/officeart/2005/8/layout/lProcess2"/>
    <dgm:cxn modelId="{8CAE1654-D48F-45AA-A896-B3732D851B9B}" type="presOf" srcId="{B0914900-7C7D-4F91-9C75-7AB2AF950FA9}" destId="{F496361F-8D97-4B47-977D-FA8617D44645}" srcOrd="0" destOrd="0" presId="urn:microsoft.com/office/officeart/2005/8/layout/lProcess2"/>
    <dgm:cxn modelId="{7890DAD7-E044-4AD4-B94A-10F80AA2ACB9}" srcId="{F221740F-542E-4D3C-8DF2-3A0664AEA238}" destId="{3D25AD8B-5787-4900-8315-B2ADFF924B13}" srcOrd="0" destOrd="0" parTransId="{B183A33F-A69B-4B78-8420-3C2BA8A713C2}" sibTransId="{673CAF92-1A1F-4E44-B2CB-69580ED6002F}"/>
    <dgm:cxn modelId="{D331C04B-B8D1-4F59-948A-30F11EE360E4}" srcId="{0508CDF4-DE2A-43F8-9C1D-43BBD677B102}" destId="{EFED99A1-67E4-4652-8D73-DF87FDD5D768}" srcOrd="2" destOrd="0" parTransId="{70582460-8F40-4BBC-86A1-34BBEF9ACAE6}" sibTransId="{C623017F-3220-48E0-8E2C-0EECFA39E405}"/>
    <dgm:cxn modelId="{9003D9D1-7F43-4AB0-A166-258D6B4B87D7}" type="presOf" srcId="{EFED99A1-67E4-4652-8D73-DF87FDD5D768}" destId="{681062AB-C5DA-4F05-8EEC-9D4A4D66A400}" srcOrd="1" destOrd="0" presId="urn:microsoft.com/office/officeart/2005/8/layout/lProcess2"/>
    <dgm:cxn modelId="{B9C3B63F-764A-4DAB-985B-21BCDD2B1C95}" type="presOf" srcId="{D3E86C0E-B4D2-41DC-82B4-AABAF65D09C0}" destId="{5598BB45-FC58-4FE6-B477-F7A5821F7A3F}" srcOrd="0" destOrd="0" presId="urn:microsoft.com/office/officeart/2005/8/layout/lProcess2"/>
    <dgm:cxn modelId="{8F7F3B73-AA33-468A-9946-85982BC3C608}" type="presOf" srcId="{F221740F-542E-4D3C-8DF2-3A0664AEA238}" destId="{42D66822-660F-493C-8260-C977BF45F840}" srcOrd="0" destOrd="0" presId="urn:microsoft.com/office/officeart/2005/8/layout/lProcess2"/>
    <dgm:cxn modelId="{6B0DF8CE-14C0-467D-BE3C-76849B72D612}" type="presOf" srcId="{D66502F7-CB74-4DE5-842B-33AFB25C7472}" destId="{90CD9A35-29CA-4D08-8BCE-66EC67801BB2}" srcOrd="0" destOrd="0" presId="urn:microsoft.com/office/officeart/2005/8/layout/lProcess2"/>
    <dgm:cxn modelId="{9F08674E-4D06-4DF9-931A-03ACBAEAC4EF}" type="presParOf" srcId="{A91A2187-377D-4D5E-BCDC-12C78551A57A}" destId="{3D4D2386-D99E-409A-9FE4-57D38AE0F7B9}" srcOrd="0" destOrd="0" presId="urn:microsoft.com/office/officeart/2005/8/layout/lProcess2"/>
    <dgm:cxn modelId="{DA62D207-8512-4EAC-9697-AC19C2CE3854}" type="presParOf" srcId="{3D4D2386-D99E-409A-9FE4-57D38AE0F7B9}" destId="{90CD9A35-29CA-4D08-8BCE-66EC67801BB2}" srcOrd="0" destOrd="0" presId="urn:microsoft.com/office/officeart/2005/8/layout/lProcess2"/>
    <dgm:cxn modelId="{AFA20D3F-5D67-45B7-9E10-AB80FC0B0886}" type="presParOf" srcId="{3D4D2386-D99E-409A-9FE4-57D38AE0F7B9}" destId="{37294361-7179-461A-93D1-0B01E1EA6C1F}" srcOrd="1" destOrd="0" presId="urn:microsoft.com/office/officeart/2005/8/layout/lProcess2"/>
    <dgm:cxn modelId="{CC1DF92B-1F17-488E-A974-710855D8DE3F}" type="presParOf" srcId="{3D4D2386-D99E-409A-9FE4-57D38AE0F7B9}" destId="{BA496D88-BF34-45EF-8F60-2ECCE5812DBF}" srcOrd="2" destOrd="0" presId="urn:microsoft.com/office/officeart/2005/8/layout/lProcess2"/>
    <dgm:cxn modelId="{56DD986B-288D-4C2B-8ED8-4591D1AA5D16}" type="presParOf" srcId="{BA496D88-BF34-45EF-8F60-2ECCE5812DBF}" destId="{84D563DC-927D-43E7-8BDF-F783FB7D9CAB}" srcOrd="0" destOrd="0" presId="urn:microsoft.com/office/officeart/2005/8/layout/lProcess2"/>
    <dgm:cxn modelId="{4191837F-B29A-48BD-A60B-CD06684C752B}" type="presParOf" srcId="{84D563DC-927D-43E7-8BDF-F783FB7D9CAB}" destId="{5598BB45-FC58-4FE6-B477-F7A5821F7A3F}" srcOrd="0" destOrd="0" presId="urn:microsoft.com/office/officeart/2005/8/layout/lProcess2"/>
    <dgm:cxn modelId="{5736926E-5BA6-43E2-A103-CD9A8B5E2AF4}" type="presParOf" srcId="{A91A2187-377D-4D5E-BCDC-12C78551A57A}" destId="{E8BE26D8-1920-4F1F-87CE-A8A93ADA16C5}" srcOrd="1" destOrd="0" presId="urn:microsoft.com/office/officeart/2005/8/layout/lProcess2"/>
    <dgm:cxn modelId="{CB8B5823-9B97-4879-A4D9-D719E6B04311}" type="presParOf" srcId="{A91A2187-377D-4D5E-BCDC-12C78551A57A}" destId="{BBC57B9B-DB73-4806-AB2A-6C59200A45D3}" srcOrd="2" destOrd="0" presId="urn:microsoft.com/office/officeart/2005/8/layout/lProcess2"/>
    <dgm:cxn modelId="{01BA1BF3-9C74-48C5-AFC7-B6A8DB269F80}" type="presParOf" srcId="{BBC57B9B-DB73-4806-AB2A-6C59200A45D3}" destId="{42D66822-660F-493C-8260-C977BF45F840}" srcOrd="0" destOrd="0" presId="urn:microsoft.com/office/officeart/2005/8/layout/lProcess2"/>
    <dgm:cxn modelId="{6BB6986D-1D44-479F-97A7-CB1C5B9C077F}" type="presParOf" srcId="{BBC57B9B-DB73-4806-AB2A-6C59200A45D3}" destId="{C0D75384-C46E-4323-BC1B-04196DA58553}" srcOrd="1" destOrd="0" presId="urn:microsoft.com/office/officeart/2005/8/layout/lProcess2"/>
    <dgm:cxn modelId="{BD61A218-5A8C-45EA-9126-DF8A6269CE7C}" type="presParOf" srcId="{BBC57B9B-DB73-4806-AB2A-6C59200A45D3}" destId="{FDAD890A-28A3-4E1C-8730-53B045AF2A56}" srcOrd="2" destOrd="0" presId="urn:microsoft.com/office/officeart/2005/8/layout/lProcess2"/>
    <dgm:cxn modelId="{A076E0FF-D215-4BFE-9CFA-E7EB4242BC32}" type="presParOf" srcId="{FDAD890A-28A3-4E1C-8730-53B045AF2A56}" destId="{4AD2191C-E7E3-481D-8FA7-7B1A279A9137}" srcOrd="0" destOrd="0" presId="urn:microsoft.com/office/officeart/2005/8/layout/lProcess2"/>
    <dgm:cxn modelId="{1EC76EAB-8407-4826-8AC9-0D66B2C789B9}" type="presParOf" srcId="{4AD2191C-E7E3-481D-8FA7-7B1A279A9137}" destId="{5F2FD8A6-8A97-496B-80CC-3217C6B65644}" srcOrd="0" destOrd="0" presId="urn:microsoft.com/office/officeart/2005/8/layout/lProcess2"/>
    <dgm:cxn modelId="{226D047E-4171-4AB6-BAFF-1347D8F4AFCF}" type="presParOf" srcId="{A91A2187-377D-4D5E-BCDC-12C78551A57A}" destId="{B9B6BB4D-FFAF-4FF9-8010-031AF5348AD6}" srcOrd="3" destOrd="0" presId="urn:microsoft.com/office/officeart/2005/8/layout/lProcess2"/>
    <dgm:cxn modelId="{0787E11A-47DF-44A4-88F2-E042CAE52990}" type="presParOf" srcId="{A91A2187-377D-4D5E-BCDC-12C78551A57A}" destId="{6B6C4B77-F2FA-4EB8-9B09-6031C3C55D25}" srcOrd="4" destOrd="0" presId="urn:microsoft.com/office/officeart/2005/8/layout/lProcess2"/>
    <dgm:cxn modelId="{E9036F3D-9FA4-4CE9-BC72-B0A16C0D53C6}" type="presParOf" srcId="{6B6C4B77-F2FA-4EB8-9B09-6031C3C55D25}" destId="{33FE5B8C-BDE6-4B33-B652-E97EE2E2E5C3}" srcOrd="0" destOrd="0" presId="urn:microsoft.com/office/officeart/2005/8/layout/lProcess2"/>
    <dgm:cxn modelId="{11F703AB-5E14-4DB3-BC06-833F00D51EAA}" type="presParOf" srcId="{6B6C4B77-F2FA-4EB8-9B09-6031C3C55D25}" destId="{681062AB-C5DA-4F05-8EEC-9D4A4D66A400}" srcOrd="1" destOrd="0" presId="urn:microsoft.com/office/officeart/2005/8/layout/lProcess2"/>
    <dgm:cxn modelId="{75E52229-A688-4E25-9C06-26A5F5B14E50}" type="presParOf" srcId="{6B6C4B77-F2FA-4EB8-9B09-6031C3C55D25}" destId="{28DF0D3A-1D14-4FA5-89B6-7C986A9FD7CA}" srcOrd="2" destOrd="0" presId="urn:microsoft.com/office/officeart/2005/8/layout/lProcess2"/>
    <dgm:cxn modelId="{E39F0963-761A-49C6-910F-D2A86CD29CFD}" type="presParOf" srcId="{28DF0D3A-1D14-4FA5-89B6-7C986A9FD7CA}" destId="{A9F7E635-B318-40BF-9DD3-F01F5E1CA3D3}" srcOrd="0" destOrd="0" presId="urn:microsoft.com/office/officeart/2005/8/layout/lProcess2"/>
    <dgm:cxn modelId="{CD5242F5-87D4-44A7-AC3B-56A73CAFAF8A}" type="presParOf" srcId="{A9F7E635-B318-40BF-9DD3-F01F5E1CA3D3}" destId="{F496361F-8D97-4B47-977D-FA8617D4464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1AB14DF-C307-4B91-AF21-B19C2B276B01}" type="doc">
      <dgm:prSet loTypeId="urn:microsoft.com/office/officeart/2005/8/layout/gear1" loCatId="process" qsTypeId="urn:microsoft.com/office/officeart/2005/8/quickstyle/simple4" qsCatId="simple" csTypeId="urn:microsoft.com/office/officeart/2005/8/colors/colorful4" csCatId="colorful" phldr="1"/>
      <dgm:spPr/>
    </dgm:pt>
    <dgm:pt modelId="{98D1149E-E23E-4486-AF7C-509AB01B3D8F}">
      <dgm:prSet phldrT="[Texte]" custT="1"/>
      <dgm:spPr/>
      <dgm:t>
        <a:bodyPr/>
        <a:lstStyle/>
        <a:p>
          <a:r>
            <a:rPr lang="fr-FR" sz="900" dirty="0" smtClean="0"/>
            <a:t>Maintenance</a:t>
          </a:r>
          <a:endParaRPr lang="fr-FR" sz="900" dirty="0"/>
        </a:p>
      </dgm:t>
    </dgm:pt>
    <dgm:pt modelId="{688B7184-7827-46FF-A5DC-D2683BAD09DD}" type="parTrans" cxnId="{6D155CFE-8DE0-4BE1-9CD7-3127D67CC295}">
      <dgm:prSet/>
      <dgm:spPr/>
      <dgm:t>
        <a:bodyPr/>
        <a:lstStyle/>
        <a:p>
          <a:endParaRPr lang="fr-FR"/>
        </a:p>
      </dgm:t>
    </dgm:pt>
    <dgm:pt modelId="{933D5372-8427-4C0B-81EE-934413293FAC}" type="sibTrans" cxnId="{6D155CFE-8DE0-4BE1-9CD7-3127D67CC295}">
      <dgm:prSet/>
      <dgm:spPr/>
      <dgm:t>
        <a:bodyPr/>
        <a:lstStyle/>
        <a:p>
          <a:endParaRPr lang="fr-FR"/>
        </a:p>
      </dgm:t>
    </dgm:pt>
    <dgm:pt modelId="{D509EDF8-E03D-4BAB-BB3E-B5E9101E132A}">
      <dgm:prSet phldrT="[Texte]" custT="1"/>
      <dgm:spPr/>
      <dgm:t>
        <a:bodyPr/>
        <a:lstStyle/>
        <a:p>
          <a:r>
            <a:rPr lang="fr-FR" sz="800" dirty="0" smtClean="0"/>
            <a:t>Traitement</a:t>
          </a:r>
          <a:endParaRPr lang="fr-FR" sz="800" dirty="0"/>
        </a:p>
      </dgm:t>
    </dgm:pt>
    <dgm:pt modelId="{A61FF418-3263-483F-AD23-5FC69CD77DC8}" type="parTrans" cxnId="{053D4E17-C800-4AAC-A8CE-0C1AF12AA3B4}">
      <dgm:prSet/>
      <dgm:spPr/>
      <dgm:t>
        <a:bodyPr/>
        <a:lstStyle/>
        <a:p>
          <a:endParaRPr lang="fr-FR"/>
        </a:p>
      </dgm:t>
    </dgm:pt>
    <dgm:pt modelId="{108480D6-9FFD-47CB-8304-D6CB7C793B3E}" type="sibTrans" cxnId="{053D4E17-C800-4AAC-A8CE-0C1AF12AA3B4}">
      <dgm:prSet/>
      <dgm:spPr/>
      <dgm:t>
        <a:bodyPr/>
        <a:lstStyle/>
        <a:p>
          <a:endParaRPr lang="fr-FR"/>
        </a:p>
      </dgm:t>
    </dgm:pt>
    <dgm:pt modelId="{5789D6AB-38EE-4DD2-A82E-59083C41705B}">
      <dgm:prSet phldrT="[Texte]" custT="1"/>
      <dgm:spPr/>
      <dgm:t>
        <a:bodyPr/>
        <a:lstStyle/>
        <a:p>
          <a:r>
            <a:rPr lang="fr-FR" sz="800" dirty="0" smtClean="0"/>
            <a:t>Diagnostic</a:t>
          </a:r>
          <a:endParaRPr lang="fr-FR" sz="800" dirty="0"/>
        </a:p>
      </dgm:t>
    </dgm:pt>
    <dgm:pt modelId="{1B9BB562-E75F-44A5-B750-67E3BA12B07D}" type="parTrans" cxnId="{03E0109F-A8C1-494A-BAB8-F1C2D31B040F}">
      <dgm:prSet/>
      <dgm:spPr/>
      <dgm:t>
        <a:bodyPr/>
        <a:lstStyle/>
        <a:p>
          <a:endParaRPr lang="fr-FR"/>
        </a:p>
      </dgm:t>
    </dgm:pt>
    <dgm:pt modelId="{77081BAC-74CD-4611-B39F-76947E26D00B}" type="sibTrans" cxnId="{03E0109F-A8C1-494A-BAB8-F1C2D31B040F}">
      <dgm:prSet/>
      <dgm:spPr/>
      <dgm:t>
        <a:bodyPr/>
        <a:lstStyle/>
        <a:p>
          <a:endParaRPr lang="fr-FR"/>
        </a:p>
      </dgm:t>
    </dgm:pt>
    <dgm:pt modelId="{30CC4041-9E6B-43B2-8CD9-3F63C8AF3520}" type="pres">
      <dgm:prSet presAssocID="{E1AB14DF-C307-4B91-AF21-B19C2B276B0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E1DF7B3-4678-4C78-B81D-BC0DF57E7C36}" type="pres">
      <dgm:prSet presAssocID="{98D1149E-E23E-4486-AF7C-509AB01B3D8F}" presName="gear1" presStyleLbl="node1" presStyleIdx="0" presStyleCnt="3" custLinFactNeighborX="4849" custLinFactNeighborY="340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08E6CC-F418-4866-A263-6002FA528934}" type="pres">
      <dgm:prSet presAssocID="{98D1149E-E23E-4486-AF7C-509AB01B3D8F}" presName="gear1srcNode" presStyleLbl="node1" presStyleIdx="0" presStyleCnt="3"/>
      <dgm:spPr/>
      <dgm:t>
        <a:bodyPr/>
        <a:lstStyle/>
        <a:p>
          <a:endParaRPr lang="fr-FR"/>
        </a:p>
      </dgm:t>
    </dgm:pt>
    <dgm:pt modelId="{258FEECC-6BF5-41EA-8A3F-49ACDE672940}" type="pres">
      <dgm:prSet presAssocID="{98D1149E-E23E-4486-AF7C-509AB01B3D8F}" presName="gear1dstNode" presStyleLbl="node1" presStyleIdx="0" presStyleCnt="3"/>
      <dgm:spPr/>
      <dgm:t>
        <a:bodyPr/>
        <a:lstStyle/>
        <a:p>
          <a:endParaRPr lang="fr-FR"/>
        </a:p>
      </dgm:t>
    </dgm:pt>
    <dgm:pt modelId="{F4AEA814-766F-45C5-B4CF-26C7FFCF5B85}" type="pres">
      <dgm:prSet presAssocID="{D509EDF8-E03D-4BAB-BB3E-B5E9101E132A}" presName="gear2" presStyleLbl="node1" presStyleIdx="1" presStyleCnt="3" custScaleX="115794" custScaleY="115243" custLinFactNeighborX="-375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82F0C3-69D6-4EDF-8A7C-260B12791E11}" type="pres">
      <dgm:prSet presAssocID="{D509EDF8-E03D-4BAB-BB3E-B5E9101E132A}" presName="gear2srcNode" presStyleLbl="node1" presStyleIdx="1" presStyleCnt="3"/>
      <dgm:spPr/>
      <dgm:t>
        <a:bodyPr/>
        <a:lstStyle/>
        <a:p>
          <a:endParaRPr lang="fr-FR"/>
        </a:p>
      </dgm:t>
    </dgm:pt>
    <dgm:pt modelId="{CC0871D6-B0B0-4E3B-B519-6F90856C3002}" type="pres">
      <dgm:prSet presAssocID="{D509EDF8-E03D-4BAB-BB3E-B5E9101E132A}" presName="gear2dstNode" presStyleLbl="node1" presStyleIdx="1" presStyleCnt="3"/>
      <dgm:spPr/>
      <dgm:t>
        <a:bodyPr/>
        <a:lstStyle/>
        <a:p>
          <a:endParaRPr lang="fr-FR"/>
        </a:p>
      </dgm:t>
    </dgm:pt>
    <dgm:pt modelId="{3B463AEA-19F0-4045-B8C8-B5C779E70B19}" type="pres">
      <dgm:prSet presAssocID="{5789D6AB-38EE-4DD2-A82E-59083C41705B}" presName="gear3" presStyleLbl="node1" presStyleIdx="2" presStyleCnt="3" custLinFactNeighborY="-3432"/>
      <dgm:spPr/>
      <dgm:t>
        <a:bodyPr/>
        <a:lstStyle/>
        <a:p>
          <a:endParaRPr lang="fr-FR"/>
        </a:p>
      </dgm:t>
    </dgm:pt>
    <dgm:pt modelId="{3D9D8993-4D30-4EE2-8AA2-DB130A565678}" type="pres">
      <dgm:prSet presAssocID="{5789D6AB-38EE-4DD2-A82E-59083C41705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7B297A-50FF-4D62-9297-4FB3BB220CA2}" type="pres">
      <dgm:prSet presAssocID="{5789D6AB-38EE-4DD2-A82E-59083C41705B}" presName="gear3srcNode" presStyleLbl="node1" presStyleIdx="2" presStyleCnt="3"/>
      <dgm:spPr/>
      <dgm:t>
        <a:bodyPr/>
        <a:lstStyle/>
        <a:p>
          <a:endParaRPr lang="fr-FR"/>
        </a:p>
      </dgm:t>
    </dgm:pt>
    <dgm:pt modelId="{4E96D3F9-0088-456E-A644-2FA832B39F88}" type="pres">
      <dgm:prSet presAssocID="{5789D6AB-38EE-4DD2-A82E-59083C41705B}" presName="gear3dstNode" presStyleLbl="node1" presStyleIdx="2" presStyleCnt="3"/>
      <dgm:spPr/>
      <dgm:t>
        <a:bodyPr/>
        <a:lstStyle/>
        <a:p>
          <a:endParaRPr lang="fr-FR"/>
        </a:p>
      </dgm:t>
    </dgm:pt>
    <dgm:pt modelId="{26680D26-FDCF-43A8-B0CA-B6E4A2139A0E}" type="pres">
      <dgm:prSet presAssocID="{933D5372-8427-4C0B-81EE-934413293FAC}" presName="connector1" presStyleLbl="sibTrans2D1" presStyleIdx="0" presStyleCnt="3"/>
      <dgm:spPr/>
      <dgm:t>
        <a:bodyPr/>
        <a:lstStyle/>
        <a:p>
          <a:endParaRPr lang="fr-FR"/>
        </a:p>
      </dgm:t>
    </dgm:pt>
    <dgm:pt modelId="{458ECFCF-8B87-4CBF-A5D0-A51A1C981863}" type="pres">
      <dgm:prSet presAssocID="{108480D6-9FFD-47CB-8304-D6CB7C793B3E}" presName="connector2" presStyleLbl="sibTrans2D1" presStyleIdx="1" presStyleCnt="3" custLinFactNeighborX="-8996"/>
      <dgm:spPr/>
      <dgm:t>
        <a:bodyPr/>
        <a:lstStyle/>
        <a:p>
          <a:endParaRPr lang="fr-FR"/>
        </a:p>
      </dgm:t>
    </dgm:pt>
    <dgm:pt modelId="{5535E43D-D1A2-4C33-95E0-9BA10C678314}" type="pres">
      <dgm:prSet presAssocID="{77081BAC-74CD-4611-B39F-76947E26D00B}" presName="connector3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18703875-7F4B-4EA4-9B90-C70CC760A3B9}" type="presOf" srcId="{5789D6AB-38EE-4DD2-A82E-59083C41705B}" destId="{3D9D8993-4D30-4EE2-8AA2-DB130A565678}" srcOrd="1" destOrd="0" presId="urn:microsoft.com/office/officeart/2005/8/layout/gear1"/>
    <dgm:cxn modelId="{0EB43EE1-E92C-438B-892A-BEF51204E2C2}" type="presOf" srcId="{77081BAC-74CD-4611-B39F-76947E26D00B}" destId="{5535E43D-D1A2-4C33-95E0-9BA10C678314}" srcOrd="0" destOrd="0" presId="urn:microsoft.com/office/officeart/2005/8/layout/gear1"/>
    <dgm:cxn modelId="{03E0109F-A8C1-494A-BAB8-F1C2D31B040F}" srcId="{E1AB14DF-C307-4B91-AF21-B19C2B276B01}" destId="{5789D6AB-38EE-4DD2-A82E-59083C41705B}" srcOrd="2" destOrd="0" parTransId="{1B9BB562-E75F-44A5-B750-67E3BA12B07D}" sibTransId="{77081BAC-74CD-4611-B39F-76947E26D00B}"/>
    <dgm:cxn modelId="{0AE7E438-99DD-413B-B28F-A881B244284B}" type="presOf" srcId="{5789D6AB-38EE-4DD2-A82E-59083C41705B}" destId="{3B463AEA-19F0-4045-B8C8-B5C779E70B19}" srcOrd="0" destOrd="0" presId="urn:microsoft.com/office/officeart/2005/8/layout/gear1"/>
    <dgm:cxn modelId="{053D4E17-C800-4AAC-A8CE-0C1AF12AA3B4}" srcId="{E1AB14DF-C307-4B91-AF21-B19C2B276B01}" destId="{D509EDF8-E03D-4BAB-BB3E-B5E9101E132A}" srcOrd="1" destOrd="0" parTransId="{A61FF418-3263-483F-AD23-5FC69CD77DC8}" sibTransId="{108480D6-9FFD-47CB-8304-D6CB7C793B3E}"/>
    <dgm:cxn modelId="{972484DF-6474-4047-BDCD-EB364D7F7A2C}" type="presOf" srcId="{E1AB14DF-C307-4B91-AF21-B19C2B276B01}" destId="{30CC4041-9E6B-43B2-8CD9-3F63C8AF3520}" srcOrd="0" destOrd="0" presId="urn:microsoft.com/office/officeart/2005/8/layout/gear1"/>
    <dgm:cxn modelId="{A202847E-FAB6-4E94-9378-B1137BCC0D24}" type="presOf" srcId="{D509EDF8-E03D-4BAB-BB3E-B5E9101E132A}" destId="{CC0871D6-B0B0-4E3B-B519-6F90856C3002}" srcOrd="2" destOrd="0" presId="urn:microsoft.com/office/officeart/2005/8/layout/gear1"/>
    <dgm:cxn modelId="{6D155CFE-8DE0-4BE1-9CD7-3127D67CC295}" srcId="{E1AB14DF-C307-4B91-AF21-B19C2B276B01}" destId="{98D1149E-E23E-4486-AF7C-509AB01B3D8F}" srcOrd="0" destOrd="0" parTransId="{688B7184-7827-46FF-A5DC-D2683BAD09DD}" sibTransId="{933D5372-8427-4C0B-81EE-934413293FAC}"/>
    <dgm:cxn modelId="{5EAB9A58-BED5-4457-A009-50AB90717C64}" type="presOf" srcId="{5789D6AB-38EE-4DD2-A82E-59083C41705B}" destId="{4E96D3F9-0088-456E-A644-2FA832B39F88}" srcOrd="3" destOrd="0" presId="urn:microsoft.com/office/officeart/2005/8/layout/gear1"/>
    <dgm:cxn modelId="{4114AF97-74F2-429D-9CBD-F94B3C7807C9}" type="presOf" srcId="{98D1149E-E23E-4486-AF7C-509AB01B3D8F}" destId="{258FEECC-6BF5-41EA-8A3F-49ACDE672940}" srcOrd="2" destOrd="0" presId="urn:microsoft.com/office/officeart/2005/8/layout/gear1"/>
    <dgm:cxn modelId="{652D79A8-01D5-427C-AF70-32D2558C1315}" type="presOf" srcId="{933D5372-8427-4C0B-81EE-934413293FAC}" destId="{26680D26-FDCF-43A8-B0CA-B6E4A2139A0E}" srcOrd="0" destOrd="0" presId="urn:microsoft.com/office/officeart/2005/8/layout/gear1"/>
    <dgm:cxn modelId="{BE137571-B688-4053-BF2D-5BA0E5A6443E}" type="presOf" srcId="{5789D6AB-38EE-4DD2-A82E-59083C41705B}" destId="{E07B297A-50FF-4D62-9297-4FB3BB220CA2}" srcOrd="2" destOrd="0" presId="urn:microsoft.com/office/officeart/2005/8/layout/gear1"/>
    <dgm:cxn modelId="{49E26A34-49B4-421A-B93C-21580A6EF639}" type="presOf" srcId="{108480D6-9FFD-47CB-8304-D6CB7C793B3E}" destId="{458ECFCF-8B87-4CBF-A5D0-A51A1C981863}" srcOrd="0" destOrd="0" presId="urn:microsoft.com/office/officeart/2005/8/layout/gear1"/>
    <dgm:cxn modelId="{C908A2DD-8466-4EA8-B02A-CB570200253E}" type="presOf" srcId="{D509EDF8-E03D-4BAB-BB3E-B5E9101E132A}" destId="{7482F0C3-69D6-4EDF-8A7C-260B12791E11}" srcOrd="1" destOrd="0" presId="urn:microsoft.com/office/officeart/2005/8/layout/gear1"/>
    <dgm:cxn modelId="{481C51EC-09FB-4D2E-9804-08A144211094}" type="presOf" srcId="{D509EDF8-E03D-4BAB-BB3E-B5E9101E132A}" destId="{F4AEA814-766F-45C5-B4CF-26C7FFCF5B85}" srcOrd="0" destOrd="0" presId="urn:microsoft.com/office/officeart/2005/8/layout/gear1"/>
    <dgm:cxn modelId="{6516247F-0A43-453C-9EE5-A4092F7E1E28}" type="presOf" srcId="{98D1149E-E23E-4486-AF7C-509AB01B3D8F}" destId="{FA08E6CC-F418-4866-A263-6002FA528934}" srcOrd="1" destOrd="0" presId="urn:microsoft.com/office/officeart/2005/8/layout/gear1"/>
    <dgm:cxn modelId="{25783B8E-B9BE-490D-A7DF-39DC08018714}" type="presOf" srcId="{98D1149E-E23E-4486-AF7C-509AB01B3D8F}" destId="{8E1DF7B3-4678-4C78-B81D-BC0DF57E7C36}" srcOrd="0" destOrd="0" presId="urn:microsoft.com/office/officeart/2005/8/layout/gear1"/>
    <dgm:cxn modelId="{604BEC03-6627-4A21-B9AC-E2C5056DA424}" type="presParOf" srcId="{30CC4041-9E6B-43B2-8CD9-3F63C8AF3520}" destId="{8E1DF7B3-4678-4C78-B81D-BC0DF57E7C36}" srcOrd="0" destOrd="0" presId="urn:microsoft.com/office/officeart/2005/8/layout/gear1"/>
    <dgm:cxn modelId="{9880A3E3-5E9D-4301-AEB3-08AA72F7D946}" type="presParOf" srcId="{30CC4041-9E6B-43B2-8CD9-3F63C8AF3520}" destId="{FA08E6CC-F418-4866-A263-6002FA528934}" srcOrd="1" destOrd="0" presId="urn:microsoft.com/office/officeart/2005/8/layout/gear1"/>
    <dgm:cxn modelId="{F7D80F4B-A92B-44E6-A6F4-0B521BC71CEC}" type="presParOf" srcId="{30CC4041-9E6B-43B2-8CD9-3F63C8AF3520}" destId="{258FEECC-6BF5-41EA-8A3F-49ACDE672940}" srcOrd="2" destOrd="0" presId="urn:microsoft.com/office/officeart/2005/8/layout/gear1"/>
    <dgm:cxn modelId="{9D9C163F-8FF4-4223-B7D7-A6ED1D09E7D2}" type="presParOf" srcId="{30CC4041-9E6B-43B2-8CD9-3F63C8AF3520}" destId="{F4AEA814-766F-45C5-B4CF-26C7FFCF5B85}" srcOrd="3" destOrd="0" presId="urn:microsoft.com/office/officeart/2005/8/layout/gear1"/>
    <dgm:cxn modelId="{0E2BF258-73F4-4224-81EF-041FFD4BB88F}" type="presParOf" srcId="{30CC4041-9E6B-43B2-8CD9-3F63C8AF3520}" destId="{7482F0C3-69D6-4EDF-8A7C-260B12791E11}" srcOrd="4" destOrd="0" presId="urn:microsoft.com/office/officeart/2005/8/layout/gear1"/>
    <dgm:cxn modelId="{18276E26-AC31-497B-A1A9-AADA6E3E35F0}" type="presParOf" srcId="{30CC4041-9E6B-43B2-8CD9-3F63C8AF3520}" destId="{CC0871D6-B0B0-4E3B-B519-6F90856C3002}" srcOrd="5" destOrd="0" presId="urn:microsoft.com/office/officeart/2005/8/layout/gear1"/>
    <dgm:cxn modelId="{C9B1DFBC-DDEA-4120-ACFE-F7F932130132}" type="presParOf" srcId="{30CC4041-9E6B-43B2-8CD9-3F63C8AF3520}" destId="{3B463AEA-19F0-4045-B8C8-B5C779E70B19}" srcOrd="6" destOrd="0" presId="urn:microsoft.com/office/officeart/2005/8/layout/gear1"/>
    <dgm:cxn modelId="{DF253858-73F5-4683-8B85-C25B8DCE8431}" type="presParOf" srcId="{30CC4041-9E6B-43B2-8CD9-3F63C8AF3520}" destId="{3D9D8993-4D30-4EE2-8AA2-DB130A565678}" srcOrd="7" destOrd="0" presId="urn:microsoft.com/office/officeart/2005/8/layout/gear1"/>
    <dgm:cxn modelId="{E4223E1C-1A3A-4D59-9E01-24BF0723B183}" type="presParOf" srcId="{30CC4041-9E6B-43B2-8CD9-3F63C8AF3520}" destId="{E07B297A-50FF-4D62-9297-4FB3BB220CA2}" srcOrd="8" destOrd="0" presId="urn:microsoft.com/office/officeart/2005/8/layout/gear1"/>
    <dgm:cxn modelId="{805DBA7D-641E-4FCF-BF73-EB2916485801}" type="presParOf" srcId="{30CC4041-9E6B-43B2-8CD9-3F63C8AF3520}" destId="{4E96D3F9-0088-456E-A644-2FA832B39F88}" srcOrd="9" destOrd="0" presId="urn:microsoft.com/office/officeart/2005/8/layout/gear1"/>
    <dgm:cxn modelId="{7F008D9C-6C14-4E01-9EAA-048E32F6B4EF}" type="presParOf" srcId="{30CC4041-9E6B-43B2-8CD9-3F63C8AF3520}" destId="{26680D26-FDCF-43A8-B0CA-B6E4A2139A0E}" srcOrd="10" destOrd="0" presId="urn:microsoft.com/office/officeart/2005/8/layout/gear1"/>
    <dgm:cxn modelId="{9EB01924-640E-4955-880D-FC38986DAC08}" type="presParOf" srcId="{30CC4041-9E6B-43B2-8CD9-3F63C8AF3520}" destId="{458ECFCF-8B87-4CBF-A5D0-A51A1C981863}" srcOrd="11" destOrd="0" presId="urn:microsoft.com/office/officeart/2005/8/layout/gear1"/>
    <dgm:cxn modelId="{60A1C5A4-5362-495D-AEFA-CDDAB5B5D147}" type="presParOf" srcId="{30CC4041-9E6B-43B2-8CD9-3F63C8AF3520}" destId="{5535E43D-D1A2-4C33-95E0-9BA10C67831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2427D44-C63E-46FB-80A5-DCA5BD55F274}" type="doc">
      <dgm:prSet loTypeId="urn:microsoft.com/office/officeart/2005/8/layout/pyramid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fr-FR"/>
        </a:p>
      </dgm:t>
    </dgm:pt>
    <dgm:pt modelId="{C365112B-64FC-4F7D-BFC7-D979502E2847}">
      <dgm:prSet phldrT="[Texte]"/>
      <dgm:spPr/>
      <dgm:t>
        <a:bodyPr/>
        <a:lstStyle/>
        <a:p>
          <a:r>
            <a:rPr lang="fr-FR" b="1" dirty="0" smtClean="0">
              <a:latin typeface="Corbel" pitchFamily="34" charset="0"/>
            </a:rPr>
            <a:t>Remplacement</a:t>
          </a:r>
          <a:r>
            <a:rPr lang="fr-FR" dirty="0" smtClean="0">
              <a:latin typeface="Corbel" pitchFamily="34" charset="0"/>
            </a:rPr>
            <a:t> ou </a:t>
          </a:r>
          <a:r>
            <a:rPr lang="fr-FR" b="1" dirty="0" smtClean="0">
              <a:latin typeface="Corbel" pitchFamily="34" charset="0"/>
            </a:rPr>
            <a:t>renfort</a:t>
          </a:r>
          <a:r>
            <a:rPr lang="fr-FR" dirty="0" smtClean="0">
              <a:latin typeface="Corbel" pitchFamily="34" charset="0"/>
            </a:rPr>
            <a:t> ponctuel</a:t>
          </a:r>
          <a:endParaRPr lang="fr-FR" dirty="0">
            <a:latin typeface="Corbel" pitchFamily="34" charset="0"/>
          </a:endParaRPr>
        </a:p>
      </dgm:t>
    </dgm:pt>
    <dgm:pt modelId="{91067785-07C4-48FD-900E-D547EBE7D7FF}" type="parTrans" cxnId="{DEB52CF7-1EC1-4F0E-A7C7-982270BD6612}">
      <dgm:prSet/>
      <dgm:spPr/>
      <dgm:t>
        <a:bodyPr/>
        <a:lstStyle/>
        <a:p>
          <a:endParaRPr lang="fr-FR"/>
        </a:p>
      </dgm:t>
    </dgm:pt>
    <dgm:pt modelId="{2C0B1811-0957-49E7-ADE2-34A89330CD1E}" type="sibTrans" cxnId="{DEB52CF7-1EC1-4F0E-A7C7-982270BD6612}">
      <dgm:prSet/>
      <dgm:spPr/>
      <dgm:t>
        <a:bodyPr/>
        <a:lstStyle/>
        <a:p>
          <a:endParaRPr lang="fr-FR"/>
        </a:p>
      </dgm:t>
    </dgm:pt>
    <dgm:pt modelId="{F6B4EBB5-19D9-4A54-82DF-C4A27B785110}">
      <dgm:prSet phldrT="[Texte]"/>
      <dgm:spPr/>
      <dgm:t>
        <a:bodyPr/>
        <a:lstStyle/>
        <a:p>
          <a:r>
            <a:rPr lang="fr-FR" dirty="0" smtClean="0">
              <a:latin typeface="Corbel" pitchFamily="34" charset="0"/>
            </a:rPr>
            <a:t>Dans des </a:t>
          </a:r>
          <a:r>
            <a:rPr lang="fr-FR" b="1" dirty="0" smtClean="0">
              <a:latin typeface="Corbel" pitchFamily="34" charset="0"/>
            </a:rPr>
            <a:t>mairies</a:t>
          </a:r>
          <a:r>
            <a:rPr lang="fr-FR" dirty="0" smtClean="0">
              <a:latin typeface="Corbel" pitchFamily="34" charset="0"/>
            </a:rPr>
            <a:t> ou </a:t>
          </a:r>
          <a:r>
            <a:rPr lang="fr-FR" b="1" dirty="0" smtClean="0">
              <a:latin typeface="Corbel" pitchFamily="34" charset="0"/>
            </a:rPr>
            <a:t>structures intercommunales</a:t>
          </a:r>
          <a:endParaRPr lang="fr-FR" b="1" dirty="0">
            <a:latin typeface="Corbel" pitchFamily="34" charset="0"/>
          </a:endParaRPr>
        </a:p>
      </dgm:t>
    </dgm:pt>
    <dgm:pt modelId="{7E397B2E-3390-4AC9-BE25-CEABB32EB5EE}" type="parTrans" cxnId="{1825D75A-DE0F-4EF6-9C1D-0D66FA3B6EC0}">
      <dgm:prSet/>
      <dgm:spPr/>
      <dgm:t>
        <a:bodyPr/>
        <a:lstStyle/>
        <a:p>
          <a:endParaRPr lang="fr-FR"/>
        </a:p>
      </dgm:t>
    </dgm:pt>
    <dgm:pt modelId="{0032D744-2F0A-4DC6-8CD0-1E7D5340F9CD}" type="sibTrans" cxnId="{1825D75A-DE0F-4EF6-9C1D-0D66FA3B6EC0}">
      <dgm:prSet/>
      <dgm:spPr/>
      <dgm:t>
        <a:bodyPr/>
        <a:lstStyle/>
        <a:p>
          <a:endParaRPr lang="fr-FR"/>
        </a:p>
      </dgm:t>
    </dgm:pt>
    <dgm:pt modelId="{FF26019D-3530-43D7-BC39-B48BF6EE4C15}">
      <dgm:prSet phldrT="[Texte]"/>
      <dgm:spPr/>
      <dgm:t>
        <a:bodyPr/>
        <a:lstStyle/>
        <a:p>
          <a:r>
            <a:rPr lang="fr-FR" b="1" dirty="0" smtClean="0">
              <a:latin typeface="Corbel" pitchFamily="34" charset="0"/>
            </a:rPr>
            <a:t>Agent expérimenté </a:t>
          </a:r>
          <a:r>
            <a:rPr lang="fr-FR" dirty="0" smtClean="0">
              <a:latin typeface="Corbel" pitchFamily="34" charset="0"/>
            </a:rPr>
            <a:t>qui sait s’adapter aux différentes collectivités</a:t>
          </a:r>
          <a:endParaRPr lang="fr-FR" dirty="0">
            <a:latin typeface="Corbel" pitchFamily="34" charset="0"/>
          </a:endParaRPr>
        </a:p>
      </dgm:t>
    </dgm:pt>
    <dgm:pt modelId="{25B5F80E-40F8-43BD-8AFA-68CF7BF54F89}" type="parTrans" cxnId="{79314E11-073E-4922-A42E-FEEB5F08112D}">
      <dgm:prSet/>
      <dgm:spPr/>
      <dgm:t>
        <a:bodyPr/>
        <a:lstStyle/>
        <a:p>
          <a:endParaRPr lang="fr-FR"/>
        </a:p>
      </dgm:t>
    </dgm:pt>
    <dgm:pt modelId="{52AFC9AE-9D05-47EE-B0B8-F5BB43FE7016}" type="sibTrans" cxnId="{79314E11-073E-4922-A42E-FEEB5F08112D}">
      <dgm:prSet/>
      <dgm:spPr/>
      <dgm:t>
        <a:bodyPr/>
        <a:lstStyle/>
        <a:p>
          <a:endParaRPr lang="fr-FR"/>
        </a:p>
      </dgm:t>
    </dgm:pt>
    <dgm:pt modelId="{F7240A0D-EF56-4E81-BC71-8BD328B1ED19}" type="pres">
      <dgm:prSet presAssocID="{42427D44-C63E-46FB-80A5-DCA5BD55F27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9372AB4B-45D5-4A52-9538-16F49F21AECB}" type="pres">
      <dgm:prSet presAssocID="{42427D44-C63E-46FB-80A5-DCA5BD55F274}" presName="pyramid" presStyleLbl="node1" presStyleIdx="0" presStyleCnt="1" custScaleY="91142" custLinFactNeighborX="-2800"/>
      <dgm:spPr/>
    </dgm:pt>
    <dgm:pt modelId="{D82E815B-787E-43C9-85FE-1EB2DAF0A7B8}" type="pres">
      <dgm:prSet presAssocID="{42427D44-C63E-46FB-80A5-DCA5BD55F274}" presName="theList" presStyleCnt="0"/>
      <dgm:spPr/>
    </dgm:pt>
    <dgm:pt modelId="{A146C11D-F967-439C-8101-FEE1735AED1C}" type="pres">
      <dgm:prSet presAssocID="{C365112B-64FC-4F7D-BFC7-D979502E2847}" presName="aNode" presStyleLbl="fgAcc1" presStyleIdx="0" presStyleCnt="3" custScaleX="84505" custScaleY="70442" custLinFactY="7149" custLinFactNeighborX="-83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78A9EF-44FE-4B21-8129-CD14BE3C5295}" type="pres">
      <dgm:prSet presAssocID="{C365112B-64FC-4F7D-BFC7-D979502E2847}" presName="aSpace" presStyleCnt="0"/>
      <dgm:spPr/>
    </dgm:pt>
    <dgm:pt modelId="{108A9092-9605-4DF6-9C3C-AD988F292EFB}" type="pres">
      <dgm:prSet presAssocID="{F6B4EBB5-19D9-4A54-82DF-C4A27B785110}" presName="aNode" presStyleLbl="fgAcc1" presStyleIdx="1" presStyleCnt="3" custScaleX="86571" custScaleY="71495" custLinFactY="1503" custLinFactNeighborX="950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284BDB-28C4-4478-B9E4-BF0EFF447FB1}" type="pres">
      <dgm:prSet presAssocID="{F6B4EBB5-19D9-4A54-82DF-C4A27B785110}" presName="aSpace" presStyleCnt="0"/>
      <dgm:spPr/>
    </dgm:pt>
    <dgm:pt modelId="{E3BC27D7-CE70-43BB-95BD-3A25BD6AC67C}" type="pres">
      <dgm:prSet presAssocID="{FF26019D-3530-43D7-BC39-B48BF6EE4C15}" presName="aNode" presStyleLbl="fgAcc1" presStyleIdx="2" presStyleCnt="3" custScaleX="83875" custScaleY="74099" custLinFactNeighborX="119" custLinFactNeighborY="7567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CA5D62-2726-444C-BC2F-BE4A937E0B70}" type="pres">
      <dgm:prSet presAssocID="{FF26019D-3530-43D7-BC39-B48BF6EE4C15}" presName="aSpace" presStyleCnt="0"/>
      <dgm:spPr/>
    </dgm:pt>
  </dgm:ptLst>
  <dgm:cxnLst>
    <dgm:cxn modelId="{CD5EBDFC-B063-48D2-8F43-658C5E8F2ED8}" type="presOf" srcId="{C365112B-64FC-4F7D-BFC7-D979502E2847}" destId="{A146C11D-F967-439C-8101-FEE1735AED1C}" srcOrd="0" destOrd="0" presId="urn:microsoft.com/office/officeart/2005/8/layout/pyramid2"/>
    <dgm:cxn modelId="{79314E11-073E-4922-A42E-FEEB5F08112D}" srcId="{42427D44-C63E-46FB-80A5-DCA5BD55F274}" destId="{FF26019D-3530-43D7-BC39-B48BF6EE4C15}" srcOrd="2" destOrd="0" parTransId="{25B5F80E-40F8-43BD-8AFA-68CF7BF54F89}" sibTransId="{52AFC9AE-9D05-47EE-B0B8-F5BB43FE7016}"/>
    <dgm:cxn modelId="{9C258033-F3DE-4415-A353-EA22B2514CE0}" type="presOf" srcId="{FF26019D-3530-43D7-BC39-B48BF6EE4C15}" destId="{E3BC27D7-CE70-43BB-95BD-3A25BD6AC67C}" srcOrd="0" destOrd="0" presId="urn:microsoft.com/office/officeart/2005/8/layout/pyramid2"/>
    <dgm:cxn modelId="{8144DC13-0EFD-4921-8841-B77AFEE78D4B}" type="presOf" srcId="{42427D44-C63E-46FB-80A5-DCA5BD55F274}" destId="{F7240A0D-EF56-4E81-BC71-8BD328B1ED19}" srcOrd="0" destOrd="0" presId="urn:microsoft.com/office/officeart/2005/8/layout/pyramid2"/>
    <dgm:cxn modelId="{1825D75A-DE0F-4EF6-9C1D-0D66FA3B6EC0}" srcId="{42427D44-C63E-46FB-80A5-DCA5BD55F274}" destId="{F6B4EBB5-19D9-4A54-82DF-C4A27B785110}" srcOrd="1" destOrd="0" parTransId="{7E397B2E-3390-4AC9-BE25-CEABB32EB5EE}" sibTransId="{0032D744-2F0A-4DC6-8CD0-1E7D5340F9CD}"/>
    <dgm:cxn modelId="{0DA6A83D-743F-4FE9-911E-B5BDD9EC659D}" type="presOf" srcId="{F6B4EBB5-19D9-4A54-82DF-C4A27B785110}" destId="{108A9092-9605-4DF6-9C3C-AD988F292EFB}" srcOrd="0" destOrd="0" presId="urn:microsoft.com/office/officeart/2005/8/layout/pyramid2"/>
    <dgm:cxn modelId="{DEB52CF7-1EC1-4F0E-A7C7-982270BD6612}" srcId="{42427D44-C63E-46FB-80A5-DCA5BD55F274}" destId="{C365112B-64FC-4F7D-BFC7-D979502E2847}" srcOrd="0" destOrd="0" parTransId="{91067785-07C4-48FD-900E-D547EBE7D7FF}" sibTransId="{2C0B1811-0957-49E7-ADE2-34A89330CD1E}"/>
    <dgm:cxn modelId="{32D65FCB-70AC-42A3-86D6-F4BD289EE1E0}" type="presParOf" srcId="{F7240A0D-EF56-4E81-BC71-8BD328B1ED19}" destId="{9372AB4B-45D5-4A52-9538-16F49F21AECB}" srcOrd="0" destOrd="0" presId="urn:microsoft.com/office/officeart/2005/8/layout/pyramid2"/>
    <dgm:cxn modelId="{60B2AD87-9588-4702-B1B5-4C990FC53EEA}" type="presParOf" srcId="{F7240A0D-EF56-4E81-BC71-8BD328B1ED19}" destId="{D82E815B-787E-43C9-85FE-1EB2DAF0A7B8}" srcOrd="1" destOrd="0" presId="urn:microsoft.com/office/officeart/2005/8/layout/pyramid2"/>
    <dgm:cxn modelId="{1278B14D-BBB9-43D2-9265-1BCD52E33A6C}" type="presParOf" srcId="{D82E815B-787E-43C9-85FE-1EB2DAF0A7B8}" destId="{A146C11D-F967-439C-8101-FEE1735AED1C}" srcOrd="0" destOrd="0" presId="urn:microsoft.com/office/officeart/2005/8/layout/pyramid2"/>
    <dgm:cxn modelId="{DB56BCC5-0E71-4928-9680-3AB20765EBAD}" type="presParOf" srcId="{D82E815B-787E-43C9-85FE-1EB2DAF0A7B8}" destId="{F878A9EF-44FE-4B21-8129-CD14BE3C5295}" srcOrd="1" destOrd="0" presId="urn:microsoft.com/office/officeart/2005/8/layout/pyramid2"/>
    <dgm:cxn modelId="{831EDB7B-9F7B-4A69-9FD6-E9125397E887}" type="presParOf" srcId="{D82E815B-787E-43C9-85FE-1EB2DAF0A7B8}" destId="{108A9092-9605-4DF6-9C3C-AD988F292EFB}" srcOrd="2" destOrd="0" presId="urn:microsoft.com/office/officeart/2005/8/layout/pyramid2"/>
    <dgm:cxn modelId="{7C8F998C-A7D4-4681-857A-FB9F1FD062A8}" type="presParOf" srcId="{D82E815B-787E-43C9-85FE-1EB2DAF0A7B8}" destId="{07284BDB-28C4-4478-B9E4-BF0EFF447FB1}" srcOrd="3" destOrd="0" presId="urn:microsoft.com/office/officeart/2005/8/layout/pyramid2"/>
    <dgm:cxn modelId="{95FBB5CD-F61A-4237-B052-2C5F97B82078}" type="presParOf" srcId="{D82E815B-787E-43C9-85FE-1EB2DAF0A7B8}" destId="{E3BC27D7-CE70-43BB-95BD-3A25BD6AC67C}" srcOrd="4" destOrd="0" presId="urn:microsoft.com/office/officeart/2005/8/layout/pyramid2"/>
    <dgm:cxn modelId="{396E0C40-8726-4678-900C-9B8DB65E2AF3}" type="presParOf" srcId="{D82E815B-787E-43C9-85FE-1EB2DAF0A7B8}" destId="{4ACA5D62-2726-444C-BC2F-BE4A937E0B7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B6287B1-B993-4E98-8BBE-0F5F001A577F}" type="doc">
      <dgm:prSet loTypeId="urn:microsoft.com/office/officeart/2005/8/layout/radial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FE98CD8B-7446-481D-A27B-8EFFD9B82DAC}">
      <dgm:prSet phldrT="[Texte]" custT="1"/>
      <dgm:spPr/>
      <dgm:t>
        <a:bodyPr/>
        <a:lstStyle/>
        <a:p>
          <a:r>
            <a:rPr lang="fr-FR" sz="1600" dirty="0" smtClean="0">
              <a:latin typeface="Corbel" pitchFamily="34" charset="0"/>
            </a:rPr>
            <a:t>Taux de cotisation légale : </a:t>
          </a:r>
        </a:p>
        <a:p>
          <a:r>
            <a:rPr lang="fr-FR" sz="1400" b="1" dirty="0" smtClean="0">
              <a:latin typeface="Corbel" pitchFamily="34" charset="0"/>
            </a:rPr>
            <a:t>0,80% de la masse salariale</a:t>
          </a:r>
          <a:endParaRPr lang="fr-FR" sz="1400" b="1" dirty="0">
            <a:latin typeface="Corbel" pitchFamily="34" charset="0"/>
          </a:endParaRPr>
        </a:p>
      </dgm:t>
    </dgm:pt>
    <dgm:pt modelId="{35C27A62-40D8-44EA-B748-5B86833EA0CB}" type="parTrans" cxnId="{0E6975E8-5DD5-4E93-A975-92D8F7C1A89F}">
      <dgm:prSet/>
      <dgm:spPr/>
      <dgm:t>
        <a:bodyPr/>
        <a:lstStyle/>
        <a:p>
          <a:endParaRPr lang="fr-FR"/>
        </a:p>
      </dgm:t>
    </dgm:pt>
    <dgm:pt modelId="{742EE616-C4A0-4ED9-9C76-C6577DFA7D6E}" type="sibTrans" cxnId="{0E6975E8-5DD5-4E93-A975-92D8F7C1A89F}">
      <dgm:prSet/>
      <dgm:spPr/>
      <dgm:t>
        <a:bodyPr/>
        <a:lstStyle/>
        <a:p>
          <a:endParaRPr lang="fr-FR"/>
        </a:p>
      </dgm:t>
    </dgm:pt>
    <dgm:pt modelId="{B9F44B07-F35C-4D4D-9AFB-5BF23A7FC79B}">
      <dgm:prSet phldrT="[Texte]" custT="1"/>
      <dgm:spPr/>
      <dgm:t>
        <a:bodyPr/>
        <a:lstStyle/>
        <a:p>
          <a:r>
            <a:rPr lang="fr-FR" sz="1000" dirty="0" smtClean="0">
              <a:latin typeface="Corbel" pitchFamily="34" charset="0"/>
            </a:rPr>
            <a:t>L’organisation des examens</a:t>
          </a:r>
          <a:endParaRPr lang="fr-FR" sz="1000" dirty="0">
            <a:latin typeface="Corbel" pitchFamily="34" charset="0"/>
          </a:endParaRPr>
        </a:p>
      </dgm:t>
    </dgm:pt>
    <dgm:pt modelId="{883088BF-DBB0-409A-AC61-10A572F47C76}" type="parTrans" cxnId="{E9AD4ABF-E30B-4172-9293-FFCCADF6697D}">
      <dgm:prSet/>
      <dgm:spPr/>
      <dgm:t>
        <a:bodyPr/>
        <a:lstStyle/>
        <a:p>
          <a:endParaRPr lang="fr-FR"/>
        </a:p>
      </dgm:t>
    </dgm:pt>
    <dgm:pt modelId="{A7D79B25-F8FA-4BEC-8E9C-4036F0E46852}" type="sibTrans" cxnId="{E9AD4ABF-E30B-4172-9293-FFCCADF6697D}">
      <dgm:prSet/>
      <dgm:spPr/>
      <dgm:t>
        <a:bodyPr/>
        <a:lstStyle/>
        <a:p>
          <a:endParaRPr lang="fr-FR"/>
        </a:p>
      </dgm:t>
    </dgm:pt>
    <dgm:pt modelId="{602DAD2C-A586-4E5E-8633-0929B1289F61}">
      <dgm:prSet phldrT="[Texte]" custT="1"/>
      <dgm:spPr/>
      <dgm:t>
        <a:bodyPr/>
        <a:lstStyle/>
        <a:p>
          <a:r>
            <a:rPr lang="fr-FR" sz="1000" dirty="0" smtClean="0">
              <a:latin typeface="Corbel" pitchFamily="34" charset="0"/>
            </a:rPr>
            <a:t>La gestion des carrières</a:t>
          </a:r>
          <a:endParaRPr lang="fr-FR" sz="1000" dirty="0">
            <a:latin typeface="Corbel" pitchFamily="34" charset="0"/>
          </a:endParaRPr>
        </a:p>
      </dgm:t>
    </dgm:pt>
    <dgm:pt modelId="{501E34D9-6EB1-49EC-B5DC-80F46CED1C24}" type="parTrans" cxnId="{48253033-100C-4729-A470-0E74856BC82C}">
      <dgm:prSet/>
      <dgm:spPr/>
      <dgm:t>
        <a:bodyPr/>
        <a:lstStyle/>
        <a:p>
          <a:endParaRPr lang="fr-FR"/>
        </a:p>
      </dgm:t>
    </dgm:pt>
    <dgm:pt modelId="{67E89A7D-2D10-42DE-BC86-B547D8303A95}" type="sibTrans" cxnId="{48253033-100C-4729-A470-0E74856BC82C}">
      <dgm:prSet/>
      <dgm:spPr/>
      <dgm:t>
        <a:bodyPr/>
        <a:lstStyle/>
        <a:p>
          <a:endParaRPr lang="fr-FR"/>
        </a:p>
      </dgm:t>
    </dgm:pt>
    <dgm:pt modelId="{77090651-4BC7-41BE-9FCA-46146D1BDB44}">
      <dgm:prSet phldrT="[Texte]" custT="1"/>
      <dgm:spPr/>
      <dgm:t>
        <a:bodyPr/>
        <a:lstStyle/>
        <a:p>
          <a:r>
            <a:rPr lang="fr-FR" sz="1000" dirty="0" smtClean="0">
              <a:latin typeface="Corbel" pitchFamily="34" charset="0"/>
            </a:rPr>
            <a:t>L’organisation des instances consultatives</a:t>
          </a:r>
          <a:endParaRPr lang="fr-FR" sz="1000" dirty="0">
            <a:latin typeface="Corbel" pitchFamily="34" charset="0"/>
          </a:endParaRPr>
        </a:p>
      </dgm:t>
    </dgm:pt>
    <dgm:pt modelId="{713615E5-448E-4F05-A401-482EE93EE258}" type="parTrans" cxnId="{3CA992C2-3DA2-4A1D-BC5F-F2222633C815}">
      <dgm:prSet/>
      <dgm:spPr/>
      <dgm:t>
        <a:bodyPr/>
        <a:lstStyle/>
        <a:p>
          <a:endParaRPr lang="fr-FR"/>
        </a:p>
      </dgm:t>
    </dgm:pt>
    <dgm:pt modelId="{E7A98088-B733-4C1B-9035-B783AFC936DF}" type="sibTrans" cxnId="{3CA992C2-3DA2-4A1D-BC5F-F2222633C815}">
      <dgm:prSet/>
      <dgm:spPr/>
      <dgm:t>
        <a:bodyPr/>
        <a:lstStyle/>
        <a:p>
          <a:endParaRPr lang="fr-FR"/>
        </a:p>
      </dgm:t>
    </dgm:pt>
    <dgm:pt modelId="{0131F12E-553E-4C31-86C6-3A355D2149A2}">
      <dgm:prSet phldrT="[Texte]" custT="1"/>
      <dgm:spPr/>
      <dgm:t>
        <a:bodyPr/>
        <a:lstStyle/>
        <a:p>
          <a:r>
            <a:rPr lang="fr-FR" sz="1000" dirty="0" smtClean="0">
              <a:latin typeface="Corbel" pitchFamily="34" charset="0"/>
            </a:rPr>
            <a:t>L’emploi dans les collectivités</a:t>
          </a:r>
          <a:endParaRPr lang="fr-FR" sz="1000" dirty="0">
            <a:latin typeface="Corbel" pitchFamily="34" charset="0"/>
          </a:endParaRPr>
        </a:p>
      </dgm:t>
    </dgm:pt>
    <dgm:pt modelId="{411A8867-504E-4C1B-9DA3-1E1B6765D6AE}" type="parTrans" cxnId="{4B5FD277-F009-4A57-88C8-71C08E0CEA4E}">
      <dgm:prSet/>
      <dgm:spPr/>
      <dgm:t>
        <a:bodyPr/>
        <a:lstStyle/>
        <a:p>
          <a:endParaRPr lang="fr-FR"/>
        </a:p>
      </dgm:t>
    </dgm:pt>
    <dgm:pt modelId="{84835C0B-66BA-4DF2-9272-484B92C8D727}" type="sibTrans" cxnId="{4B5FD277-F009-4A57-88C8-71C08E0CEA4E}">
      <dgm:prSet/>
      <dgm:spPr/>
      <dgm:t>
        <a:bodyPr/>
        <a:lstStyle/>
        <a:p>
          <a:endParaRPr lang="fr-FR"/>
        </a:p>
      </dgm:t>
    </dgm:pt>
    <dgm:pt modelId="{06532E19-A3B1-418E-A469-13D3E7802448}">
      <dgm:prSet phldrT="[Texte]" custT="1"/>
      <dgm:spPr/>
      <dgm:t>
        <a:bodyPr/>
        <a:lstStyle/>
        <a:p>
          <a:r>
            <a:rPr lang="fr-FR" sz="1000" dirty="0" smtClean="0">
              <a:latin typeface="Corbel" pitchFamily="34" charset="0"/>
            </a:rPr>
            <a:t>IMED</a:t>
          </a:r>
          <a:endParaRPr lang="fr-FR" sz="1000" dirty="0">
            <a:latin typeface="Corbel" pitchFamily="34" charset="0"/>
          </a:endParaRPr>
        </a:p>
      </dgm:t>
    </dgm:pt>
    <dgm:pt modelId="{A6169F4D-C3D8-4B68-A272-357A0BD63315}" type="parTrans" cxnId="{9746E889-5E89-4D6A-8B9E-A57C0633C259}">
      <dgm:prSet/>
      <dgm:spPr/>
      <dgm:t>
        <a:bodyPr/>
        <a:lstStyle/>
        <a:p>
          <a:endParaRPr lang="fr-FR"/>
        </a:p>
      </dgm:t>
    </dgm:pt>
    <dgm:pt modelId="{09BAB62B-9C27-48C1-BFB8-58972715AF48}" type="sibTrans" cxnId="{9746E889-5E89-4D6A-8B9E-A57C0633C259}">
      <dgm:prSet/>
      <dgm:spPr/>
      <dgm:t>
        <a:bodyPr/>
        <a:lstStyle/>
        <a:p>
          <a:endParaRPr lang="fr-FR"/>
        </a:p>
      </dgm:t>
    </dgm:pt>
    <dgm:pt modelId="{F0C71FEC-D5CC-4578-8796-EC985105955B}" type="pres">
      <dgm:prSet presAssocID="{FB6287B1-B993-4E98-8BBE-0F5F001A57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65C95B2-5A0C-4446-A5F0-B66F78BBD110}" type="pres">
      <dgm:prSet presAssocID="{FB6287B1-B993-4E98-8BBE-0F5F001A577F}" presName="radial" presStyleCnt="0">
        <dgm:presLayoutVars>
          <dgm:animLvl val="ctr"/>
        </dgm:presLayoutVars>
      </dgm:prSet>
      <dgm:spPr/>
      <dgm:t>
        <a:bodyPr/>
        <a:lstStyle/>
        <a:p>
          <a:endParaRPr lang="fr-FR"/>
        </a:p>
      </dgm:t>
    </dgm:pt>
    <dgm:pt modelId="{3250B485-36BA-4740-AEC0-9D900FC380BD}" type="pres">
      <dgm:prSet presAssocID="{FE98CD8B-7446-481D-A27B-8EFFD9B82DAC}" presName="centerShape" presStyleLbl="vennNode1" presStyleIdx="0" presStyleCnt="6"/>
      <dgm:spPr/>
      <dgm:t>
        <a:bodyPr/>
        <a:lstStyle/>
        <a:p>
          <a:endParaRPr lang="fr-FR"/>
        </a:p>
      </dgm:t>
    </dgm:pt>
    <dgm:pt modelId="{5142A44D-C56B-4BC6-BABE-6EBE02CD9202}" type="pres">
      <dgm:prSet presAssocID="{B9F44B07-F35C-4D4D-9AFB-5BF23A7FC79B}" presName="node" presStyleLbl="vennNode1" presStyleIdx="1" presStyleCnt="6" custScaleX="113269" custScaleY="1062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221390-3DDF-4A00-8092-6D3ECBC51CDF}" type="pres">
      <dgm:prSet presAssocID="{602DAD2C-A586-4E5E-8633-0929B1289F61}" presName="node" presStyleLbl="vennNode1" presStyleIdx="2" presStyleCnt="6" custScaleX="110200" custScaleY="112429" custRadScaleRad="110246" custRadScaleInc="5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3F41FC-A01B-4440-AA59-D9A6820D01E6}" type="pres">
      <dgm:prSet presAssocID="{06532E19-A3B1-418E-A469-13D3E7802448}" presName="node" presStyleLbl="vennNode1" presStyleIdx="3" presStyleCnt="6" custRadScaleRad="107859" custRadScaleInc="-22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F9BD6D-9109-4565-9FD8-C8CC36043325}" type="pres">
      <dgm:prSet presAssocID="{77090651-4BC7-41BE-9FCA-46146D1BDB44}" presName="node" presStyleLbl="vennNode1" presStyleIdx="4" presStyleCnt="6" custScaleX="121864" custScaleY="116322" custRadScaleRad="112117" custRadScaleInc="118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234F31-2D47-4489-8ECB-FF9B8801DC73}" type="pres">
      <dgm:prSet presAssocID="{0131F12E-553E-4C31-86C6-3A355D2149A2}" presName="node" presStyleLbl="vennNode1" presStyleIdx="5" presStyleCnt="6" custScaleX="120400" custScaleY="115552" custRadScaleRad="109537" custRadScaleInc="32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CA992C2-3DA2-4A1D-BC5F-F2222633C815}" srcId="{FE98CD8B-7446-481D-A27B-8EFFD9B82DAC}" destId="{77090651-4BC7-41BE-9FCA-46146D1BDB44}" srcOrd="3" destOrd="0" parTransId="{713615E5-448E-4F05-A401-482EE93EE258}" sibTransId="{E7A98088-B733-4C1B-9035-B783AFC936DF}"/>
    <dgm:cxn modelId="{E9AD4ABF-E30B-4172-9293-FFCCADF6697D}" srcId="{FE98CD8B-7446-481D-A27B-8EFFD9B82DAC}" destId="{B9F44B07-F35C-4D4D-9AFB-5BF23A7FC79B}" srcOrd="0" destOrd="0" parTransId="{883088BF-DBB0-409A-AC61-10A572F47C76}" sibTransId="{A7D79B25-F8FA-4BEC-8E9C-4036F0E46852}"/>
    <dgm:cxn modelId="{4ADB82F6-0E20-4095-B6D2-B4981EE143B0}" type="presOf" srcId="{77090651-4BC7-41BE-9FCA-46146D1BDB44}" destId="{35F9BD6D-9109-4565-9FD8-C8CC36043325}" srcOrd="0" destOrd="0" presId="urn:microsoft.com/office/officeart/2005/8/layout/radial3"/>
    <dgm:cxn modelId="{5F47EE5A-E084-44A9-9B90-C2A51D67C996}" type="presOf" srcId="{FB6287B1-B993-4E98-8BBE-0F5F001A577F}" destId="{F0C71FEC-D5CC-4578-8796-EC985105955B}" srcOrd="0" destOrd="0" presId="urn:microsoft.com/office/officeart/2005/8/layout/radial3"/>
    <dgm:cxn modelId="{51389C02-068C-45A0-AC74-34FD642BC824}" type="presOf" srcId="{0131F12E-553E-4C31-86C6-3A355D2149A2}" destId="{4F234F31-2D47-4489-8ECB-FF9B8801DC73}" srcOrd="0" destOrd="0" presId="urn:microsoft.com/office/officeart/2005/8/layout/radial3"/>
    <dgm:cxn modelId="{48253033-100C-4729-A470-0E74856BC82C}" srcId="{FE98CD8B-7446-481D-A27B-8EFFD9B82DAC}" destId="{602DAD2C-A586-4E5E-8633-0929B1289F61}" srcOrd="1" destOrd="0" parTransId="{501E34D9-6EB1-49EC-B5DC-80F46CED1C24}" sibTransId="{67E89A7D-2D10-42DE-BC86-B547D8303A95}"/>
    <dgm:cxn modelId="{CA2F7105-DFE5-45E6-8A96-C568D444766D}" type="presOf" srcId="{06532E19-A3B1-418E-A469-13D3E7802448}" destId="{C43F41FC-A01B-4440-AA59-D9A6820D01E6}" srcOrd="0" destOrd="0" presId="urn:microsoft.com/office/officeart/2005/8/layout/radial3"/>
    <dgm:cxn modelId="{BC3607B7-FDE8-406C-B752-2CB9A0E449F8}" type="presOf" srcId="{602DAD2C-A586-4E5E-8633-0929B1289F61}" destId="{13221390-3DDF-4A00-8092-6D3ECBC51CDF}" srcOrd="0" destOrd="0" presId="urn:microsoft.com/office/officeart/2005/8/layout/radial3"/>
    <dgm:cxn modelId="{79960B24-F7C6-44DC-81A4-05CABD96A1C2}" type="presOf" srcId="{FE98CD8B-7446-481D-A27B-8EFFD9B82DAC}" destId="{3250B485-36BA-4740-AEC0-9D900FC380BD}" srcOrd="0" destOrd="0" presId="urn:microsoft.com/office/officeart/2005/8/layout/radial3"/>
    <dgm:cxn modelId="{4B5FD277-F009-4A57-88C8-71C08E0CEA4E}" srcId="{FE98CD8B-7446-481D-A27B-8EFFD9B82DAC}" destId="{0131F12E-553E-4C31-86C6-3A355D2149A2}" srcOrd="4" destOrd="0" parTransId="{411A8867-504E-4C1B-9DA3-1E1B6765D6AE}" sibTransId="{84835C0B-66BA-4DF2-9272-484B92C8D727}"/>
    <dgm:cxn modelId="{B716CE50-F118-4371-BB35-BF0EBDCEC87F}" type="presOf" srcId="{B9F44B07-F35C-4D4D-9AFB-5BF23A7FC79B}" destId="{5142A44D-C56B-4BC6-BABE-6EBE02CD9202}" srcOrd="0" destOrd="0" presId="urn:microsoft.com/office/officeart/2005/8/layout/radial3"/>
    <dgm:cxn modelId="{0E6975E8-5DD5-4E93-A975-92D8F7C1A89F}" srcId="{FB6287B1-B993-4E98-8BBE-0F5F001A577F}" destId="{FE98CD8B-7446-481D-A27B-8EFFD9B82DAC}" srcOrd="0" destOrd="0" parTransId="{35C27A62-40D8-44EA-B748-5B86833EA0CB}" sibTransId="{742EE616-C4A0-4ED9-9C76-C6577DFA7D6E}"/>
    <dgm:cxn modelId="{9746E889-5E89-4D6A-8B9E-A57C0633C259}" srcId="{FE98CD8B-7446-481D-A27B-8EFFD9B82DAC}" destId="{06532E19-A3B1-418E-A469-13D3E7802448}" srcOrd="2" destOrd="0" parTransId="{A6169F4D-C3D8-4B68-A272-357A0BD63315}" sibTransId="{09BAB62B-9C27-48C1-BFB8-58972715AF48}"/>
    <dgm:cxn modelId="{DCBC1835-D28D-43C9-86F2-B681A56A090F}" type="presParOf" srcId="{F0C71FEC-D5CC-4578-8796-EC985105955B}" destId="{A65C95B2-5A0C-4446-A5F0-B66F78BBD110}" srcOrd="0" destOrd="0" presId="urn:microsoft.com/office/officeart/2005/8/layout/radial3"/>
    <dgm:cxn modelId="{C51C5EA8-72E9-4D1D-A94E-72665A3596A6}" type="presParOf" srcId="{A65C95B2-5A0C-4446-A5F0-B66F78BBD110}" destId="{3250B485-36BA-4740-AEC0-9D900FC380BD}" srcOrd="0" destOrd="0" presId="urn:microsoft.com/office/officeart/2005/8/layout/radial3"/>
    <dgm:cxn modelId="{C6E04749-5AC8-4334-9D43-077F180ECE40}" type="presParOf" srcId="{A65C95B2-5A0C-4446-A5F0-B66F78BBD110}" destId="{5142A44D-C56B-4BC6-BABE-6EBE02CD9202}" srcOrd="1" destOrd="0" presId="urn:microsoft.com/office/officeart/2005/8/layout/radial3"/>
    <dgm:cxn modelId="{D0029947-06A1-4739-89E4-05062A1CFE75}" type="presParOf" srcId="{A65C95B2-5A0C-4446-A5F0-B66F78BBD110}" destId="{13221390-3DDF-4A00-8092-6D3ECBC51CDF}" srcOrd="2" destOrd="0" presId="urn:microsoft.com/office/officeart/2005/8/layout/radial3"/>
    <dgm:cxn modelId="{C355DB5A-A3A4-4413-8970-79115573506B}" type="presParOf" srcId="{A65C95B2-5A0C-4446-A5F0-B66F78BBD110}" destId="{C43F41FC-A01B-4440-AA59-D9A6820D01E6}" srcOrd="3" destOrd="0" presId="urn:microsoft.com/office/officeart/2005/8/layout/radial3"/>
    <dgm:cxn modelId="{184B6BC7-6BEB-40ED-818B-34DEB93A1409}" type="presParOf" srcId="{A65C95B2-5A0C-4446-A5F0-B66F78BBD110}" destId="{35F9BD6D-9109-4565-9FD8-C8CC36043325}" srcOrd="4" destOrd="0" presId="urn:microsoft.com/office/officeart/2005/8/layout/radial3"/>
    <dgm:cxn modelId="{DBAC3843-8134-4972-B002-3683F8AFCE4B}" type="presParOf" srcId="{A65C95B2-5A0C-4446-A5F0-B66F78BBD110}" destId="{4F234F31-2D47-4489-8ECB-FF9B8801DC73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2CBF976-38D0-42D1-8003-872C4A6FF999}" type="doc">
      <dgm:prSet loTypeId="urn:microsoft.com/office/officeart/2005/8/layout/chart3" loCatId="cycle" qsTypeId="urn:microsoft.com/office/officeart/2005/8/quickstyle/simple4" qsCatId="simple" csTypeId="urn:microsoft.com/office/officeart/2005/8/colors/colorful3" csCatId="colorful" phldr="1"/>
      <dgm:spPr/>
    </dgm:pt>
    <dgm:pt modelId="{10983ADE-F3BE-469C-866F-E3F5EE08D49E}">
      <dgm:prSet phldrT="[Texte]" custT="1"/>
      <dgm:spPr/>
      <dgm:t>
        <a:bodyPr/>
        <a:lstStyle/>
        <a:p>
          <a:r>
            <a:rPr lang="fr-FR" sz="1000" b="0" i="0" dirty="0" smtClean="0"/>
            <a:t>Aide au retour à l’emploi</a:t>
          </a:r>
        </a:p>
      </dgm:t>
    </dgm:pt>
    <dgm:pt modelId="{7C34D354-8612-493D-949E-48F673B83D2D}" type="parTrans" cxnId="{6A73649D-781A-4278-AEB2-D6FC41D6275D}">
      <dgm:prSet/>
      <dgm:spPr/>
      <dgm:t>
        <a:bodyPr/>
        <a:lstStyle/>
        <a:p>
          <a:endParaRPr lang="fr-FR"/>
        </a:p>
      </dgm:t>
    </dgm:pt>
    <dgm:pt modelId="{263C1731-F331-4314-AD68-02F56A9EA9DD}" type="sibTrans" cxnId="{6A73649D-781A-4278-AEB2-D6FC41D6275D}">
      <dgm:prSet/>
      <dgm:spPr/>
      <dgm:t>
        <a:bodyPr/>
        <a:lstStyle/>
        <a:p>
          <a:endParaRPr lang="fr-FR"/>
        </a:p>
      </dgm:t>
    </dgm:pt>
    <dgm:pt modelId="{D47D5E3A-1BAF-4FE7-AF46-BFA15BF1A474}">
      <dgm:prSet phldrT="[Texte]" custT="1"/>
      <dgm:spPr/>
      <dgm:t>
        <a:bodyPr/>
        <a:lstStyle/>
        <a:p>
          <a:r>
            <a:rPr lang="fr-FR" sz="1000" dirty="0" smtClean="0"/>
            <a:t>Assurance des risques statutaires</a:t>
          </a:r>
          <a:endParaRPr lang="fr-FR" sz="1000" dirty="0"/>
        </a:p>
      </dgm:t>
    </dgm:pt>
    <dgm:pt modelId="{30FA19BE-A17C-4624-992C-4B2BAB7C454A}" type="parTrans" cxnId="{5020BB4B-8783-42DE-BAEB-149313D3512C}">
      <dgm:prSet/>
      <dgm:spPr/>
      <dgm:t>
        <a:bodyPr/>
        <a:lstStyle/>
        <a:p>
          <a:endParaRPr lang="fr-FR"/>
        </a:p>
      </dgm:t>
    </dgm:pt>
    <dgm:pt modelId="{553C941F-D30B-45E4-8DCB-D6E2A9618671}" type="sibTrans" cxnId="{5020BB4B-8783-42DE-BAEB-149313D3512C}">
      <dgm:prSet/>
      <dgm:spPr/>
      <dgm:t>
        <a:bodyPr/>
        <a:lstStyle/>
        <a:p>
          <a:endParaRPr lang="fr-FR"/>
        </a:p>
      </dgm:t>
    </dgm:pt>
    <dgm:pt modelId="{F1356D9D-AF4B-434E-AD37-9DE6EEE88556}">
      <dgm:prSet phldrT="[Texte]" custT="1"/>
      <dgm:spPr/>
      <dgm:t>
        <a:bodyPr/>
        <a:lstStyle/>
        <a:p>
          <a:r>
            <a:rPr lang="fr-FR" sz="1000" smtClean="0"/>
            <a:t>Assistance paies</a:t>
          </a:r>
          <a:endParaRPr lang="fr-FR" sz="1000" dirty="0"/>
        </a:p>
      </dgm:t>
    </dgm:pt>
    <dgm:pt modelId="{DC4B5D09-8928-4DE9-8C33-8DB073CA67D4}" type="parTrans" cxnId="{B0A8E147-83B0-4B76-90F9-B12269DD5E0B}">
      <dgm:prSet/>
      <dgm:spPr/>
      <dgm:t>
        <a:bodyPr/>
        <a:lstStyle/>
        <a:p>
          <a:endParaRPr lang="fr-FR"/>
        </a:p>
      </dgm:t>
    </dgm:pt>
    <dgm:pt modelId="{5ABCA39C-4ACE-4AB4-B840-C4B373DB8EED}" type="sibTrans" cxnId="{B0A8E147-83B0-4B76-90F9-B12269DD5E0B}">
      <dgm:prSet/>
      <dgm:spPr/>
      <dgm:t>
        <a:bodyPr/>
        <a:lstStyle/>
        <a:p>
          <a:endParaRPr lang="fr-FR"/>
        </a:p>
      </dgm:t>
    </dgm:pt>
    <dgm:pt modelId="{E65BE93A-3420-49F3-B6C8-2F57EE217047}">
      <dgm:prSet phldrT="[Texte]" custT="1"/>
      <dgm:spPr/>
      <dgm:t>
        <a:bodyPr/>
        <a:lstStyle/>
        <a:p>
          <a:r>
            <a:rPr lang="fr-FR" sz="800" dirty="0" smtClean="0"/>
            <a:t>Création d’un agent : 15€</a:t>
          </a:r>
          <a:endParaRPr lang="fr-FR" sz="800" dirty="0"/>
        </a:p>
      </dgm:t>
    </dgm:pt>
    <dgm:pt modelId="{A6A601B6-D614-48A7-8097-8F2E74DE2008}" type="parTrans" cxnId="{33476191-A0FC-450C-9F93-5E2F429439CE}">
      <dgm:prSet/>
      <dgm:spPr/>
      <dgm:t>
        <a:bodyPr/>
        <a:lstStyle/>
        <a:p>
          <a:endParaRPr lang="fr-FR"/>
        </a:p>
      </dgm:t>
    </dgm:pt>
    <dgm:pt modelId="{D85C8A03-F252-4DB3-AB1F-A136F388BE79}" type="sibTrans" cxnId="{33476191-A0FC-450C-9F93-5E2F429439CE}">
      <dgm:prSet/>
      <dgm:spPr/>
      <dgm:t>
        <a:bodyPr/>
        <a:lstStyle/>
        <a:p>
          <a:endParaRPr lang="fr-FR"/>
        </a:p>
      </dgm:t>
    </dgm:pt>
    <dgm:pt modelId="{9B05C392-8341-4C0D-AB63-B3AFCA0973F0}">
      <dgm:prSet custT="1"/>
      <dgm:spPr/>
      <dgm:t>
        <a:bodyPr/>
        <a:lstStyle/>
        <a:p>
          <a:r>
            <a:rPr lang="fr-FR" sz="800" dirty="0" smtClean="0"/>
            <a:t>Bulletin mensuel </a:t>
          </a:r>
          <a:r>
            <a:rPr lang="fr-FR" sz="800" dirty="0" smtClean="0"/>
            <a:t>10€</a:t>
          </a:r>
          <a:endParaRPr lang="fr-FR" sz="800" dirty="0"/>
        </a:p>
      </dgm:t>
    </dgm:pt>
    <dgm:pt modelId="{242069A3-2998-46E7-AB4A-63F3D090FD20}" type="parTrans" cxnId="{73685118-78CD-4629-B54A-E36A739AD3DF}">
      <dgm:prSet/>
      <dgm:spPr/>
      <dgm:t>
        <a:bodyPr/>
        <a:lstStyle/>
        <a:p>
          <a:endParaRPr lang="fr-FR"/>
        </a:p>
      </dgm:t>
    </dgm:pt>
    <dgm:pt modelId="{910CAE0C-219F-4B40-90D7-7470A5B61B10}" type="sibTrans" cxnId="{73685118-78CD-4629-B54A-E36A739AD3DF}">
      <dgm:prSet/>
      <dgm:spPr/>
      <dgm:t>
        <a:bodyPr/>
        <a:lstStyle/>
        <a:p>
          <a:endParaRPr lang="fr-FR"/>
        </a:p>
      </dgm:t>
    </dgm:pt>
    <dgm:pt modelId="{195D3609-73F4-4BB3-8B40-199C870AF8BD}">
      <dgm:prSet phldrT="[Texte]" custT="1"/>
      <dgm:spPr/>
      <dgm:t>
        <a:bodyPr/>
        <a:lstStyle/>
        <a:p>
          <a:r>
            <a:rPr lang="fr-FR" sz="750" dirty="0" smtClean="0"/>
            <a:t>De 0 à 29 agents CNRACL : 3.25%</a:t>
          </a:r>
          <a:endParaRPr lang="fr-FR" sz="750" dirty="0"/>
        </a:p>
      </dgm:t>
    </dgm:pt>
    <dgm:pt modelId="{01E1260E-BCB8-4104-BC4C-5234CC8D6352}" type="parTrans" cxnId="{6355398C-0811-4D52-9818-5E4FAE6A8368}">
      <dgm:prSet/>
      <dgm:spPr/>
      <dgm:t>
        <a:bodyPr/>
        <a:lstStyle/>
        <a:p>
          <a:endParaRPr lang="fr-FR"/>
        </a:p>
      </dgm:t>
    </dgm:pt>
    <dgm:pt modelId="{5429CA7B-16F9-40D3-89B1-B22C2AF053AD}" type="sibTrans" cxnId="{6355398C-0811-4D52-9818-5E4FAE6A8368}">
      <dgm:prSet/>
      <dgm:spPr/>
      <dgm:t>
        <a:bodyPr/>
        <a:lstStyle/>
        <a:p>
          <a:endParaRPr lang="fr-FR"/>
        </a:p>
      </dgm:t>
    </dgm:pt>
    <dgm:pt modelId="{DEFFC067-CF9E-402E-B951-2268445D8E51}">
      <dgm:prSet custT="1"/>
      <dgm:spPr/>
      <dgm:t>
        <a:bodyPr/>
        <a:lstStyle/>
        <a:p>
          <a:r>
            <a:rPr lang="fr-FR" sz="750" dirty="0" smtClean="0"/>
            <a:t>De 30 à 49 agents CNRACL: 2.74%</a:t>
          </a:r>
        </a:p>
      </dgm:t>
    </dgm:pt>
    <dgm:pt modelId="{671CDAD9-7AF5-4CAB-B93F-57E1EE1818BB}" type="parTrans" cxnId="{D63CD690-EE18-4F00-B7C5-ACE190CFBEEC}">
      <dgm:prSet/>
      <dgm:spPr/>
      <dgm:t>
        <a:bodyPr/>
        <a:lstStyle/>
        <a:p>
          <a:endParaRPr lang="fr-FR"/>
        </a:p>
      </dgm:t>
    </dgm:pt>
    <dgm:pt modelId="{CFD99C06-3CCC-40CD-9A5B-E94BB5D10142}" type="sibTrans" cxnId="{D63CD690-EE18-4F00-B7C5-ACE190CFBEEC}">
      <dgm:prSet/>
      <dgm:spPr/>
      <dgm:t>
        <a:bodyPr/>
        <a:lstStyle/>
        <a:p>
          <a:endParaRPr lang="fr-FR"/>
        </a:p>
      </dgm:t>
    </dgm:pt>
    <dgm:pt modelId="{3ADA6CE6-75AF-41F4-87F3-06AE37883731}">
      <dgm:prSet custT="1"/>
      <dgm:spPr/>
      <dgm:t>
        <a:bodyPr/>
        <a:lstStyle/>
        <a:p>
          <a:r>
            <a:rPr lang="fr-FR" sz="750" dirty="0" smtClean="0"/>
            <a:t>50 agents et plus CNRACL : 1.20%</a:t>
          </a:r>
          <a:endParaRPr lang="fr-FR" sz="750" dirty="0"/>
        </a:p>
      </dgm:t>
    </dgm:pt>
    <dgm:pt modelId="{A3A78C16-2C95-4113-BEF8-F71470053BE1}" type="parTrans" cxnId="{82289D34-66DD-4090-9372-18117AA95863}">
      <dgm:prSet/>
      <dgm:spPr/>
      <dgm:t>
        <a:bodyPr/>
        <a:lstStyle/>
        <a:p>
          <a:endParaRPr lang="fr-FR"/>
        </a:p>
      </dgm:t>
    </dgm:pt>
    <dgm:pt modelId="{D45562AC-C07A-4110-9A26-D6B1A742BD6E}" type="sibTrans" cxnId="{82289D34-66DD-4090-9372-18117AA95863}">
      <dgm:prSet/>
      <dgm:spPr/>
      <dgm:t>
        <a:bodyPr/>
        <a:lstStyle/>
        <a:p>
          <a:endParaRPr lang="fr-FR"/>
        </a:p>
      </dgm:t>
    </dgm:pt>
    <dgm:pt modelId="{487BEC40-BD3A-4FF0-BB9F-679EB7D69E33}">
      <dgm:prSet phldrT="[Texte]" custT="1"/>
      <dgm:spPr/>
      <dgm:t>
        <a:bodyPr/>
        <a:lstStyle/>
        <a:p>
          <a:r>
            <a:rPr lang="fr-FR" sz="800" dirty="0" smtClean="0"/>
            <a:t>Calcul allocation / création de dossier : </a:t>
          </a:r>
          <a:r>
            <a:rPr lang="fr-FR" sz="800" dirty="0" smtClean="0"/>
            <a:t>80 </a:t>
          </a:r>
          <a:r>
            <a:rPr lang="fr-FR" sz="800" dirty="0" smtClean="0"/>
            <a:t>€</a:t>
          </a:r>
          <a:endParaRPr lang="fr-FR" sz="800" dirty="0"/>
        </a:p>
      </dgm:t>
    </dgm:pt>
    <dgm:pt modelId="{2692583B-EE72-4185-AE9B-84F4A0AEF49C}" type="parTrans" cxnId="{30ACC173-B76E-4C2D-AA12-AF331DC33925}">
      <dgm:prSet/>
      <dgm:spPr/>
      <dgm:t>
        <a:bodyPr/>
        <a:lstStyle/>
        <a:p>
          <a:endParaRPr lang="fr-FR"/>
        </a:p>
      </dgm:t>
    </dgm:pt>
    <dgm:pt modelId="{20224EAC-3353-44E0-94E7-8FD1224F46D1}" type="sibTrans" cxnId="{30ACC173-B76E-4C2D-AA12-AF331DC33925}">
      <dgm:prSet/>
      <dgm:spPr/>
      <dgm:t>
        <a:bodyPr/>
        <a:lstStyle/>
        <a:p>
          <a:endParaRPr lang="fr-FR"/>
        </a:p>
      </dgm:t>
    </dgm:pt>
    <dgm:pt modelId="{AEB92254-788B-4EDD-8299-580B9D77B1C8}">
      <dgm:prSet phldrT="[Texte]" custT="1"/>
      <dgm:spPr/>
      <dgm:t>
        <a:bodyPr/>
        <a:lstStyle/>
        <a:p>
          <a:r>
            <a:rPr lang="fr-FR" sz="800" dirty="0" smtClean="0"/>
            <a:t>Gestion complète : </a:t>
          </a:r>
          <a:r>
            <a:rPr lang="fr-FR" sz="800" dirty="0" smtClean="0"/>
            <a:t>30€ </a:t>
          </a:r>
          <a:r>
            <a:rPr lang="fr-FR" sz="800" dirty="0" smtClean="0"/>
            <a:t>/ mois par allocataire</a:t>
          </a:r>
          <a:endParaRPr lang="fr-FR" sz="800" dirty="0"/>
        </a:p>
      </dgm:t>
    </dgm:pt>
    <dgm:pt modelId="{413D775F-3D07-485C-92C1-E9E473A7DD98}" type="parTrans" cxnId="{1AD793C0-F715-4218-8BBC-157F4A49E2CB}">
      <dgm:prSet/>
      <dgm:spPr/>
      <dgm:t>
        <a:bodyPr/>
        <a:lstStyle/>
        <a:p>
          <a:endParaRPr lang="fr-FR"/>
        </a:p>
      </dgm:t>
    </dgm:pt>
    <dgm:pt modelId="{6860F109-0479-4C3F-BB0F-818F5A157F36}" type="sibTrans" cxnId="{1AD793C0-F715-4218-8BBC-157F4A49E2CB}">
      <dgm:prSet/>
      <dgm:spPr/>
      <dgm:t>
        <a:bodyPr/>
        <a:lstStyle/>
        <a:p>
          <a:endParaRPr lang="fr-FR"/>
        </a:p>
      </dgm:t>
    </dgm:pt>
    <dgm:pt modelId="{200C79E5-E703-41BA-942B-FCCDC7A5E7CD}" type="pres">
      <dgm:prSet presAssocID="{02CBF976-38D0-42D1-8003-872C4A6FF999}" presName="compositeShape" presStyleCnt="0">
        <dgm:presLayoutVars>
          <dgm:chMax val="7"/>
          <dgm:dir/>
          <dgm:resizeHandles val="exact"/>
        </dgm:presLayoutVars>
      </dgm:prSet>
      <dgm:spPr/>
    </dgm:pt>
    <dgm:pt modelId="{9B82A8A8-DFB3-41D8-B8CF-33A7625D5AC6}" type="pres">
      <dgm:prSet presAssocID="{02CBF976-38D0-42D1-8003-872C4A6FF999}" presName="wedge1" presStyleLbl="node1" presStyleIdx="0" presStyleCnt="3" custLinFactNeighborX="-699" custLinFactNeighborY="1354"/>
      <dgm:spPr/>
      <dgm:t>
        <a:bodyPr/>
        <a:lstStyle/>
        <a:p>
          <a:endParaRPr lang="fr-FR"/>
        </a:p>
      </dgm:t>
    </dgm:pt>
    <dgm:pt modelId="{55E89F5B-A1D5-49D9-95EA-2ABC81CEB82D}" type="pres">
      <dgm:prSet presAssocID="{02CBF976-38D0-42D1-8003-872C4A6FF99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7BF50A-E68A-4EB9-B8C5-E8C680061871}" type="pres">
      <dgm:prSet presAssocID="{02CBF976-38D0-42D1-8003-872C4A6FF999}" presName="wedge2" presStyleLbl="node1" presStyleIdx="1" presStyleCnt="3" custLinFactNeighborX="2108" custLinFactNeighborY="725"/>
      <dgm:spPr/>
      <dgm:t>
        <a:bodyPr/>
        <a:lstStyle/>
        <a:p>
          <a:endParaRPr lang="fr-FR"/>
        </a:p>
      </dgm:t>
    </dgm:pt>
    <dgm:pt modelId="{22AF8AF2-118F-4E4F-9D74-560E4B78BF61}" type="pres">
      <dgm:prSet presAssocID="{02CBF976-38D0-42D1-8003-872C4A6FF99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4E82B1-7681-41FA-BF61-2843484C4913}" type="pres">
      <dgm:prSet presAssocID="{02CBF976-38D0-42D1-8003-872C4A6FF999}" presName="wedge3" presStyleLbl="node1" presStyleIdx="2" presStyleCnt="3" custLinFactNeighborX="-239" custLinFactNeighborY="-1622"/>
      <dgm:spPr/>
      <dgm:t>
        <a:bodyPr/>
        <a:lstStyle/>
        <a:p>
          <a:endParaRPr lang="fr-FR"/>
        </a:p>
      </dgm:t>
    </dgm:pt>
    <dgm:pt modelId="{A0BEF204-B19E-4CFA-9DE0-C16A71B3064A}" type="pres">
      <dgm:prSet presAssocID="{02CBF976-38D0-42D1-8003-872C4A6FF99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4002BEA-9C4B-468E-BF6E-8B4789D1652D}" type="presOf" srcId="{195D3609-73F4-4BB3-8B40-199C870AF8BD}" destId="{22AF8AF2-118F-4E4F-9D74-560E4B78BF61}" srcOrd="1" destOrd="1" presId="urn:microsoft.com/office/officeart/2005/8/layout/chart3"/>
    <dgm:cxn modelId="{393CD7CE-7070-45C4-9D92-88E7B8741A4C}" type="presOf" srcId="{AEB92254-788B-4EDD-8299-580B9D77B1C8}" destId="{9B82A8A8-DFB3-41D8-B8CF-33A7625D5AC6}" srcOrd="0" destOrd="2" presId="urn:microsoft.com/office/officeart/2005/8/layout/chart3"/>
    <dgm:cxn modelId="{B0A8E147-83B0-4B76-90F9-B12269DD5E0B}" srcId="{02CBF976-38D0-42D1-8003-872C4A6FF999}" destId="{F1356D9D-AF4B-434E-AD37-9DE6EEE88556}" srcOrd="2" destOrd="0" parTransId="{DC4B5D09-8928-4DE9-8C33-8DB073CA67D4}" sibTransId="{5ABCA39C-4ACE-4AB4-B840-C4B373DB8EED}"/>
    <dgm:cxn modelId="{1AD793C0-F715-4218-8BBC-157F4A49E2CB}" srcId="{10983ADE-F3BE-469C-866F-E3F5EE08D49E}" destId="{AEB92254-788B-4EDD-8299-580B9D77B1C8}" srcOrd="1" destOrd="0" parTransId="{413D775F-3D07-485C-92C1-E9E473A7DD98}" sibTransId="{6860F109-0479-4C3F-BB0F-818F5A157F36}"/>
    <dgm:cxn modelId="{6A73649D-781A-4278-AEB2-D6FC41D6275D}" srcId="{02CBF976-38D0-42D1-8003-872C4A6FF999}" destId="{10983ADE-F3BE-469C-866F-E3F5EE08D49E}" srcOrd="0" destOrd="0" parTransId="{7C34D354-8612-493D-949E-48F673B83D2D}" sibTransId="{263C1731-F331-4314-AD68-02F56A9EA9DD}"/>
    <dgm:cxn modelId="{30ACC173-B76E-4C2D-AA12-AF331DC33925}" srcId="{10983ADE-F3BE-469C-866F-E3F5EE08D49E}" destId="{487BEC40-BD3A-4FF0-BB9F-679EB7D69E33}" srcOrd="0" destOrd="0" parTransId="{2692583B-EE72-4185-AE9B-84F4A0AEF49C}" sibTransId="{20224EAC-3353-44E0-94E7-8FD1224F46D1}"/>
    <dgm:cxn modelId="{3A350434-1A16-4472-A366-3CC404A9D0B4}" type="presOf" srcId="{E65BE93A-3420-49F3-B6C8-2F57EE217047}" destId="{744E82B1-7681-41FA-BF61-2843484C4913}" srcOrd="0" destOrd="1" presId="urn:microsoft.com/office/officeart/2005/8/layout/chart3"/>
    <dgm:cxn modelId="{FF905197-09A5-445B-99A7-EF7778910E7B}" type="presOf" srcId="{02CBF976-38D0-42D1-8003-872C4A6FF999}" destId="{200C79E5-E703-41BA-942B-FCCDC7A5E7CD}" srcOrd="0" destOrd="0" presId="urn:microsoft.com/office/officeart/2005/8/layout/chart3"/>
    <dgm:cxn modelId="{2CB2E673-B703-489C-9D3C-BF349E491058}" type="presOf" srcId="{10983ADE-F3BE-469C-866F-E3F5EE08D49E}" destId="{9B82A8A8-DFB3-41D8-B8CF-33A7625D5AC6}" srcOrd="0" destOrd="0" presId="urn:microsoft.com/office/officeart/2005/8/layout/chart3"/>
    <dgm:cxn modelId="{FDAD12AA-7F12-40D5-82C1-7AF5668C9741}" type="presOf" srcId="{DEFFC067-CF9E-402E-B951-2268445D8E51}" destId="{22AF8AF2-118F-4E4F-9D74-560E4B78BF61}" srcOrd="1" destOrd="2" presId="urn:microsoft.com/office/officeart/2005/8/layout/chart3"/>
    <dgm:cxn modelId="{6355398C-0811-4D52-9818-5E4FAE6A8368}" srcId="{D47D5E3A-1BAF-4FE7-AF46-BFA15BF1A474}" destId="{195D3609-73F4-4BB3-8B40-199C870AF8BD}" srcOrd="0" destOrd="0" parTransId="{01E1260E-BCB8-4104-BC4C-5234CC8D6352}" sibTransId="{5429CA7B-16F9-40D3-89B1-B22C2AF053AD}"/>
    <dgm:cxn modelId="{33476191-A0FC-450C-9F93-5E2F429439CE}" srcId="{F1356D9D-AF4B-434E-AD37-9DE6EEE88556}" destId="{E65BE93A-3420-49F3-B6C8-2F57EE217047}" srcOrd="0" destOrd="0" parTransId="{A6A601B6-D614-48A7-8097-8F2E74DE2008}" sibTransId="{D85C8A03-F252-4DB3-AB1F-A136F388BE79}"/>
    <dgm:cxn modelId="{C17221C9-6F1D-47B4-843D-97A9CE98D402}" type="presOf" srcId="{E65BE93A-3420-49F3-B6C8-2F57EE217047}" destId="{A0BEF204-B19E-4CFA-9DE0-C16A71B3064A}" srcOrd="1" destOrd="1" presId="urn:microsoft.com/office/officeart/2005/8/layout/chart3"/>
    <dgm:cxn modelId="{BE17161E-B3B2-45C8-AA33-B0921FC4E403}" type="presOf" srcId="{487BEC40-BD3A-4FF0-BB9F-679EB7D69E33}" destId="{9B82A8A8-DFB3-41D8-B8CF-33A7625D5AC6}" srcOrd="0" destOrd="1" presId="urn:microsoft.com/office/officeart/2005/8/layout/chart3"/>
    <dgm:cxn modelId="{D72C43C6-3FDC-44D8-AB87-0EACEBE4D88B}" type="presOf" srcId="{F1356D9D-AF4B-434E-AD37-9DE6EEE88556}" destId="{A0BEF204-B19E-4CFA-9DE0-C16A71B3064A}" srcOrd="1" destOrd="0" presId="urn:microsoft.com/office/officeart/2005/8/layout/chart3"/>
    <dgm:cxn modelId="{D1C2FE9A-70FD-4E5C-AF01-483728DAEC9E}" type="presOf" srcId="{D47D5E3A-1BAF-4FE7-AF46-BFA15BF1A474}" destId="{22AF8AF2-118F-4E4F-9D74-560E4B78BF61}" srcOrd="1" destOrd="0" presId="urn:microsoft.com/office/officeart/2005/8/layout/chart3"/>
    <dgm:cxn modelId="{D63CD690-EE18-4F00-B7C5-ACE190CFBEEC}" srcId="{D47D5E3A-1BAF-4FE7-AF46-BFA15BF1A474}" destId="{DEFFC067-CF9E-402E-B951-2268445D8E51}" srcOrd="1" destOrd="0" parTransId="{671CDAD9-7AF5-4CAB-B93F-57E1EE1818BB}" sibTransId="{CFD99C06-3CCC-40CD-9A5B-E94BB5D10142}"/>
    <dgm:cxn modelId="{92A22752-5D2E-4564-9EB1-EA17B340F657}" type="presOf" srcId="{195D3609-73F4-4BB3-8B40-199C870AF8BD}" destId="{0B7BF50A-E68A-4EB9-B8C5-E8C680061871}" srcOrd="0" destOrd="1" presId="urn:microsoft.com/office/officeart/2005/8/layout/chart3"/>
    <dgm:cxn modelId="{CBEDF0EE-B961-42E9-B625-AEC8DC9FA87B}" type="presOf" srcId="{D47D5E3A-1BAF-4FE7-AF46-BFA15BF1A474}" destId="{0B7BF50A-E68A-4EB9-B8C5-E8C680061871}" srcOrd="0" destOrd="0" presId="urn:microsoft.com/office/officeart/2005/8/layout/chart3"/>
    <dgm:cxn modelId="{80F5327A-B1AB-412A-99B7-1592EFABC93E}" type="presOf" srcId="{10983ADE-F3BE-469C-866F-E3F5EE08D49E}" destId="{55E89F5B-A1D5-49D9-95EA-2ABC81CEB82D}" srcOrd="1" destOrd="0" presId="urn:microsoft.com/office/officeart/2005/8/layout/chart3"/>
    <dgm:cxn modelId="{5020BB4B-8783-42DE-BAEB-149313D3512C}" srcId="{02CBF976-38D0-42D1-8003-872C4A6FF999}" destId="{D47D5E3A-1BAF-4FE7-AF46-BFA15BF1A474}" srcOrd="1" destOrd="0" parTransId="{30FA19BE-A17C-4624-992C-4B2BAB7C454A}" sibTransId="{553C941F-D30B-45E4-8DCB-D6E2A9618671}"/>
    <dgm:cxn modelId="{011EE535-A1B3-44B7-863F-E7B6E3E5E6AB}" type="presOf" srcId="{9B05C392-8341-4C0D-AB63-B3AFCA0973F0}" destId="{744E82B1-7681-41FA-BF61-2843484C4913}" srcOrd="0" destOrd="2" presId="urn:microsoft.com/office/officeart/2005/8/layout/chart3"/>
    <dgm:cxn modelId="{18611024-535B-4BC4-953B-B1B935C09547}" type="presOf" srcId="{DEFFC067-CF9E-402E-B951-2268445D8E51}" destId="{0B7BF50A-E68A-4EB9-B8C5-E8C680061871}" srcOrd="0" destOrd="2" presId="urn:microsoft.com/office/officeart/2005/8/layout/chart3"/>
    <dgm:cxn modelId="{6687E9F0-2FE0-4292-A78F-4ADF9A927F0B}" type="presOf" srcId="{9B05C392-8341-4C0D-AB63-B3AFCA0973F0}" destId="{A0BEF204-B19E-4CFA-9DE0-C16A71B3064A}" srcOrd="1" destOrd="2" presId="urn:microsoft.com/office/officeart/2005/8/layout/chart3"/>
    <dgm:cxn modelId="{8BBFA34E-17F4-4BBB-90B9-5F28B5D3A336}" type="presOf" srcId="{F1356D9D-AF4B-434E-AD37-9DE6EEE88556}" destId="{744E82B1-7681-41FA-BF61-2843484C4913}" srcOrd="0" destOrd="0" presId="urn:microsoft.com/office/officeart/2005/8/layout/chart3"/>
    <dgm:cxn modelId="{7C95F03A-EF05-424C-AB76-A10DB62BAEA0}" type="presOf" srcId="{487BEC40-BD3A-4FF0-BB9F-679EB7D69E33}" destId="{55E89F5B-A1D5-49D9-95EA-2ABC81CEB82D}" srcOrd="1" destOrd="1" presId="urn:microsoft.com/office/officeart/2005/8/layout/chart3"/>
    <dgm:cxn modelId="{00EAB430-1987-4161-AC0F-6E651AFC9897}" type="presOf" srcId="{3ADA6CE6-75AF-41F4-87F3-06AE37883731}" destId="{22AF8AF2-118F-4E4F-9D74-560E4B78BF61}" srcOrd="1" destOrd="3" presId="urn:microsoft.com/office/officeart/2005/8/layout/chart3"/>
    <dgm:cxn modelId="{82289D34-66DD-4090-9372-18117AA95863}" srcId="{D47D5E3A-1BAF-4FE7-AF46-BFA15BF1A474}" destId="{3ADA6CE6-75AF-41F4-87F3-06AE37883731}" srcOrd="2" destOrd="0" parTransId="{A3A78C16-2C95-4113-BEF8-F71470053BE1}" sibTransId="{D45562AC-C07A-4110-9A26-D6B1A742BD6E}"/>
    <dgm:cxn modelId="{73685118-78CD-4629-B54A-E36A739AD3DF}" srcId="{F1356D9D-AF4B-434E-AD37-9DE6EEE88556}" destId="{9B05C392-8341-4C0D-AB63-B3AFCA0973F0}" srcOrd="1" destOrd="0" parTransId="{242069A3-2998-46E7-AB4A-63F3D090FD20}" sibTransId="{910CAE0C-219F-4B40-90D7-7470A5B61B10}"/>
    <dgm:cxn modelId="{4391BB13-74BB-435A-BAF9-A8E44F93BA78}" type="presOf" srcId="{AEB92254-788B-4EDD-8299-580B9D77B1C8}" destId="{55E89F5B-A1D5-49D9-95EA-2ABC81CEB82D}" srcOrd="1" destOrd="2" presId="urn:microsoft.com/office/officeart/2005/8/layout/chart3"/>
    <dgm:cxn modelId="{A380BC87-6580-401F-92CA-57E512E8A0CB}" type="presOf" srcId="{3ADA6CE6-75AF-41F4-87F3-06AE37883731}" destId="{0B7BF50A-E68A-4EB9-B8C5-E8C680061871}" srcOrd="0" destOrd="3" presId="urn:microsoft.com/office/officeart/2005/8/layout/chart3"/>
    <dgm:cxn modelId="{C15D9992-9560-4C06-A948-D8805F817F52}" type="presParOf" srcId="{200C79E5-E703-41BA-942B-FCCDC7A5E7CD}" destId="{9B82A8A8-DFB3-41D8-B8CF-33A7625D5AC6}" srcOrd="0" destOrd="0" presId="urn:microsoft.com/office/officeart/2005/8/layout/chart3"/>
    <dgm:cxn modelId="{C89A13BA-4437-4FE6-95D6-2C7E28F6F2D2}" type="presParOf" srcId="{200C79E5-E703-41BA-942B-FCCDC7A5E7CD}" destId="{55E89F5B-A1D5-49D9-95EA-2ABC81CEB82D}" srcOrd="1" destOrd="0" presId="urn:microsoft.com/office/officeart/2005/8/layout/chart3"/>
    <dgm:cxn modelId="{E1A67BA7-0680-48AD-ADF0-2028F7E68972}" type="presParOf" srcId="{200C79E5-E703-41BA-942B-FCCDC7A5E7CD}" destId="{0B7BF50A-E68A-4EB9-B8C5-E8C680061871}" srcOrd="2" destOrd="0" presId="urn:microsoft.com/office/officeart/2005/8/layout/chart3"/>
    <dgm:cxn modelId="{E63076DB-4F37-4B57-A1E6-777D8A6BFC4D}" type="presParOf" srcId="{200C79E5-E703-41BA-942B-FCCDC7A5E7CD}" destId="{22AF8AF2-118F-4E4F-9D74-560E4B78BF61}" srcOrd="3" destOrd="0" presId="urn:microsoft.com/office/officeart/2005/8/layout/chart3"/>
    <dgm:cxn modelId="{4FD2B964-C367-4F33-B52C-3CD69034C69F}" type="presParOf" srcId="{200C79E5-E703-41BA-942B-FCCDC7A5E7CD}" destId="{744E82B1-7681-41FA-BF61-2843484C4913}" srcOrd="4" destOrd="0" presId="urn:microsoft.com/office/officeart/2005/8/layout/chart3"/>
    <dgm:cxn modelId="{A3A766C3-BC56-4416-A72C-34C74DB8C3F3}" type="presParOf" srcId="{200C79E5-E703-41BA-942B-FCCDC7A5E7CD}" destId="{A0BEF204-B19E-4CFA-9DE0-C16A71B3064A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A3DC58-8589-4150-A776-4D20A5EE392A}" type="doc">
      <dgm:prSet loTypeId="urn:microsoft.com/office/officeart/2005/8/layout/hierarchy3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206FBDC6-BE76-4042-88DC-259FC9EFDE7B}">
      <dgm:prSet phldrT="[Texte]" custT="1"/>
      <dgm:spPr/>
      <dgm:t>
        <a:bodyPr/>
        <a:lstStyle/>
        <a:p>
          <a:pPr>
            <a:spcAft>
              <a:spcPts val="0"/>
            </a:spcAft>
          </a:pPr>
          <a:r>
            <a:rPr lang="fr-FR" sz="1200" dirty="0" smtClean="0">
              <a:latin typeface="Corbel" pitchFamily="34" charset="0"/>
            </a:rPr>
            <a:t>Le CDG intervient </a:t>
          </a:r>
        </a:p>
        <a:p>
          <a:pPr>
            <a:spcAft>
              <a:spcPts val="0"/>
            </a:spcAft>
          </a:pPr>
          <a:r>
            <a:rPr lang="fr-FR" sz="1050" dirty="0" smtClean="0">
              <a:latin typeface="Corbel" pitchFamily="34" charset="0"/>
            </a:rPr>
            <a:t>à la demande des collectivités</a:t>
          </a:r>
          <a:endParaRPr lang="fr-FR" sz="1050" dirty="0">
            <a:latin typeface="Corbel" pitchFamily="34" charset="0"/>
          </a:endParaRPr>
        </a:p>
      </dgm:t>
    </dgm:pt>
    <dgm:pt modelId="{A4A300BA-C562-4756-9486-8C8535CD36A4}" type="parTrans" cxnId="{93A5E401-D813-4BD8-953E-60B285896E7D}">
      <dgm:prSet/>
      <dgm:spPr/>
      <dgm:t>
        <a:bodyPr/>
        <a:lstStyle/>
        <a:p>
          <a:endParaRPr lang="fr-FR"/>
        </a:p>
      </dgm:t>
    </dgm:pt>
    <dgm:pt modelId="{483810CA-172B-44E5-A250-19417AC9C8A4}" type="sibTrans" cxnId="{93A5E401-D813-4BD8-953E-60B285896E7D}">
      <dgm:prSet/>
      <dgm:spPr/>
      <dgm:t>
        <a:bodyPr/>
        <a:lstStyle/>
        <a:p>
          <a:endParaRPr lang="fr-FR"/>
        </a:p>
      </dgm:t>
    </dgm:pt>
    <dgm:pt modelId="{19E6EC0A-3806-45B6-9CD5-FB86BF205304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800" dirty="0" smtClean="0">
              <a:latin typeface="Corbel" pitchFamily="34" charset="0"/>
            </a:rPr>
            <a:t>pour effectuer le contrôle </a:t>
          </a:r>
          <a:r>
            <a:rPr lang="fr-FR" sz="800" b="1" dirty="0" smtClean="0">
              <a:latin typeface="Corbel" pitchFamily="34" charset="0"/>
              <a:cs typeface="Arial" pitchFamily="34" charset="0"/>
            </a:rPr>
            <a:t>des dossiers transmis à la CNRACL ou</a:t>
          </a:r>
          <a:r>
            <a:rPr lang="fr-FR" sz="800" b="1" dirty="0" smtClean="0">
              <a:latin typeface="Corbel" pitchFamily="34" charset="0"/>
            </a:rPr>
            <a:t> </a:t>
          </a:r>
          <a:r>
            <a:rPr lang="fr-FR" sz="800" b="0" dirty="0" smtClean="0">
              <a:latin typeface="Corbel" pitchFamily="34" charset="0"/>
            </a:rPr>
            <a:t>s</a:t>
          </a:r>
          <a:r>
            <a:rPr lang="fr-FR" sz="800" dirty="0" smtClean="0">
              <a:latin typeface="Corbel" pitchFamily="34" charset="0"/>
              <a:cs typeface="Arial" pitchFamily="34" charset="0"/>
            </a:rPr>
            <a:t>e substituer aux employeurs pour </a:t>
          </a:r>
          <a:r>
            <a:rPr lang="fr-FR" sz="800" b="1" dirty="0" smtClean="0">
              <a:latin typeface="Corbel" pitchFamily="34" charset="0"/>
              <a:cs typeface="Arial" pitchFamily="34" charset="0"/>
            </a:rPr>
            <a:t>compléter ces dossiers</a:t>
          </a:r>
          <a:endParaRPr lang="fr-FR" sz="800" dirty="0">
            <a:latin typeface="Corbel" pitchFamily="34" charset="0"/>
          </a:endParaRPr>
        </a:p>
      </dgm:t>
    </dgm:pt>
    <dgm:pt modelId="{616CB4E3-D6E7-44B9-A136-2D8EE662FE2B}" type="parTrans" cxnId="{27EFAC91-9209-466B-9E26-EE64E25456B3}">
      <dgm:prSet/>
      <dgm:spPr/>
      <dgm:t>
        <a:bodyPr/>
        <a:lstStyle/>
        <a:p>
          <a:endParaRPr lang="fr-FR"/>
        </a:p>
      </dgm:t>
    </dgm:pt>
    <dgm:pt modelId="{82F5852F-4A4D-4726-B372-21652E9DD597}" type="sibTrans" cxnId="{27EFAC91-9209-466B-9E26-EE64E25456B3}">
      <dgm:prSet/>
      <dgm:spPr/>
      <dgm:t>
        <a:bodyPr/>
        <a:lstStyle/>
        <a:p>
          <a:endParaRPr lang="fr-FR"/>
        </a:p>
      </dgm:t>
    </dgm:pt>
    <dgm:pt modelId="{CC36B858-E64B-423D-A5EE-23F31A89BD8B}">
      <dgm:prSet phldrT="[Texte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fr-FR" sz="800" dirty="0" smtClean="0">
              <a:latin typeface="Corbel" pitchFamily="34" charset="0"/>
              <a:cs typeface="Arial" pitchFamily="34" charset="0"/>
            </a:rPr>
            <a:t>pour </a:t>
          </a:r>
          <a:r>
            <a:rPr lang="fr-FR" sz="800" b="1" dirty="0" smtClean="0">
              <a:latin typeface="Corbel" pitchFamily="34" charset="0"/>
              <a:cs typeface="Arial" pitchFamily="34" charset="0"/>
            </a:rPr>
            <a:t>effectuer le transfert des données relatives à la carrière </a:t>
          </a:r>
          <a:r>
            <a:rPr lang="fr-FR" sz="800" dirty="0" smtClean="0">
              <a:latin typeface="Corbel" pitchFamily="34" charset="0"/>
              <a:cs typeface="Arial" pitchFamily="34" charset="0"/>
            </a:rPr>
            <a:t>et aux cotisations des agents à la CNRACL</a:t>
          </a:r>
          <a:endParaRPr lang="fr-FR" sz="800" dirty="0"/>
        </a:p>
      </dgm:t>
    </dgm:pt>
    <dgm:pt modelId="{B480CF85-C347-4759-B49A-D32BBB819576}" type="parTrans" cxnId="{2938DD03-464E-43C2-B4A3-B71189A6B272}">
      <dgm:prSet/>
      <dgm:spPr/>
      <dgm:t>
        <a:bodyPr/>
        <a:lstStyle/>
        <a:p>
          <a:endParaRPr lang="fr-FR"/>
        </a:p>
      </dgm:t>
    </dgm:pt>
    <dgm:pt modelId="{F042EBF7-53F0-4BFD-9212-D08E2E47396D}" type="sibTrans" cxnId="{2938DD03-464E-43C2-B4A3-B71189A6B272}">
      <dgm:prSet/>
      <dgm:spPr/>
      <dgm:t>
        <a:bodyPr/>
        <a:lstStyle/>
        <a:p>
          <a:endParaRPr lang="fr-FR"/>
        </a:p>
      </dgm:t>
    </dgm:pt>
    <dgm:pt modelId="{F76505F5-217B-4A6F-BB23-EB596B8B0A03}" type="pres">
      <dgm:prSet presAssocID="{30A3DC58-8589-4150-A776-4D20A5EE392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8F590E0-A68F-4A9F-B978-C580388E72A0}" type="pres">
      <dgm:prSet presAssocID="{206FBDC6-BE76-4042-88DC-259FC9EFDE7B}" presName="root" presStyleCnt="0"/>
      <dgm:spPr/>
    </dgm:pt>
    <dgm:pt modelId="{49B1BA7F-45A1-4750-A140-DCC275A1AC52}" type="pres">
      <dgm:prSet presAssocID="{206FBDC6-BE76-4042-88DC-259FC9EFDE7B}" presName="rootComposite" presStyleCnt="0"/>
      <dgm:spPr/>
    </dgm:pt>
    <dgm:pt modelId="{A9FAF01F-2D26-41AA-A966-C9F49C7EC91F}" type="pres">
      <dgm:prSet presAssocID="{206FBDC6-BE76-4042-88DC-259FC9EFDE7B}" presName="rootText" presStyleLbl="node1" presStyleIdx="0" presStyleCnt="1" custScaleY="40197"/>
      <dgm:spPr/>
      <dgm:t>
        <a:bodyPr/>
        <a:lstStyle/>
        <a:p>
          <a:endParaRPr lang="fr-FR"/>
        </a:p>
      </dgm:t>
    </dgm:pt>
    <dgm:pt modelId="{687D16F0-67CB-4261-883D-03BECCE6C152}" type="pres">
      <dgm:prSet presAssocID="{206FBDC6-BE76-4042-88DC-259FC9EFDE7B}" presName="rootConnector" presStyleLbl="node1" presStyleIdx="0" presStyleCnt="1"/>
      <dgm:spPr/>
      <dgm:t>
        <a:bodyPr/>
        <a:lstStyle/>
        <a:p>
          <a:endParaRPr lang="fr-FR"/>
        </a:p>
      </dgm:t>
    </dgm:pt>
    <dgm:pt modelId="{F6DD8F7A-93C9-4A83-B513-103A5E84E318}" type="pres">
      <dgm:prSet presAssocID="{206FBDC6-BE76-4042-88DC-259FC9EFDE7B}" presName="childShape" presStyleCnt="0"/>
      <dgm:spPr/>
    </dgm:pt>
    <dgm:pt modelId="{98E08DA7-2141-495D-AB68-860CE8AC81DE}" type="pres">
      <dgm:prSet presAssocID="{616CB4E3-D6E7-44B9-A136-2D8EE662FE2B}" presName="Name13" presStyleLbl="parChTrans1D2" presStyleIdx="0" presStyleCnt="2"/>
      <dgm:spPr/>
      <dgm:t>
        <a:bodyPr/>
        <a:lstStyle/>
        <a:p>
          <a:endParaRPr lang="fr-FR"/>
        </a:p>
      </dgm:t>
    </dgm:pt>
    <dgm:pt modelId="{0BA62D00-51E7-4B46-B2E8-E08D9AF7A923}" type="pres">
      <dgm:prSet presAssocID="{19E6EC0A-3806-45B6-9CD5-FB86BF205304}" presName="childText" presStyleLbl="bgAcc1" presStyleIdx="0" presStyleCnt="2" custScaleX="10878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C3374A-8B25-4B81-A7D0-04635B7774EE}" type="pres">
      <dgm:prSet presAssocID="{B480CF85-C347-4759-B49A-D32BBB819576}" presName="Name13" presStyleLbl="parChTrans1D2" presStyleIdx="1" presStyleCnt="2"/>
      <dgm:spPr/>
      <dgm:t>
        <a:bodyPr/>
        <a:lstStyle/>
        <a:p>
          <a:endParaRPr lang="fr-FR"/>
        </a:p>
      </dgm:t>
    </dgm:pt>
    <dgm:pt modelId="{8EA06801-430A-4F8F-BEE8-2FD42041B172}" type="pres">
      <dgm:prSet presAssocID="{CC36B858-E64B-423D-A5EE-23F31A89BD8B}" presName="childText" presStyleLbl="bgAcc1" presStyleIdx="1" presStyleCnt="2" custScaleX="1080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C29855F-1893-4443-AA4F-F52187C049F0}" type="presOf" srcId="{B480CF85-C347-4759-B49A-D32BBB819576}" destId="{EDC3374A-8B25-4B81-A7D0-04635B7774EE}" srcOrd="0" destOrd="0" presId="urn:microsoft.com/office/officeart/2005/8/layout/hierarchy3"/>
    <dgm:cxn modelId="{2938DD03-464E-43C2-B4A3-B71189A6B272}" srcId="{206FBDC6-BE76-4042-88DC-259FC9EFDE7B}" destId="{CC36B858-E64B-423D-A5EE-23F31A89BD8B}" srcOrd="1" destOrd="0" parTransId="{B480CF85-C347-4759-B49A-D32BBB819576}" sibTransId="{F042EBF7-53F0-4BFD-9212-D08E2E47396D}"/>
    <dgm:cxn modelId="{C70999B6-E888-4ECB-B834-1B0C35999F70}" type="presOf" srcId="{CC36B858-E64B-423D-A5EE-23F31A89BD8B}" destId="{8EA06801-430A-4F8F-BEE8-2FD42041B172}" srcOrd="0" destOrd="0" presId="urn:microsoft.com/office/officeart/2005/8/layout/hierarchy3"/>
    <dgm:cxn modelId="{27EFAC91-9209-466B-9E26-EE64E25456B3}" srcId="{206FBDC6-BE76-4042-88DC-259FC9EFDE7B}" destId="{19E6EC0A-3806-45B6-9CD5-FB86BF205304}" srcOrd="0" destOrd="0" parTransId="{616CB4E3-D6E7-44B9-A136-2D8EE662FE2B}" sibTransId="{82F5852F-4A4D-4726-B372-21652E9DD597}"/>
    <dgm:cxn modelId="{24594758-B985-4CD4-A715-5C6547389E2D}" type="presOf" srcId="{206FBDC6-BE76-4042-88DC-259FC9EFDE7B}" destId="{A9FAF01F-2D26-41AA-A966-C9F49C7EC91F}" srcOrd="0" destOrd="0" presId="urn:microsoft.com/office/officeart/2005/8/layout/hierarchy3"/>
    <dgm:cxn modelId="{712CCD0E-5CA2-478C-9B7A-565B9FFC2C2F}" type="presOf" srcId="{206FBDC6-BE76-4042-88DC-259FC9EFDE7B}" destId="{687D16F0-67CB-4261-883D-03BECCE6C152}" srcOrd="1" destOrd="0" presId="urn:microsoft.com/office/officeart/2005/8/layout/hierarchy3"/>
    <dgm:cxn modelId="{5C6BAE46-2DF8-4118-B427-84BF19D7CD30}" type="presOf" srcId="{30A3DC58-8589-4150-A776-4D20A5EE392A}" destId="{F76505F5-217B-4A6F-BB23-EB596B8B0A03}" srcOrd="0" destOrd="0" presId="urn:microsoft.com/office/officeart/2005/8/layout/hierarchy3"/>
    <dgm:cxn modelId="{49BC637D-6684-4822-B312-5E432BB94DC6}" type="presOf" srcId="{19E6EC0A-3806-45B6-9CD5-FB86BF205304}" destId="{0BA62D00-51E7-4B46-B2E8-E08D9AF7A923}" srcOrd="0" destOrd="0" presId="urn:microsoft.com/office/officeart/2005/8/layout/hierarchy3"/>
    <dgm:cxn modelId="{F09550D3-860A-431C-BFB6-D3157126A785}" type="presOf" srcId="{616CB4E3-D6E7-44B9-A136-2D8EE662FE2B}" destId="{98E08DA7-2141-495D-AB68-860CE8AC81DE}" srcOrd="0" destOrd="0" presId="urn:microsoft.com/office/officeart/2005/8/layout/hierarchy3"/>
    <dgm:cxn modelId="{93A5E401-D813-4BD8-953E-60B285896E7D}" srcId="{30A3DC58-8589-4150-A776-4D20A5EE392A}" destId="{206FBDC6-BE76-4042-88DC-259FC9EFDE7B}" srcOrd="0" destOrd="0" parTransId="{A4A300BA-C562-4756-9486-8C8535CD36A4}" sibTransId="{483810CA-172B-44E5-A250-19417AC9C8A4}"/>
    <dgm:cxn modelId="{3B5B2C96-E106-43A0-AE59-09757D51A43A}" type="presParOf" srcId="{F76505F5-217B-4A6F-BB23-EB596B8B0A03}" destId="{A8F590E0-A68F-4A9F-B978-C580388E72A0}" srcOrd="0" destOrd="0" presId="urn:microsoft.com/office/officeart/2005/8/layout/hierarchy3"/>
    <dgm:cxn modelId="{2A3E3769-B884-41C4-B5A9-9B75CF668CB0}" type="presParOf" srcId="{A8F590E0-A68F-4A9F-B978-C580388E72A0}" destId="{49B1BA7F-45A1-4750-A140-DCC275A1AC52}" srcOrd="0" destOrd="0" presId="urn:microsoft.com/office/officeart/2005/8/layout/hierarchy3"/>
    <dgm:cxn modelId="{E46CB910-3173-4B44-8326-EBE589F666C6}" type="presParOf" srcId="{49B1BA7F-45A1-4750-A140-DCC275A1AC52}" destId="{A9FAF01F-2D26-41AA-A966-C9F49C7EC91F}" srcOrd="0" destOrd="0" presId="urn:microsoft.com/office/officeart/2005/8/layout/hierarchy3"/>
    <dgm:cxn modelId="{3125F51B-FEDD-417F-9865-D05DA0EB2D93}" type="presParOf" srcId="{49B1BA7F-45A1-4750-A140-DCC275A1AC52}" destId="{687D16F0-67CB-4261-883D-03BECCE6C152}" srcOrd="1" destOrd="0" presId="urn:microsoft.com/office/officeart/2005/8/layout/hierarchy3"/>
    <dgm:cxn modelId="{6849AD64-9C8A-4F39-9E0A-DBAC5D1C780A}" type="presParOf" srcId="{A8F590E0-A68F-4A9F-B978-C580388E72A0}" destId="{F6DD8F7A-93C9-4A83-B513-103A5E84E318}" srcOrd="1" destOrd="0" presId="urn:microsoft.com/office/officeart/2005/8/layout/hierarchy3"/>
    <dgm:cxn modelId="{D4D9610D-7B19-4D6F-B6D5-CA0AA07182B0}" type="presParOf" srcId="{F6DD8F7A-93C9-4A83-B513-103A5E84E318}" destId="{98E08DA7-2141-495D-AB68-860CE8AC81DE}" srcOrd="0" destOrd="0" presId="urn:microsoft.com/office/officeart/2005/8/layout/hierarchy3"/>
    <dgm:cxn modelId="{E6666521-C68C-4C67-BA03-9ACDFDCF490B}" type="presParOf" srcId="{F6DD8F7A-93C9-4A83-B513-103A5E84E318}" destId="{0BA62D00-51E7-4B46-B2E8-E08D9AF7A923}" srcOrd="1" destOrd="0" presId="urn:microsoft.com/office/officeart/2005/8/layout/hierarchy3"/>
    <dgm:cxn modelId="{24FCA8B1-587C-4F36-938E-777C4C630C81}" type="presParOf" srcId="{F6DD8F7A-93C9-4A83-B513-103A5E84E318}" destId="{EDC3374A-8B25-4B81-A7D0-04635B7774EE}" srcOrd="2" destOrd="0" presId="urn:microsoft.com/office/officeart/2005/8/layout/hierarchy3"/>
    <dgm:cxn modelId="{8C01701E-0406-41AF-8FED-F2FCDE609339}" type="presParOf" srcId="{F6DD8F7A-93C9-4A83-B513-103A5E84E318}" destId="{8EA06801-430A-4F8F-BEE8-2FD42041B17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7FD94D6-4673-49D7-AEC1-40DC02DF5550}" type="doc">
      <dgm:prSet loTypeId="urn:microsoft.com/office/officeart/2005/8/layout/pyramid2" loCatId="pyramid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F14C8A56-05BF-4F6B-9519-A27552F3F2E2}">
      <dgm:prSet phldrT="[Texte]" custT="1"/>
      <dgm:spPr/>
      <dgm:t>
        <a:bodyPr/>
        <a:lstStyle/>
        <a:p>
          <a:pPr>
            <a:spcAft>
              <a:spcPct val="35000"/>
            </a:spcAft>
          </a:pPr>
          <a:r>
            <a:rPr lang="fr-FR" sz="1200" b="1" dirty="0" smtClean="0">
              <a:latin typeface="Corbel" pitchFamily="34" charset="0"/>
            </a:rPr>
            <a:t>Archivistes</a:t>
          </a:r>
        </a:p>
        <a:p>
          <a:pPr>
            <a:spcAft>
              <a:spcPts val="0"/>
            </a:spcAft>
          </a:pPr>
          <a:r>
            <a:rPr lang="fr-FR" sz="1100" dirty="0" smtClean="0">
              <a:latin typeface="Corbel" pitchFamily="34" charset="0"/>
            </a:rPr>
            <a:t>Taux horaire : </a:t>
          </a:r>
          <a:r>
            <a:rPr lang="fr-FR" sz="1100" dirty="0" smtClean="0">
              <a:latin typeface="Corbel" pitchFamily="34" charset="0"/>
            </a:rPr>
            <a:t>46€</a:t>
          </a:r>
          <a:endParaRPr lang="fr-FR" sz="1100" dirty="0" smtClean="0">
            <a:latin typeface="Corbel" pitchFamily="34" charset="0"/>
          </a:endParaRPr>
        </a:p>
        <a:p>
          <a:pPr>
            <a:spcAft>
              <a:spcPts val="0"/>
            </a:spcAft>
          </a:pPr>
          <a:r>
            <a:rPr lang="fr-FR" sz="1100" dirty="0" smtClean="0">
              <a:latin typeface="Corbel" pitchFamily="34" charset="0"/>
            </a:rPr>
            <a:t>Diagnostic : forfait  </a:t>
          </a:r>
          <a:r>
            <a:rPr lang="fr-FR" sz="1100" dirty="0" smtClean="0">
              <a:latin typeface="Corbel" pitchFamily="34" charset="0"/>
            </a:rPr>
            <a:t>200 €</a:t>
          </a:r>
          <a:endParaRPr lang="fr-FR" sz="1100" dirty="0">
            <a:latin typeface="Corbel" pitchFamily="34" charset="0"/>
          </a:endParaRPr>
        </a:p>
      </dgm:t>
    </dgm:pt>
    <dgm:pt modelId="{203995EF-8DBE-4EB9-9F7D-25361B29B4A1}" type="parTrans" cxnId="{BF852E77-BD96-4D11-9575-09A7A16A004C}">
      <dgm:prSet/>
      <dgm:spPr/>
      <dgm:t>
        <a:bodyPr/>
        <a:lstStyle/>
        <a:p>
          <a:endParaRPr lang="fr-FR"/>
        </a:p>
      </dgm:t>
    </dgm:pt>
    <dgm:pt modelId="{109EEDED-B3BB-4CCF-883E-57EAB2E7FA18}" type="sibTrans" cxnId="{BF852E77-BD96-4D11-9575-09A7A16A004C}">
      <dgm:prSet/>
      <dgm:spPr/>
      <dgm:t>
        <a:bodyPr/>
        <a:lstStyle/>
        <a:p>
          <a:endParaRPr lang="fr-FR"/>
        </a:p>
      </dgm:t>
    </dgm:pt>
    <dgm:pt modelId="{8D28166C-3E76-4A7E-981D-BF9F2CCABBF5}">
      <dgm:prSet phldrT="[Texte]" custT="1"/>
      <dgm:spPr/>
      <dgm:t>
        <a:bodyPr/>
        <a:lstStyle/>
        <a:p>
          <a:r>
            <a:rPr lang="fr-FR" sz="1200" b="1" dirty="0" smtClean="0">
              <a:latin typeface="Corbel" pitchFamily="34" charset="0"/>
            </a:rPr>
            <a:t>Secrétaire(s) itinérant(s)</a:t>
          </a:r>
        </a:p>
        <a:p>
          <a:r>
            <a:rPr lang="fr-FR" sz="1100" dirty="0" smtClean="0">
              <a:latin typeface="Corbel" pitchFamily="34" charset="0"/>
            </a:rPr>
            <a:t>Taux horaire : 40 €</a:t>
          </a:r>
          <a:endParaRPr lang="fr-FR" sz="1100" dirty="0">
            <a:latin typeface="Corbel" pitchFamily="34" charset="0"/>
          </a:endParaRPr>
        </a:p>
      </dgm:t>
    </dgm:pt>
    <dgm:pt modelId="{AC7FA514-66E6-4469-9EDB-F56BC270F2B3}" type="parTrans" cxnId="{C744E16D-6E40-4019-8128-37A21146CF91}">
      <dgm:prSet/>
      <dgm:spPr/>
      <dgm:t>
        <a:bodyPr/>
        <a:lstStyle/>
        <a:p>
          <a:endParaRPr lang="fr-FR"/>
        </a:p>
      </dgm:t>
    </dgm:pt>
    <dgm:pt modelId="{BB847165-3C91-40AC-BC23-9E009B67B06A}" type="sibTrans" cxnId="{C744E16D-6E40-4019-8128-37A21146CF91}">
      <dgm:prSet/>
      <dgm:spPr/>
      <dgm:t>
        <a:bodyPr/>
        <a:lstStyle/>
        <a:p>
          <a:endParaRPr lang="fr-FR"/>
        </a:p>
      </dgm:t>
    </dgm:pt>
    <dgm:pt modelId="{1B7DBE0C-8F73-4ECE-8B63-DB92035FAB92}">
      <dgm:prSet phldrT="[Texte]" custT="1"/>
      <dgm:spPr/>
      <dgm:t>
        <a:bodyPr/>
        <a:lstStyle/>
        <a:p>
          <a:r>
            <a:rPr lang="fr-FR" sz="1200" b="1" dirty="0" smtClean="0">
              <a:latin typeface="Corbel" pitchFamily="34" charset="0"/>
            </a:rPr>
            <a:t>Agents mis à disposition </a:t>
          </a:r>
        </a:p>
        <a:p>
          <a:r>
            <a:rPr lang="fr-FR" sz="1100" dirty="0" smtClean="0">
              <a:latin typeface="Corbel" pitchFamily="34" charset="0"/>
            </a:rPr>
            <a:t>Coût réel + frais de gestion : 8 %</a:t>
          </a:r>
          <a:endParaRPr lang="fr-FR" sz="1100" dirty="0">
            <a:latin typeface="Corbel" pitchFamily="34" charset="0"/>
          </a:endParaRPr>
        </a:p>
      </dgm:t>
    </dgm:pt>
    <dgm:pt modelId="{E8DA2534-8FC1-4F37-9EC2-A3B97E19727F}" type="parTrans" cxnId="{B86C3EC6-677A-4FD2-84E6-568F612AD5F0}">
      <dgm:prSet/>
      <dgm:spPr/>
      <dgm:t>
        <a:bodyPr/>
        <a:lstStyle/>
        <a:p>
          <a:endParaRPr lang="fr-FR"/>
        </a:p>
      </dgm:t>
    </dgm:pt>
    <dgm:pt modelId="{C453A219-FB79-4A50-AEF9-984D90C90FD7}" type="sibTrans" cxnId="{B86C3EC6-677A-4FD2-84E6-568F612AD5F0}">
      <dgm:prSet/>
      <dgm:spPr/>
      <dgm:t>
        <a:bodyPr/>
        <a:lstStyle/>
        <a:p>
          <a:endParaRPr lang="fr-FR"/>
        </a:p>
      </dgm:t>
    </dgm:pt>
    <dgm:pt modelId="{6A48B6EE-C532-40FA-99E1-1EFC814BEE4E}" type="pres">
      <dgm:prSet presAssocID="{27FD94D6-4673-49D7-AEC1-40DC02DF555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07370D0C-76C6-408C-A48A-A8F09D5D834D}" type="pres">
      <dgm:prSet presAssocID="{27FD94D6-4673-49D7-AEC1-40DC02DF5550}" presName="pyramid" presStyleLbl="node1" presStyleIdx="0" presStyleCnt="1"/>
      <dgm:spPr/>
      <dgm:t>
        <a:bodyPr/>
        <a:lstStyle/>
        <a:p>
          <a:endParaRPr lang="fr-FR"/>
        </a:p>
      </dgm:t>
    </dgm:pt>
    <dgm:pt modelId="{22B904D5-0B8E-4114-8FFB-88BF86AFDF5D}" type="pres">
      <dgm:prSet presAssocID="{27FD94D6-4673-49D7-AEC1-40DC02DF5550}" presName="theList" presStyleCnt="0"/>
      <dgm:spPr/>
      <dgm:t>
        <a:bodyPr/>
        <a:lstStyle/>
        <a:p>
          <a:endParaRPr lang="fr-FR"/>
        </a:p>
      </dgm:t>
    </dgm:pt>
    <dgm:pt modelId="{E0D6C226-9B17-4CAE-83D3-92A4633E200B}" type="pres">
      <dgm:prSet presAssocID="{F14C8A56-05BF-4F6B-9519-A27552F3F2E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118B38-3F0C-4ACA-A039-1DCEF9DF873F}" type="pres">
      <dgm:prSet presAssocID="{F14C8A56-05BF-4F6B-9519-A27552F3F2E2}" presName="aSpace" presStyleCnt="0"/>
      <dgm:spPr/>
      <dgm:t>
        <a:bodyPr/>
        <a:lstStyle/>
        <a:p>
          <a:endParaRPr lang="fr-FR"/>
        </a:p>
      </dgm:t>
    </dgm:pt>
    <dgm:pt modelId="{C5143669-EE52-4DAC-B556-A7BC6371542F}" type="pres">
      <dgm:prSet presAssocID="{8D28166C-3E76-4A7E-981D-BF9F2CCABBF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98BC26-AF87-44D0-8567-8F02B6616C29}" type="pres">
      <dgm:prSet presAssocID="{8D28166C-3E76-4A7E-981D-BF9F2CCABBF5}" presName="aSpace" presStyleCnt="0"/>
      <dgm:spPr/>
      <dgm:t>
        <a:bodyPr/>
        <a:lstStyle/>
        <a:p>
          <a:endParaRPr lang="fr-FR"/>
        </a:p>
      </dgm:t>
    </dgm:pt>
    <dgm:pt modelId="{3E4F363B-9122-46F0-AC81-9E2995E7087A}" type="pres">
      <dgm:prSet presAssocID="{1B7DBE0C-8F73-4ECE-8B63-DB92035FAB92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BBD004-C94F-4C19-A4E4-98AD63C04E5F}" type="pres">
      <dgm:prSet presAssocID="{1B7DBE0C-8F73-4ECE-8B63-DB92035FAB92}" presName="aSpace" presStyleCnt="0"/>
      <dgm:spPr/>
      <dgm:t>
        <a:bodyPr/>
        <a:lstStyle/>
        <a:p>
          <a:endParaRPr lang="fr-FR"/>
        </a:p>
      </dgm:t>
    </dgm:pt>
  </dgm:ptLst>
  <dgm:cxnLst>
    <dgm:cxn modelId="{C744E16D-6E40-4019-8128-37A21146CF91}" srcId="{27FD94D6-4673-49D7-AEC1-40DC02DF5550}" destId="{8D28166C-3E76-4A7E-981D-BF9F2CCABBF5}" srcOrd="1" destOrd="0" parTransId="{AC7FA514-66E6-4469-9EDB-F56BC270F2B3}" sibTransId="{BB847165-3C91-40AC-BC23-9E009B67B06A}"/>
    <dgm:cxn modelId="{BF852E77-BD96-4D11-9575-09A7A16A004C}" srcId="{27FD94D6-4673-49D7-AEC1-40DC02DF5550}" destId="{F14C8A56-05BF-4F6B-9519-A27552F3F2E2}" srcOrd="0" destOrd="0" parTransId="{203995EF-8DBE-4EB9-9F7D-25361B29B4A1}" sibTransId="{109EEDED-B3BB-4CCF-883E-57EAB2E7FA18}"/>
    <dgm:cxn modelId="{F825915C-628C-431F-B54D-D015B5AA39B3}" type="presOf" srcId="{8D28166C-3E76-4A7E-981D-BF9F2CCABBF5}" destId="{C5143669-EE52-4DAC-B556-A7BC6371542F}" srcOrd="0" destOrd="0" presId="urn:microsoft.com/office/officeart/2005/8/layout/pyramid2"/>
    <dgm:cxn modelId="{B7215626-12B8-414C-9A31-FC7CE534D0CD}" type="presOf" srcId="{1B7DBE0C-8F73-4ECE-8B63-DB92035FAB92}" destId="{3E4F363B-9122-46F0-AC81-9E2995E7087A}" srcOrd="0" destOrd="0" presId="urn:microsoft.com/office/officeart/2005/8/layout/pyramid2"/>
    <dgm:cxn modelId="{250E975D-89F3-4483-BCA4-489C1D80F62B}" type="presOf" srcId="{27FD94D6-4673-49D7-AEC1-40DC02DF5550}" destId="{6A48B6EE-C532-40FA-99E1-1EFC814BEE4E}" srcOrd="0" destOrd="0" presId="urn:microsoft.com/office/officeart/2005/8/layout/pyramid2"/>
    <dgm:cxn modelId="{3232779F-C79E-4339-80AB-207168653A05}" type="presOf" srcId="{F14C8A56-05BF-4F6B-9519-A27552F3F2E2}" destId="{E0D6C226-9B17-4CAE-83D3-92A4633E200B}" srcOrd="0" destOrd="0" presId="urn:microsoft.com/office/officeart/2005/8/layout/pyramid2"/>
    <dgm:cxn modelId="{B86C3EC6-677A-4FD2-84E6-568F612AD5F0}" srcId="{27FD94D6-4673-49D7-AEC1-40DC02DF5550}" destId="{1B7DBE0C-8F73-4ECE-8B63-DB92035FAB92}" srcOrd="2" destOrd="0" parTransId="{E8DA2534-8FC1-4F37-9EC2-A3B97E19727F}" sibTransId="{C453A219-FB79-4A50-AEF9-984D90C90FD7}"/>
    <dgm:cxn modelId="{404F6FF9-71B4-44DB-93AB-4F6F39A44258}" type="presParOf" srcId="{6A48B6EE-C532-40FA-99E1-1EFC814BEE4E}" destId="{07370D0C-76C6-408C-A48A-A8F09D5D834D}" srcOrd="0" destOrd="0" presId="urn:microsoft.com/office/officeart/2005/8/layout/pyramid2"/>
    <dgm:cxn modelId="{DE340793-CD18-489A-BC94-3EA04E7D77AA}" type="presParOf" srcId="{6A48B6EE-C532-40FA-99E1-1EFC814BEE4E}" destId="{22B904D5-0B8E-4114-8FFB-88BF86AFDF5D}" srcOrd="1" destOrd="0" presId="urn:microsoft.com/office/officeart/2005/8/layout/pyramid2"/>
    <dgm:cxn modelId="{6AD72973-D336-401F-B99D-48B107124D53}" type="presParOf" srcId="{22B904D5-0B8E-4114-8FFB-88BF86AFDF5D}" destId="{E0D6C226-9B17-4CAE-83D3-92A4633E200B}" srcOrd="0" destOrd="0" presId="urn:microsoft.com/office/officeart/2005/8/layout/pyramid2"/>
    <dgm:cxn modelId="{FB7E15BB-51B8-48C6-8A3C-60E25FB7B7BF}" type="presParOf" srcId="{22B904D5-0B8E-4114-8FFB-88BF86AFDF5D}" destId="{3F118B38-3F0C-4ACA-A039-1DCEF9DF873F}" srcOrd="1" destOrd="0" presId="urn:microsoft.com/office/officeart/2005/8/layout/pyramid2"/>
    <dgm:cxn modelId="{E13678C9-9DE9-427D-AD77-B9A0CA384562}" type="presParOf" srcId="{22B904D5-0B8E-4114-8FFB-88BF86AFDF5D}" destId="{C5143669-EE52-4DAC-B556-A7BC6371542F}" srcOrd="2" destOrd="0" presId="urn:microsoft.com/office/officeart/2005/8/layout/pyramid2"/>
    <dgm:cxn modelId="{28290A0C-BA80-406D-A823-0A311307FE29}" type="presParOf" srcId="{22B904D5-0B8E-4114-8FFB-88BF86AFDF5D}" destId="{DA98BC26-AF87-44D0-8567-8F02B6616C29}" srcOrd="3" destOrd="0" presId="urn:microsoft.com/office/officeart/2005/8/layout/pyramid2"/>
    <dgm:cxn modelId="{055FB5D6-C274-4AA1-9199-9223D1A7F028}" type="presParOf" srcId="{22B904D5-0B8E-4114-8FFB-88BF86AFDF5D}" destId="{3E4F363B-9122-46F0-AC81-9E2995E7087A}" srcOrd="4" destOrd="0" presId="urn:microsoft.com/office/officeart/2005/8/layout/pyramid2"/>
    <dgm:cxn modelId="{8D902DA6-3C17-470C-9F1B-75C02D8E813E}" type="presParOf" srcId="{22B904D5-0B8E-4114-8FFB-88BF86AFDF5D}" destId="{3ABBD004-C94F-4C19-A4E4-98AD63C04E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D282BF0-7127-42CD-92D6-5A33C0DF6A47}" type="doc">
      <dgm:prSet loTypeId="urn:microsoft.com/office/officeart/2005/8/layout/radial3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E7B6FE1C-7647-4094-8D96-4F08877CB710}">
      <dgm:prSet phldrT="[Texte]"/>
      <dgm:spPr/>
      <dgm:t>
        <a:bodyPr/>
        <a:lstStyle/>
        <a:p>
          <a:r>
            <a:rPr lang="fr-FR" dirty="0" smtClean="0"/>
            <a:t>Le CDG74</a:t>
          </a:r>
          <a:endParaRPr lang="fr-FR" dirty="0"/>
        </a:p>
      </dgm:t>
    </dgm:pt>
    <dgm:pt modelId="{2F8F1A38-72FC-4389-94F1-787E8491862E}" type="parTrans" cxnId="{9A941B41-F898-4BA4-BE02-D26F216AAFBB}">
      <dgm:prSet/>
      <dgm:spPr/>
      <dgm:t>
        <a:bodyPr/>
        <a:lstStyle/>
        <a:p>
          <a:endParaRPr lang="fr-FR"/>
        </a:p>
      </dgm:t>
    </dgm:pt>
    <dgm:pt modelId="{717D39F3-FBF1-425E-AF43-C466B3240D0B}" type="sibTrans" cxnId="{9A941B41-F898-4BA4-BE02-D26F216AAFBB}">
      <dgm:prSet/>
      <dgm:spPr/>
      <dgm:t>
        <a:bodyPr/>
        <a:lstStyle/>
        <a:p>
          <a:endParaRPr lang="fr-FR"/>
        </a:p>
      </dgm:t>
    </dgm:pt>
    <dgm:pt modelId="{18DCA9E5-414E-4664-A601-3649BAF2221F}">
      <dgm:prSet phldrT="[Texte]"/>
      <dgm:spPr/>
      <dgm:t>
        <a:bodyPr/>
        <a:lstStyle/>
        <a:p>
          <a:r>
            <a:rPr lang="fr-FR" dirty="0" smtClean="0"/>
            <a:t>Propose des </a:t>
          </a:r>
          <a:r>
            <a:rPr lang="fr-FR" b="1" dirty="0" smtClean="0"/>
            <a:t>services</a:t>
          </a:r>
          <a:r>
            <a:rPr lang="fr-FR" dirty="0" smtClean="0"/>
            <a:t> variés</a:t>
          </a:r>
          <a:endParaRPr lang="fr-FR" b="1" dirty="0"/>
        </a:p>
      </dgm:t>
    </dgm:pt>
    <dgm:pt modelId="{635D056B-E37D-4E1E-8745-5B6B20E8346C}" type="parTrans" cxnId="{668C2A20-97EC-4252-977A-1E1B411FFFC0}">
      <dgm:prSet/>
      <dgm:spPr/>
      <dgm:t>
        <a:bodyPr/>
        <a:lstStyle/>
        <a:p>
          <a:endParaRPr lang="fr-FR"/>
        </a:p>
      </dgm:t>
    </dgm:pt>
    <dgm:pt modelId="{A7D9DE1B-96CD-44B3-BEB9-666D8AE6BE72}" type="sibTrans" cxnId="{668C2A20-97EC-4252-977A-1E1B411FFFC0}">
      <dgm:prSet/>
      <dgm:spPr/>
      <dgm:t>
        <a:bodyPr/>
        <a:lstStyle/>
        <a:p>
          <a:endParaRPr lang="fr-FR"/>
        </a:p>
      </dgm:t>
    </dgm:pt>
    <dgm:pt modelId="{3874223F-11CC-405C-B32F-28FC097B7086}">
      <dgm:prSet phldrT="[Texte]" custT="1"/>
      <dgm:spPr/>
      <dgm:t>
        <a:bodyPr/>
        <a:lstStyle/>
        <a:p>
          <a:r>
            <a:rPr lang="fr-FR" sz="1050" dirty="0" smtClean="0"/>
            <a:t>Est une </a:t>
          </a:r>
          <a:r>
            <a:rPr lang="fr-FR" sz="1050" b="1" dirty="0" smtClean="0"/>
            <a:t>aide</a:t>
          </a:r>
          <a:r>
            <a:rPr lang="fr-FR" sz="1050" dirty="0" smtClean="0"/>
            <a:t> pour votre collectivité dans différents domaines</a:t>
          </a:r>
          <a:endParaRPr lang="fr-FR" sz="1050" dirty="0"/>
        </a:p>
      </dgm:t>
    </dgm:pt>
    <dgm:pt modelId="{AED8C88C-2B48-44A8-8CE5-CE4E532BA05D}" type="parTrans" cxnId="{76A919AB-46E8-4A3B-A572-10ACCB50052C}">
      <dgm:prSet/>
      <dgm:spPr/>
      <dgm:t>
        <a:bodyPr/>
        <a:lstStyle/>
        <a:p>
          <a:endParaRPr lang="fr-FR"/>
        </a:p>
      </dgm:t>
    </dgm:pt>
    <dgm:pt modelId="{FCA26C12-4A1D-4C24-8C52-2839C0F88D7C}" type="sibTrans" cxnId="{76A919AB-46E8-4A3B-A572-10ACCB50052C}">
      <dgm:prSet/>
      <dgm:spPr/>
      <dgm:t>
        <a:bodyPr/>
        <a:lstStyle/>
        <a:p>
          <a:endParaRPr lang="fr-FR"/>
        </a:p>
      </dgm:t>
    </dgm:pt>
    <dgm:pt modelId="{983C92D7-C16F-4FB2-8E46-9D0EC5098C47}">
      <dgm:prSet phldrT="[Texte]"/>
      <dgm:spPr/>
      <dgm:t>
        <a:bodyPr/>
        <a:lstStyle/>
        <a:p>
          <a:r>
            <a:rPr lang="fr-FR" dirty="0" smtClean="0"/>
            <a:t>Vous </a:t>
          </a:r>
          <a:r>
            <a:rPr lang="fr-FR" b="1" dirty="0" smtClean="0"/>
            <a:t>conseille </a:t>
          </a:r>
          <a:endParaRPr lang="fr-FR" b="1" dirty="0"/>
        </a:p>
      </dgm:t>
    </dgm:pt>
    <dgm:pt modelId="{EA892356-CC13-4F18-8E56-01E47138001A}" type="parTrans" cxnId="{0E9C038D-F19F-40A6-9E7D-015427E16135}">
      <dgm:prSet/>
      <dgm:spPr/>
      <dgm:t>
        <a:bodyPr/>
        <a:lstStyle/>
        <a:p>
          <a:endParaRPr lang="fr-FR"/>
        </a:p>
      </dgm:t>
    </dgm:pt>
    <dgm:pt modelId="{5D95B48B-B5D0-4525-BD5A-7BF983528F62}" type="sibTrans" cxnId="{0E9C038D-F19F-40A6-9E7D-015427E16135}">
      <dgm:prSet/>
      <dgm:spPr/>
      <dgm:t>
        <a:bodyPr/>
        <a:lstStyle/>
        <a:p>
          <a:endParaRPr lang="fr-FR"/>
        </a:p>
      </dgm:t>
    </dgm:pt>
    <dgm:pt modelId="{5EA61896-4BCC-4C07-830C-90767096503B}">
      <dgm:prSet phldrT="[Texte]"/>
      <dgm:spPr/>
      <dgm:t>
        <a:bodyPr/>
        <a:lstStyle/>
        <a:p>
          <a:r>
            <a:rPr lang="fr-FR" dirty="0" smtClean="0"/>
            <a:t>Vous accompagne</a:t>
          </a:r>
          <a:endParaRPr lang="fr-FR" dirty="0"/>
        </a:p>
      </dgm:t>
    </dgm:pt>
    <dgm:pt modelId="{9479855F-85EB-4494-9FE2-5B83FA2C6534}" type="parTrans" cxnId="{30298CF9-35CD-4DE4-A2AD-62560CE4131E}">
      <dgm:prSet/>
      <dgm:spPr/>
      <dgm:t>
        <a:bodyPr/>
        <a:lstStyle/>
        <a:p>
          <a:endParaRPr lang="fr-FR"/>
        </a:p>
      </dgm:t>
    </dgm:pt>
    <dgm:pt modelId="{0966473A-FC05-4619-ABC7-5B3AEFDA4216}" type="sibTrans" cxnId="{30298CF9-35CD-4DE4-A2AD-62560CE4131E}">
      <dgm:prSet/>
      <dgm:spPr/>
      <dgm:t>
        <a:bodyPr/>
        <a:lstStyle/>
        <a:p>
          <a:endParaRPr lang="fr-FR"/>
        </a:p>
      </dgm:t>
    </dgm:pt>
    <dgm:pt modelId="{05800FFF-52AC-4288-9A85-E68A88C3272A}" type="pres">
      <dgm:prSet presAssocID="{4D282BF0-7127-42CD-92D6-5A33C0DF6A4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B97D132-4C26-4646-9150-2DD42486D3DF}" type="pres">
      <dgm:prSet presAssocID="{4D282BF0-7127-42CD-92D6-5A33C0DF6A47}" presName="radial" presStyleCnt="0">
        <dgm:presLayoutVars>
          <dgm:animLvl val="ctr"/>
        </dgm:presLayoutVars>
      </dgm:prSet>
      <dgm:spPr/>
    </dgm:pt>
    <dgm:pt modelId="{27EB95B3-A989-4042-B0E4-3536AC6DAC34}" type="pres">
      <dgm:prSet presAssocID="{E7B6FE1C-7647-4094-8D96-4F08877CB710}" presName="centerShape" presStyleLbl="vennNode1" presStyleIdx="0" presStyleCnt="5" custScaleX="91540" custScaleY="88041"/>
      <dgm:spPr/>
      <dgm:t>
        <a:bodyPr/>
        <a:lstStyle/>
        <a:p>
          <a:endParaRPr lang="fr-FR"/>
        </a:p>
      </dgm:t>
    </dgm:pt>
    <dgm:pt modelId="{F7839A21-1074-4D22-8516-344B2E4D217E}" type="pres">
      <dgm:prSet presAssocID="{18DCA9E5-414E-4664-A601-3649BAF2221F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211AB5-7CDA-40B3-9ACD-4B02D039116E}" type="pres">
      <dgm:prSet presAssocID="{3874223F-11CC-405C-B32F-28FC097B7086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741249-9AAB-4CB6-B46A-EA638BBC8C5E}" type="pres">
      <dgm:prSet presAssocID="{983C92D7-C16F-4FB2-8E46-9D0EC5098C4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66A6AB-EA2A-421E-A8B6-F5A528961D98}" type="pres">
      <dgm:prSet presAssocID="{5EA61896-4BCC-4C07-830C-90767096503B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E9C038D-F19F-40A6-9E7D-015427E16135}" srcId="{E7B6FE1C-7647-4094-8D96-4F08877CB710}" destId="{983C92D7-C16F-4FB2-8E46-9D0EC5098C47}" srcOrd="2" destOrd="0" parTransId="{EA892356-CC13-4F18-8E56-01E47138001A}" sibTransId="{5D95B48B-B5D0-4525-BD5A-7BF983528F62}"/>
    <dgm:cxn modelId="{9A941B41-F898-4BA4-BE02-D26F216AAFBB}" srcId="{4D282BF0-7127-42CD-92D6-5A33C0DF6A47}" destId="{E7B6FE1C-7647-4094-8D96-4F08877CB710}" srcOrd="0" destOrd="0" parTransId="{2F8F1A38-72FC-4389-94F1-787E8491862E}" sibTransId="{717D39F3-FBF1-425E-AF43-C466B3240D0B}"/>
    <dgm:cxn modelId="{7081BDD9-ACB7-497E-BE08-4CF2FA233341}" type="presOf" srcId="{983C92D7-C16F-4FB2-8E46-9D0EC5098C47}" destId="{27741249-9AAB-4CB6-B46A-EA638BBC8C5E}" srcOrd="0" destOrd="0" presId="urn:microsoft.com/office/officeart/2005/8/layout/radial3"/>
    <dgm:cxn modelId="{CD7866E9-6851-4F65-9EBE-2278C1F36E01}" type="presOf" srcId="{18DCA9E5-414E-4664-A601-3649BAF2221F}" destId="{F7839A21-1074-4D22-8516-344B2E4D217E}" srcOrd="0" destOrd="0" presId="urn:microsoft.com/office/officeart/2005/8/layout/radial3"/>
    <dgm:cxn modelId="{28C98352-D551-4ACE-8EDE-48C9FAF2A992}" type="presOf" srcId="{3874223F-11CC-405C-B32F-28FC097B7086}" destId="{C6211AB5-7CDA-40B3-9ACD-4B02D039116E}" srcOrd="0" destOrd="0" presId="urn:microsoft.com/office/officeart/2005/8/layout/radial3"/>
    <dgm:cxn modelId="{F9508958-75E1-402B-B2F5-92969DC13444}" type="presOf" srcId="{4D282BF0-7127-42CD-92D6-5A33C0DF6A47}" destId="{05800FFF-52AC-4288-9A85-E68A88C3272A}" srcOrd="0" destOrd="0" presId="urn:microsoft.com/office/officeart/2005/8/layout/radial3"/>
    <dgm:cxn modelId="{76A919AB-46E8-4A3B-A572-10ACCB50052C}" srcId="{E7B6FE1C-7647-4094-8D96-4F08877CB710}" destId="{3874223F-11CC-405C-B32F-28FC097B7086}" srcOrd="1" destOrd="0" parTransId="{AED8C88C-2B48-44A8-8CE5-CE4E532BA05D}" sibTransId="{FCA26C12-4A1D-4C24-8C52-2839C0F88D7C}"/>
    <dgm:cxn modelId="{668C2A20-97EC-4252-977A-1E1B411FFFC0}" srcId="{E7B6FE1C-7647-4094-8D96-4F08877CB710}" destId="{18DCA9E5-414E-4664-A601-3649BAF2221F}" srcOrd="0" destOrd="0" parTransId="{635D056B-E37D-4E1E-8745-5B6B20E8346C}" sibTransId="{A7D9DE1B-96CD-44B3-BEB9-666D8AE6BE72}"/>
    <dgm:cxn modelId="{30298CF9-35CD-4DE4-A2AD-62560CE4131E}" srcId="{E7B6FE1C-7647-4094-8D96-4F08877CB710}" destId="{5EA61896-4BCC-4C07-830C-90767096503B}" srcOrd="3" destOrd="0" parTransId="{9479855F-85EB-4494-9FE2-5B83FA2C6534}" sibTransId="{0966473A-FC05-4619-ABC7-5B3AEFDA4216}"/>
    <dgm:cxn modelId="{12AA306C-44AB-4123-8791-796E67FB2CFD}" type="presOf" srcId="{E7B6FE1C-7647-4094-8D96-4F08877CB710}" destId="{27EB95B3-A989-4042-B0E4-3536AC6DAC34}" srcOrd="0" destOrd="0" presId="urn:microsoft.com/office/officeart/2005/8/layout/radial3"/>
    <dgm:cxn modelId="{DEF2FF4C-8D9C-4663-A250-C1661F846C4E}" type="presOf" srcId="{5EA61896-4BCC-4C07-830C-90767096503B}" destId="{4866A6AB-EA2A-421E-A8B6-F5A528961D98}" srcOrd="0" destOrd="0" presId="urn:microsoft.com/office/officeart/2005/8/layout/radial3"/>
    <dgm:cxn modelId="{0C67FB33-CA56-4010-B5E7-87F4B73BB42A}" type="presParOf" srcId="{05800FFF-52AC-4288-9A85-E68A88C3272A}" destId="{1B97D132-4C26-4646-9150-2DD42486D3DF}" srcOrd="0" destOrd="0" presId="urn:microsoft.com/office/officeart/2005/8/layout/radial3"/>
    <dgm:cxn modelId="{9CABA151-CBC8-41CE-860B-AD73CCBC2B3D}" type="presParOf" srcId="{1B97D132-4C26-4646-9150-2DD42486D3DF}" destId="{27EB95B3-A989-4042-B0E4-3536AC6DAC34}" srcOrd="0" destOrd="0" presId="urn:microsoft.com/office/officeart/2005/8/layout/radial3"/>
    <dgm:cxn modelId="{87613769-285B-4DFC-AEB9-CFD5C6235193}" type="presParOf" srcId="{1B97D132-4C26-4646-9150-2DD42486D3DF}" destId="{F7839A21-1074-4D22-8516-344B2E4D217E}" srcOrd="1" destOrd="0" presId="urn:microsoft.com/office/officeart/2005/8/layout/radial3"/>
    <dgm:cxn modelId="{4853F6D7-F5FF-4517-8A36-757F762071C1}" type="presParOf" srcId="{1B97D132-4C26-4646-9150-2DD42486D3DF}" destId="{C6211AB5-7CDA-40B3-9ACD-4B02D039116E}" srcOrd="2" destOrd="0" presId="urn:microsoft.com/office/officeart/2005/8/layout/radial3"/>
    <dgm:cxn modelId="{F43604CD-119E-4C16-B039-82C4AA5605E9}" type="presParOf" srcId="{1B97D132-4C26-4646-9150-2DD42486D3DF}" destId="{27741249-9AAB-4CB6-B46A-EA638BBC8C5E}" srcOrd="3" destOrd="0" presId="urn:microsoft.com/office/officeart/2005/8/layout/radial3"/>
    <dgm:cxn modelId="{CF5811CE-57A6-48F9-8CCC-A1E528ABFBAD}" type="presParOf" srcId="{1B97D132-4C26-4646-9150-2DD42486D3DF}" destId="{4866A6AB-EA2A-421E-A8B6-F5A528961D9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800DC5-2BB0-4EB8-B853-6F3AB67131F2}" type="doc">
      <dgm:prSet loTypeId="urn:microsoft.com/office/officeart/2005/8/layout/venn3" loCatId="relationship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01D4D09C-7D60-48A6-8619-17D19A3D3459}">
      <dgm:prSet phldrT="[Texte]"/>
      <dgm:spPr/>
      <dgm:t>
        <a:bodyPr/>
        <a:lstStyle/>
        <a:p>
          <a:r>
            <a:rPr kumimoji="0" lang="fr-FR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Le Syndicat National des Directeurs Généraux des Collectivités Territoriales</a:t>
          </a:r>
          <a:endParaRPr lang="fr-FR" dirty="0"/>
        </a:p>
      </dgm:t>
    </dgm:pt>
    <dgm:pt modelId="{AA783C3C-D7EF-4817-A196-28E2C246098C}" type="parTrans" cxnId="{56B5A205-A757-45E7-9C3C-54787E1FBBF7}">
      <dgm:prSet/>
      <dgm:spPr/>
      <dgm:t>
        <a:bodyPr/>
        <a:lstStyle/>
        <a:p>
          <a:endParaRPr lang="fr-FR"/>
        </a:p>
      </dgm:t>
    </dgm:pt>
    <dgm:pt modelId="{FD30B1D7-A2AC-4677-A5F3-BA8A31230BB7}" type="sibTrans" cxnId="{56B5A205-A757-45E7-9C3C-54787E1FBBF7}">
      <dgm:prSet/>
      <dgm:spPr/>
      <dgm:t>
        <a:bodyPr/>
        <a:lstStyle/>
        <a:p>
          <a:endParaRPr lang="fr-FR"/>
        </a:p>
      </dgm:t>
    </dgm:pt>
    <dgm:pt modelId="{FAD5485D-9FD4-450C-BDB9-6EE30EFE3F5C}">
      <dgm:prSet phldrT="[Texte]"/>
      <dgm:spPr/>
      <dgm:t>
        <a:bodyPr/>
        <a:lstStyle/>
        <a:p>
          <a:r>
            <a:rPr kumimoji="0" lang="fr-FR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L'Association Des Maires 74 </a:t>
          </a:r>
          <a:endParaRPr lang="fr-FR" dirty="0"/>
        </a:p>
      </dgm:t>
    </dgm:pt>
    <dgm:pt modelId="{AE2BEE68-148F-425A-B1DF-E7322523C9CE}" type="parTrans" cxnId="{E4194791-BB60-4AD6-BF4E-33A1E83918D6}">
      <dgm:prSet/>
      <dgm:spPr/>
      <dgm:t>
        <a:bodyPr/>
        <a:lstStyle/>
        <a:p>
          <a:endParaRPr lang="fr-FR"/>
        </a:p>
      </dgm:t>
    </dgm:pt>
    <dgm:pt modelId="{CCD2DE07-C3F9-4841-BECA-8B0DFBE1691B}" type="sibTrans" cxnId="{E4194791-BB60-4AD6-BF4E-33A1E83918D6}">
      <dgm:prSet/>
      <dgm:spPr/>
      <dgm:t>
        <a:bodyPr/>
        <a:lstStyle/>
        <a:p>
          <a:endParaRPr lang="fr-FR"/>
        </a:p>
      </dgm:t>
    </dgm:pt>
    <dgm:pt modelId="{085FC552-AF35-4350-BB19-21441E3E2C52}">
      <dgm:prSet phldrT="[Texte]"/>
      <dgm:spPr/>
      <dgm:t>
        <a:bodyPr/>
        <a:lstStyle/>
        <a:p>
          <a:r>
            <a:rPr kumimoji="0" lang="fr-FR" b="0" i="0" u="none" strike="noStrike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Le Centre de Gestion 74 </a:t>
          </a:r>
          <a:endParaRPr lang="fr-FR" dirty="0"/>
        </a:p>
      </dgm:t>
    </dgm:pt>
    <dgm:pt modelId="{132D319B-A85F-4668-8B32-3C0D516F2606}" type="parTrans" cxnId="{AD9AACDC-0102-4576-A52A-1035BC09E235}">
      <dgm:prSet/>
      <dgm:spPr/>
      <dgm:t>
        <a:bodyPr/>
        <a:lstStyle/>
        <a:p>
          <a:endParaRPr lang="fr-FR"/>
        </a:p>
      </dgm:t>
    </dgm:pt>
    <dgm:pt modelId="{801768D9-9EDA-4FBC-B7F3-3DD1C6D913DC}" type="sibTrans" cxnId="{AD9AACDC-0102-4576-A52A-1035BC09E235}">
      <dgm:prSet/>
      <dgm:spPr/>
      <dgm:t>
        <a:bodyPr/>
        <a:lstStyle/>
        <a:p>
          <a:endParaRPr lang="fr-FR"/>
        </a:p>
      </dgm:t>
    </dgm:pt>
    <dgm:pt modelId="{316829D3-4194-4834-9B79-1CE1F8033F56}" type="pres">
      <dgm:prSet presAssocID="{14800DC5-2BB0-4EB8-B853-6F3AB67131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1F7E3BF-4AB0-43E4-84E7-B786233ACAE8}" type="pres">
      <dgm:prSet presAssocID="{01D4D09C-7D60-48A6-8619-17D19A3D3459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29C4B3-AC75-4DD3-8195-D2328128392A}" type="pres">
      <dgm:prSet presAssocID="{FD30B1D7-A2AC-4677-A5F3-BA8A31230BB7}" presName="space" presStyleCnt="0"/>
      <dgm:spPr/>
    </dgm:pt>
    <dgm:pt modelId="{4C18A80B-F213-40F2-B47C-C7890BEAE94F}" type="pres">
      <dgm:prSet presAssocID="{FAD5485D-9FD4-450C-BDB9-6EE30EFE3F5C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6516ED-C969-4660-BAAA-EDACB6DE9C79}" type="pres">
      <dgm:prSet presAssocID="{CCD2DE07-C3F9-4841-BECA-8B0DFBE1691B}" presName="space" presStyleCnt="0"/>
      <dgm:spPr/>
    </dgm:pt>
    <dgm:pt modelId="{543CDACE-C769-481B-A9AB-36524F36389C}" type="pres">
      <dgm:prSet presAssocID="{085FC552-AF35-4350-BB19-21441E3E2C52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4194791-BB60-4AD6-BF4E-33A1E83918D6}" srcId="{14800DC5-2BB0-4EB8-B853-6F3AB67131F2}" destId="{FAD5485D-9FD4-450C-BDB9-6EE30EFE3F5C}" srcOrd="1" destOrd="0" parTransId="{AE2BEE68-148F-425A-B1DF-E7322523C9CE}" sibTransId="{CCD2DE07-C3F9-4841-BECA-8B0DFBE1691B}"/>
    <dgm:cxn modelId="{08CFEE3D-E1FF-4489-8236-D5765E93E382}" type="presOf" srcId="{FAD5485D-9FD4-450C-BDB9-6EE30EFE3F5C}" destId="{4C18A80B-F213-40F2-B47C-C7890BEAE94F}" srcOrd="0" destOrd="0" presId="urn:microsoft.com/office/officeart/2005/8/layout/venn3"/>
    <dgm:cxn modelId="{56B5A205-A757-45E7-9C3C-54787E1FBBF7}" srcId="{14800DC5-2BB0-4EB8-B853-6F3AB67131F2}" destId="{01D4D09C-7D60-48A6-8619-17D19A3D3459}" srcOrd="0" destOrd="0" parTransId="{AA783C3C-D7EF-4817-A196-28E2C246098C}" sibTransId="{FD30B1D7-A2AC-4677-A5F3-BA8A31230BB7}"/>
    <dgm:cxn modelId="{AD9AACDC-0102-4576-A52A-1035BC09E235}" srcId="{14800DC5-2BB0-4EB8-B853-6F3AB67131F2}" destId="{085FC552-AF35-4350-BB19-21441E3E2C52}" srcOrd="2" destOrd="0" parTransId="{132D319B-A85F-4668-8B32-3C0D516F2606}" sibTransId="{801768D9-9EDA-4FBC-B7F3-3DD1C6D913DC}"/>
    <dgm:cxn modelId="{C5999C18-22F1-48B7-8E9C-6C954027F021}" type="presOf" srcId="{14800DC5-2BB0-4EB8-B853-6F3AB67131F2}" destId="{316829D3-4194-4834-9B79-1CE1F8033F56}" srcOrd="0" destOrd="0" presId="urn:microsoft.com/office/officeart/2005/8/layout/venn3"/>
    <dgm:cxn modelId="{360FB6F6-0EC1-4A6E-B04D-476367F026E4}" type="presOf" srcId="{01D4D09C-7D60-48A6-8619-17D19A3D3459}" destId="{51F7E3BF-4AB0-43E4-84E7-B786233ACAE8}" srcOrd="0" destOrd="0" presId="urn:microsoft.com/office/officeart/2005/8/layout/venn3"/>
    <dgm:cxn modelId="{263416E9-BAB6-4F5B-B4CE-C986F4A613C2}" type="presOf" srcId="{085FC552-AF35-4350-BB19-21441E3E2C52}" destId="{543CDACE-C769-481B-A9AB-36524F36389C}" srcOrd="0" destOrd="0" presId="urn:microsoft.com/office/officeart/2005/8/layout/venn3"/>
    <dgm:cxn modelId="{0C7EFA80-39B7-469D-B954-AEAD6634B623}" type="presParOf" srcId="{316829D3-4194-4834-9B79-1CE1F8033F56}" destId="{51F7E3BF-4AB0-43E4-84E7-B786233ACAE8}" srcOrd="0" destOrd="0" presId="urn:microsoft.com/office/officeart/2005/8/layout/venn3"/>
    <dgm:cxn modelId="{F8D47828-48AF-44E7-A906-154D1A95B561}" type="presParOf" srcId="{316829D3-4194-4834-9B79-1CE1F8033F56}" destId="{9B29C4B3-AC75-4DD3-8195-D2328128392A}" srcOrd="1" destOrd="0" presId="urn:microsoft.com/office/officeart/2005/8/layout/venn3"/>
    <dgm:cxn modelId="{9B2F284C-6CB1-4225-9453-A9E0C8C90E7F}" type="presParOf" srcId="{316829D3-4194-4834-9B79-1CE1F8033F56}" destId="{4C18A80B-F213-40F2-B47C-C7890BEAE94F}" srcOrd="2" destOrd="0" presId="urn:microsoft.com/office/officeart/2005/8/layout/venn3"/>
    <dgm:cxn modelId="{E1F1E435-B8BD-4BA5-8298-CEA982F74025}" type="presParOf" srcId="{316829D3-4194-4834-9B79-1CE1F8033F56}" destId="{6A6516ED-C969-4660-BAAA-EDACB6DE9C79}" srcOrd="3" destOrd="0" presId="urn:microsoft.com/office/officeart/2005/8/layout/venn3"/>
    <dgm:cxn modelId="{57B9B922-8BAE-44B2-86F5-7E0765767E45}" type="presParOf" srcId="{316829D3-4194-4834-9B79-1CE1F8033F56}" destId="{543CDACE-C769-481B-A9AB-36524F36389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841D55-ACDD-4C40-A0A0-C30FEB770B4B}" type="doc">
      <dgm:prSet loTypeId="urn:microsoft.com/office/officeart/2005/8/layout/arrow6" loCatId="process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919E1626-3D59-47C8-840C-0EECE4DB235A}">
      <dgm:prSet phldrT="[Texte]"/>
      <dgm:spPr/>
      <dgm:t>
        <a:bodyPr/>
        <a:lstStyle/>
        <a:p>
          <a:r>
            <a:rPr lang="fr-FR" dirty="0" smtClean="0"/>
            <a:t>Prise en charge partielle du salaire d’un agent placé en congé de formation professionnelle par sa collectivité</a:t>
          </a:r>
          <a:endParaRPr lang="fr-FR" dirty="0"/>
        </a:p>
      </dgm:t>
    </dgm:pt>
    <dgm:pt modelId="{F5257D03-D4B2-4C55-B6F2-1CD9DE95D803}" type="parTrans" cxnId="{2356B149-BA46-4C33-ABA6-7F6BE2008C6F}">
      <dgm:prSet/>
      <dgm:spPr/>
      <dgm:t>
        <a:bodyPr/>
        <a:lstStyle/>
        <a:p>
          <a:endParaRPr lang="fr-FR"/>
        </a:p>
      </dgm:t>
    </dgm:pt>
    <dgm:pt modelId="{1A076173-1C14-4547-83A2-BFD284AA4941}" type="sibTrans" cxnId="{2356B149-BA46-4C33-ABA6-7F6BE2008C6F}">
      <dgm:prSet/>
      <dgm:spPr/>
      <dgm:t>
        <a:bodyPr/>
        <a:lstStyle/>
        <a:p>
          <a:endParaRPr lang="fr-FR"/>
        </a:p>
      </dgm:t>
    </dgm:pt>
    <dgm:pt modelId="{9B3F5DC2-78D7-48D6-93C7-65E0AD09B482}">
      <dgm:prSet phldrT="[Texte]" custT="1"/>
      <dgm:spPr/>
      <dgm:t>
        <a:bodyPr/>
        <a:lstStyle/>
        <a:p>
          <a:r>
            <a:rPr lang="fr-FR" sz="900" dirty="0" smtClean="0"/>
            <a:t>Concerne les collectivités</a:t>
          </a:r>
          <a:endParaRPr lang="fr-FR" sz="900" dirty="0"/>
        </a:p>
      </dgm:t>
    </dgm:pt>
    <dgm:pt modelId="{3D639766-B2FC-4C09-921D-67EC8E58E24F}" type="parTrans" cxnId="{99530663-2AC4-48B9-96D9-458BECC8F0E6}">
      <dgm:prSet/>
      <dgm:spPr/>
      <dgm:t>
        <a:bodyPr/>
        <a:lstStyle/>
        <a:p>
          <a:endParaRPr lang="fr-FR"/>
        </a:p>
      </dgm:t>
    </dgm:pt>
    <dgm:pt modelId="{A6FE3113-3D53-48A9-AE9C-8780A6C576AF}" type="sibTrans" cxnId="{99530663-2AC4-48B9-96D9-458BECC8F0E6}">
      <dgm:prSet/>
      <dgm:spPr/>
      <dgm:t>
        <a:bodyPr/>
        <a:lstStyle/>
        <a:p>
          <a:endParaRPr lang="fr-FR"/>
        </a:p>
      </dgm:t>
    </dgm:pt>
    <dgm:pt modelId="{F38C08EA-DA9D-42E8-AF5A-4E7844A3F5BB}">
      <dgm:prSet custT="1"/>
      <dgm:spPr/>
      <dgm:t>
        <a:bodyPr/>
        <a:lstStyle/>
        <a:p>
          <a:r>
            <a:rPr lang="fr-FR" sz="700" dirty="0" smtClean="0"/>
            <a:t>ayant moins de 50 agents ETP</a:t>
          </a:r>
          <a:endParaRPr lang="fr-FR" sz="700" dirty="0"/>
        </a:p>
      </dgm:t>
    </dgm:pt>
    <dgm:pt modelId="{F7AB99F0-56A0-46EA-A430-A0B493E336DF}" type="parTrans" cxnId="{6EA7440C-02DE-471B-8CAB-AA06B6292894}">
      <dgm:prSet/>
      <dgm:spPr/>
      <dgm:t>
        <a:bodyPr/>
        <a:lstStyle/>
        <a:p>
          <a:endParaRPr lang="fr-FR"/>
        </a:p>
      </dgm:t>
    </dgm:pt>
    <dgm:pt modelId="{4C29CA0F-96C0-4AF2-8081-982C7FDD6F92}" type="sibTrans" cxnId="{6EA7440C-02DE-471B-8CAB-AA06B6292894}">
      <dgm:prSet/>
      <dgm:spPr/>
      <dgm:t>
        <a:bodyPr/>
        <a:lstStyle/>
        <a:p>
          <a:endParaRPr lang="fr-FR"/>
        </a:p>
      </dgm:t>
    </dgm:pt>
    <dgm:pt modelId="{ACD49833-C62F-4CCD-8D12-B2B3F32C8947}">
      <dgm:prSet custT="1"/>
      <dgm:spPr/>
      <dgm:t>
        <a:bodyPr/>
        <a:lstStyle/>
        <a:p>
          <a:r>
            <a:rPr lang="fr-FR" sz="700" dirty="0" smtClean="0"/>
            <a:t>Dans les conditions de la délibération</a:t>
          </a:r>
          <a:endParaRPr lang="fr-FR" sz="700" dirty="0"/>
        </a:p>
      </dgm:t>
    </dgm:pt>
    <dgm:pt modelId="{78BC92E0-4385-4F8D-8174-1FC4D0E6DA54}" type="parTrans" cxnId="{226D4999-3E44-4087-A3C8-AB5554E64CD6}">
      <dgm:prSet/>
      <dgm:spPr/>
      <dgm:t>
        <a:bodyPr/>
        <a:lstStyle/>
        <a:p>
          <a:endParaRPr lang="fr-FR"/>
        </a:p>
      </dgm:t>
    </dgm:pt>
    <dgm:pt modelId="{77832724-B1C2-4B75-A596-8A441B023C5C}" type="sibTrans" cxnId="{226D4999-3E44-4087-A3C8-AB5554E64CD6}">
      <dgm:prSet/>
      <dgm:spPr/>
      <dgm:t>
        <a:bodyPr/>
        <a:lstStyle/>
        <a:p>
          <a:endParaRPr lang="fr-FR"/>
        </a:p>
      </dgm:t>
    </dgm:pt>
    <dgm:pt modelId="{29BA13CE-28FE-452B-898E-DB3834D7D5AF}" type="pres">
      <dgm:prSet presAssocID="{94841D55-ACDD-4C40-A0A0-C30FEB770B4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FF70EB1-6F7D-4433-BFFE-C44FE8EAE7A5}" type="pres">
      <dgm:prSet presAssocID="{94841D55-ACDD-4C40-A0A0-C30FEB770B4B}" presName="ribbon" presStyleLbl="node1" presStyleIdx="0" presStyleCnt="1"/>
      <dgm:spPr>
        <a:ln w="6350">
          <a:solidFill>
            <a:schemeClr val="bg1">
              <a:lumMod val="85000"/>
            </a:schemeClr>
          </a:solidFill>
        </a:ln>
      </dgm:spPr>
    </dgm:pt>
    <dgm:pt modelId="{99A8DBB4-E592-4687-870D-86B35453A450}" type="pres">
      <dgm:prSet presAssocID="{94841D55-ACDD-4C40-A0A0-C30FEB770B4B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74DEAF-E8B6-453D-9311-E6999F7F0607}" type="pres">
      <dgm:prSet presAssocID="{94841D55-ACDD-4C40-A0A0-C30FEB770B4B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356B149-BA46-4C33-ABA6-7F6BE2008C6F}" srcId="{94841D55-ACDD-4C40-A0A0-C30FEB770B4B}" destId="{919E1626-3D59-47C8-840C-0EECE4DB235A}" srcOrd="0" destOrd="0" parTransId="{F5257D03-D4B2-4C55-B6F2-1CD9DE95D803}" sibTransId="{1A076173-1C14-4547-83A2-BFD284AA4941}"/>
    <dgm:cxn modelId="{99530663-2AC4-48B9-96D9-458BECC8F0E6}" srcId="{94841D55-ACDD-4C40-A0A0-C30FEB770B4B}" destId="{9B3F5DC2-78D7-48D6-93C7-65E0AD09B482}" srcOrd="1" destOrd="0" parTransId="{3D639766-B2FC-4C09-921D-67EC8E58E24F}" sibTransId="{A6FE3113-3D53-48A9-AE9C-8780A6C576AF}"/>
    <dgm:cxn modelId="{D3A50B25-6D08-44B8-AE1F-9A3712850575}" type="presOf" srcId="{94841D55-ACDD-4C40-A0A0-C30FEB770B4B}" destId="{29BA13CE-28FE-452B-898E-DB3834D7D5AF}" srcOrd="0" destOrd="0" presId="urn:microsoft.com/office/officeart/2005/8/layout/arrow6"/>
    <dgm:cxn modelId="{5BC6F045-E5F9-4D08-AD3D-30473BFEF74E}" type="presOf" srcId="{F38C08EA-DA9D-42E8-AF5A-4E7844A3F5BB}" destId="{A574DEAF-E8B6-453D-9311-E6999F7F0607}" srcOrd="0" destOrd="1" presId="urn:microsoft.com/office/officeart/2005/8/layout/arrow6"/>
    <dgm:cxn modelId="{1184386E-7087-4A84-8A96-4F3A07FEC835}" type="presOf" srcId="{9B3F5DC2-78D7-48D6-93C7-65E0AD09B482}" destId="{A574DEAF-E8B6-453D-9311-E6999F7F0607}" srcOrd="0" destOrd="0" presId="urn:microsoft.com/office/officeart/2005/8/layout/arrow6"/>
    <dgm:cxn modelId="{226D4999-3E44-4087-A3C8-AB5554E64CD6}" srcId="{9B3F5DC2-78D7-48D6-93C7-65E0AD09B482}" destId="{ACD49833-C62F-4CCD-8D12-B2B3F32C8947}" srcOrd="1" destOrd="0" parTransId="{78BC92E0-4385-4F8D-8174-1FC4D0E6DA54}" sibTransId="{77832724-B1C2-4B75-A596-8A441B023C5C}"/>
    <dgm:cxn modelId="{6EA7440C-02DE-471B-8CAB-AA06B6292894}" srcId="{9B3F5DC2-78D7-48D6-93C7-65E0AD09B482}" destId="{F38C08EA-DA9D-42E8-AF5A-4E7844A3F5BB}" srcOrd="0" destOrd="0" parTransId="{F7AB99F0-56A0-46EA-A430-A0B493E336DF}" sibTransId="{4C29CA0F-96C0-4AF2-8081-982C7FDD6F92}"/>
    <dgm:cxn modelId="{80674ADE-26BA-448B-95CD-3ACC3CA8DA30}" type="presOf" srcId="{919E1626-3D59-47C8-840C-0EECE4DB235A}" destId="{99A8DBB4-E592-4687-870D-86B35453A450}" srcOrd="0" destOrd="0" presId="urn:microsoft.com/office/officeart/2005/8/layout/arrow6"/>
    <dgm:cxn modelId="{8B20FFFC-40CE-4F39-855B-55A90E8F37E2}" type="presOf" srcId="{ACD49833-C62F-4CCD-8D12-B2B3F32C8947}" destId="{A574DEAF-E8B6-453D-9311-E6999F7F0607}" srcOrd="0" destOrd="2" presId="urn:microsoft.com/office/officeart/2005/8/layout/arrow6"/>
    <dgm:cxn modelId="{959AE4F8-D59C-4A41-B0AA-B4A4A9734662}" type="presParOf" srcId="{29BA13CE-28FE-452B-898E-DB3834D7D5AF}" destId="{0FF70EB1-6F7D-4433-BFFE-C44FE8EAE7A5}" srcOrd="0" destOrd="0" presId="urn:microsoft.com/office/officeart/2005/8/layout/arrow6"/>
    <dgm:cxn modelId="{DFC6AB84-ECB6-4F33-851B-846C20138B4A}" type="presParOf" srcId="{29BA13CE-28FE-452B-898E-DB3834D7D5AF}" destId="{99A8DBB4-E592-4687-870D-86B35453A450}" srcOrd="1" destOrd="0" presId="urn:microsoft.com/office/officeart/2005/8/layout/arrow6"/>
    <dgm:cxn modelId="{08298EDE-030C-4EE4-93B1-8566BE491D64}" type="presParOf" srcId="{29BA13CE-28FE-452B-898E-DB3834D7D5AF}" destId="{A574DEAF-E8B6-453D-9311-E6999F7F060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5E7FB6-F9D6-4FC6-A2A3-624367CFB6B5}" type="doc">
      <dgm:prSet loTypeId="urn:microsoft.com/office/officeart/2005/8/layout/venn3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67EC897F-2F4B-40BD-AC90-8AA7462E08D7}">
      <dgm:prSet phldrT="[Texte]" custT="1"/>
      <dgm:spPr/>
      <dgm:t>
        <a:bodyPr/>
        <a:lstStyle/>
        <a:p>
          <a:r>
            <a:rPr lang="fr-FR" sz="900" dirty="0" smtClean="0">
              <a:latin typeface="Corbel" pitchFamily="34" charset="0"/>
            </a:rPr>
            <a:t>Entretien exploratoire </a:t>
          </a:r>
          <a:r>
            <a:rPr lang="fr-FR" sz="900" b="1" dirty="0" smtClean="0">
              <a:latin typeface="Corbel" pitchFamily="34" charset="0"/>
            </a:rPr>
            <a:t>individuel</a:t>
          </a:r>
          <a:endParaRPr lang="fr-FR" sz="900" b="1" dirty="0">
            <a:latin typeface="Corbel" pitchFamily="34" charset="0"/>
          </a:endParaRPr>
        </a:p>
      </dgm:t>
    </dgm:pt>
    <dgm:pt modelId="{F6CA3E1E-8520-424F-BF0D-1F1195222F9A}" type="parTrans" cxnId="{B0FE42F2-6B0F-4DF5-B1EF-823185D05118}">
      <dgm:prSet/>
      <dgm:spPr/>
      <dgm:t>
        <a:bodyPr/>
        <a:lstStyle/>
        <a:p>
          <a:endParaRPr lang="fr-FR"/>
        </a:p>
      </dgm:t>
    </dgm:pt>
    <dgm:pt modelId="{EEA808E4-1AC9-4E8B-A2D2-CCAC55274FEC}" type="sibTrans" cxnId="{B0FE42F2-6B0F-4DF5-B1EF-823185D05118}">
      <dgm:prSet/>
      <dgm:spPr/>
      <dgm:t>
        <a:bodyPr/>
        <a:lstStyle/>
        <a:p>
          <a:endParaRPr lang="fr-FR"/>
        </a:p>
      </dgm:t>
    </dgm:pt>
    <dgm:pt modelId="{0FF32AAF-0E5B-42FA-A175-E43E58B911E0}">
      <dgm:prSet phldrT="[Texte]" custT="1"/>
      <dgm:spPr/>
      <dgm:t>
        <a:bodyPr/>
        <a:lstStyle/>
        <a:p>
          <a:pPr algn="ctr"/>
          <a:r>
            <a:rPr lang="fr-FR" sz="900" b="1" dirty="0" smtClean="0">
              <a:latin typeface="Corbel" pitchFamily="34" charset="0"/>
            </a:rPr>
            <a:t>Pour …</a:t>
          </a:r>
          <a:endParaRPr lang="fr-FR" sz="900" b="1" dirty="0">
            <a:latin typeface="Corbel" pitchFamily="34" charset="0"/>
          </a:endParaRPr>
        </a:p>
      </dgm:t>
    </dgm:pt>
    <dgm:pt modelId="{711471B1-7FE2-4475-901A-0DCE1652A617}" type="parTrans" cxnId="{29E7E3B8-4BBD-40D6-AC25-9C8E385EFD43}">
      <dgm:prSet/>
      <dgm:spPr/>
      <dgm:t>
        <a:bodyPr/>
        <a:lstStyle/>
        <a:p>
          <a:endParaRPr lang="fr-FR"/>
        </a:p>
      </dgm:t>
    </dgm:pt>
    <dgm:pt modelId="{B4DA03CF-F058-4A03-AE36-CAD4892E0198}" type="sibTrans" cxnId="{29E7E3B8-4BBD-40D6-AC25-9C8E385EFD43}">
      <dgm:prSet/>
      <dgm:spPr/>
      <dgm:t>
        <a:bodyPr/>
        <a:lstStyle/>
        <a:p>
          <a:endParaRPr lang="fr-FR"/>
        </a:p>
      </dgm:t>
    </dgm:pt>
    <dgm:pt modelId="{E90999E9-D6BF-4E3F-A4C6-4446310DE57B}">
      <dgm:prSet phldrT="[Texte]" custT="1"/>
      <dgm:spPr/>
      <dgm:t>
        <a:bodyPr/>
        <a:lstStyle/>
        <a:p>
          <a:r>
            <a:rPr lang="fr-FR" sz="800" b="1" dirty="0" smtClean="0">
              <a:latin typeface="Corbel" pitchFamily="34" charset="0"/>
            </a:rPr>
            <a:t>Le coût </a:t>
          </a:r>
          <a:r>
            <a:rPr lang="fr-FR" sz="800" dirty="0" smtClean="0">
              <a:latin typeface="Corbel" pitchFamily="34" charset="0"/>
            </a:rPr>
            <a:t>de l’entretien (environ 100€) est </a:t>
          </a:r>
          <a:r>
            <a:rPr lang="fr-FR" sz="800" b="1" dirty="0" smtClean="0">
              <a:latin typeface="Corbel" pitchFamily="34" charset="0"/>
            </a:rPr>
            <a:t>pris en charge par le CDG  dans le cadre de l’additionnelle</a:t>
          </a:r>
          <a:endParaRPr lang="fr-FR" sz="800" b="1" dirty="0">
            <a:latin typeface="Corbel" pitchFamily="34" charset="0"/>
          </a:endParaRPr>
        </a:p>
      </dgm:t>
    </dgm:pt>
    <dgm:pt modelId="{2533798A-2F75-41AB-BBB1-9CD0FE878800}" type="parTrans" cxnId="{8B388B82-EF49-49B4-9912-2346DDE128EB}">
      <dgm:prSet/>
      <dgm:spPr/>
      <dgm:t>
        <a:bodyPr/>
        <a:lstStyle/>
        <a:p>
          <a:endParaRPr lang="fr-FR"/>
        </a:p>
      </dgm:t>
    </dgm:pt>
    <dgm:pt modelId="{0FF00885-C492-4850-8B4E-50DFD8705C38}" type="sibTrans" cxnId="{8B388B82-EF49-49B4-9912-2346DDE128EB}">
      <dgm:prSet/>
      <dgm:spPr/>
      <dgm:t>
        <a:bodyPr/>
        <a:lstStyle/>
        <a:p>
          <a:endParaRPr lang="fr-FR"/>
        </a:p>
      </dgm:t>
    </dgm:pt>
    <dgm:pt modelId="{4AD9F417-EFFE-4D4C-9A88-933F04D7159E}">
      <dgm:prSet phldrT="[Texte]" custT="1"/>
      <dgm:spPr/>
      <dgm:t>
        <a:bodyPr/>
        <a:lstStyle/>
        <a:p>
          <a:pPr algn="l"/>
          <a:r>
            <a:rPr lang="fr-FR" sz="800" dirty="0" smtClean="0">
              <a:latin typeface="Corbel" pitchFamily="34" charset="0"/>
            </a:rPr>
            <a:t>préparer les ateliers mobilités</a:t>
          </a:r>
        </a:p>
      </dgm:t>
    </dgm:pt>
    <dgm:pt modelId="{1D628410-85AD-4209-8C4E-DCAABA5EDA04}" type="parTrans" cxnId="{D3F60E94-B351-4F0E-A8A0-A5C952FF1F51}">
      <dgm:prSet/>
      <dgm:spPr/>
      <dgm:t>
        <a:bodyPr/>
        <a:lstStyle/>
        <a:p>
          <a:endParaRPr lang="fr-FR"/>
        </a:p>
      </dgm:t>
    </dgm:pt>
    <dgm:pt modelId="{782EEAF1-B034-4C29-85DA-FCE58BA048B9}" type="sibTrans" cxnId="{D3F60E94-B351-4F0E-A8A0-A5C952FF1F51}">
      <dgm:prSet/>
      <dgm:spPr/>
      <dgm:t>
        <a:bodyPr/>
        <a:lstStyle/>
        <a:p>
          <a:endParaRPr lang="fr-FR"/>
        </a:p>
      </dgm:t>
    </dgm:pt>
    <dgm:pt modelId="{2D55A624-AD9B-4AFF-8C8A-4704DD001511}">
      <dgm:prSet phldrT="[Texte]" custT="1"/>
      <dgm:spPr/>
      <dgm:t>
        <a:bodyPr/>
        <a:lstStyle/>
        <a:p>
          <a:pPr algn="l"/>
          <a:r>
            <a:rPr lang="fr-FR" sz="800" dirty="0" smtClean="0">
              <a:latin typeface="Corbel" pitchFamily="34" charset="0"/>
            </a:rPr>
            <a:t>Mieux connaitre l’agent</a:t>
          </a:r>
        </a:p>
      </dgm:t>
    </dgm:pt>
    <dgm:pt modelId="{1B50C85C-2789-41D1-B1E1-C18D6C2DC94C}" type="parTrans" cxnId="{2603CAA0-50B1-4936-A007-06563669257B}">
      <dgm:prSet/>
      <dgm:spPr/>
      <dgm:t>
        <a:bodyPr/>
        <a:lstStyle/>
        <a:p>
          <a:endParaRPr lang="fr-FR"/>
        </a:p>
      </dgm:t>
    </dgm:pt>
    <dgm:pt modelId="{3A1EDFC1-22BD-4AC3-8FA3-E29A917BEEDE}" type="sibTrans" cxnId="{2603CAA0-50B1-4936-A007-06563669257B}">
      <dgm:prSet/>
      <dgm:spPr/>
      <dgm:t>
        <a:bodyPr/>
        <a:lstStyle/>
        <a:p>
          <a:endParaRPr lang="fr-FR"/>
        </a:p>
      </dgm:t>
    </dgm:pt>
    <dgm:pt modelId="{CE602101-28A2-4F53-A3F2-AE48A281BD9A}" type="pres">
      <dgm:prSet presAssocID="{CC5E7FB6-F9D6-4FC6-A2A3-624367CFB6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5864D1D-89D7-4B97-A141-D98B9BC04598}" type="pres">
      <dgm:prSet presAssocID="{67EC897F-2F4B-40BD-AC90-8AA7462E08D7}" presName="Name5" presStyleLbl="vennNode1" presStyleIdx="0" presStyleCnt="3" custScaleX="12763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D8D771-8712-4268-8288-B7F9A9EFBBBC}" type="pres">
      <dgm:prSet presAssocID="{EEA808E4-1AC9-4E8B-A2D2-CCAC55274FEC}" presName="space" presStyleCnt="0"/>
      <dgm:spPr/>
    </dgm:pt>
    <dgm:pt modelId="{871AD250-DBB5-4D11-9CB6-AF2840713D7A}" type="pres">
      <dgm:prSet presAssocID="{0FF32AAF-0E5B-42FA-A175-E43E58B911E0}" presName="Name5" presStyleLbl="vennNode1" presStyleIdx="1" presStyleCnt="3" custScaleX="1284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E225934-9992-4E57-B1DC-22488BE92156}" type="pres">
      <dgm:prSet presAssocID="{B4DA03CF-F058-4A03-AE36-CAD4892E0198}" presName="space" presStyleCnt="0"/>
      <dgm:spPr/>
    </dgm:pt>
    <dgm:pt modelId="{1F7F99F5-4678-45DB-8275-EE18149FBB2C}" type="pres">
      <dgm:prSet presAssocID="{E90999E9-D6BF-4E3F-A4C6-4446310DE57B}" presName="Name5" presStyleLbl="vennNode1" presStyleIdx="2" presStyleCnt="3" custScaleX="1206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603CAA0-50B1-4936-A007-06563669257B}" srcId="{0FF32AAF-0E5B-42FA-A175-E43E58B911E0}" destId="{2D55A624-AD9B-4AFF-8C8A-4704DD001511}" srcOrd="1" destOrd="0" parTransId="{1B50C85C-2789-41D1-B1E1-C18D6C2DC94C}" sibTransId="{3A1EDFC1-22BD-4AC3-8FA3-E29A917BEEDE}"/>
    <dgm:cxn modelId="{B0FE42F2-6B0F-4DF5-B1EF-823185D05118}" srcId="{CC5E7FB6-F9D6-4FC6-A2A3-624367CFB6B5}" destId="{67EC897F-2F4B-40BD-AC90-8AA7462E08D7}" srcOrd="0" destOrd="0" parTransId="{F6CA3E1E-8520-424F-BF0D-1F1195222F9A}" sibTransId="{EEA808E4-1AC9-4E8B-A2D2-CCAC55274FEC}"/>
    <dgm:cxn modelId="{29E7E3B8-4BBD-40D6-AC25-9C8E385EFD43}" srcId="{CC5E7FB6-F9D6-4FC6-A2A3-624367CFB6B5}" destId="{0FF32AAF-0E5B-42FA-A175-E43E58B911E0}" srcOrd="1" destOrd="0" parTransId="{711471B1-7FE2-4475-901A-0DCE1652A617}" sibTransId="{B4DA03CF-F058-4A03-AE36-CAD4892E0198}"/>
    <dgm:cxn modelId="{E712BDD5-B227-4988-9F19-3B71B21C21C3}" type="presOf" srcId="{E90999E9-D6BF-4E3F-A4C6-4446310DE57B}" destId="{1F7F99F5-4678-45DB-8275-EE18149FBB2C}" srcOrd="0" destOrd="0" presId="urn:microsoft.com/office/officeart/2005/8/layout/venn3"/>
    <dgm:cxn modelId="{467D92A1-F623-4BB7-8090-245F0F503B6E}" type="presOf" srcId="{0FF32AAF-0E5B-42FA-A175-E43E58B911E0}" destId="{871AD250-DBB5-4D11-9CB6-AF2840713D7A}" srcOrd="0" destOrd="0" presId="urn:microsoft.com/office/officeart/2005/8/layout/venn3"/>
    <dgm:cxn modelId="{D3F60E94-B351-4F0E-A8A0-A5C952FF1F51}" srcId="{0FF32AAF-0E5B-42FA-A175-E43E58B911E0}" destId="{4AD9F417-EFFE-4D4C-9A88-933F04D7159E}" srcOrd="0" destOrd="0" parTransId="{1D628410-85AD-4209-8C4E-DCAABA5EDA04}" sibTransId="{782EEAF1-B034-4C29-85DA-FCE58BA048B9}"/>
    <dgm:cxn modelId="{A3D8436B-06F6-4884-9782-09876EC3633F}" type="presOf" srcId="{CC5E7FB6-F9D6-4FC6-A2A3-624367CFB6B5}" destId="{CE602101-28A2-4F53-A3F2-AE48A281BD9A}" srcOrd="0" destOrd="0" presId="urn:microsoft.com/office/officeart/2005/8/layout/venn3"/>
    <dgm:cxn modelId="{55B5975D-893B-47E8-994F-7F12F0623F3B}" type="presOf" srcId="{2D55A624-AD9B-4AFF-8C8A-4704DD001511}" destId="{871AD250-DBB5-4D11-9CB6-AF2840713D7A}" srcOrd="0" destOrd="2" presId="urn:microsoft.com/office/officeart/2005/8/layout/venn3"/>
    <dgm:cxn modelId="{6694B2DB-48E6-44CA-9140-B7DC7A4ACE92}" type="presOf" srcId="{67EC897F-2F4B-40BD-AC90-8AA7462E08D7}" destId="{E5864D1D-89D7-4B97-A141-D98B9BC04598}" srcOrd="0" destOrd="0" presId="urn:microsoft.com/office/officeart/2005/8/layout/venn3"/>
    <dgm:cxn modelId="{B8AB6AE8-FFFA-4C4D-80A3-9EF1AFB9FA00}" type="presOf" srcId="{4AD9F417-EFFE-4D4C-9A88-933F04D7159E}" destId="{871AD250-DBB5-4D11-9CB6-AF2840713D7A}" srcOrd="0" destOrd="1" presId="urn:microsoft.com/office/officeart/2005/8/layout/venn3"/>
    <dgm:cxn modelId="{8B388B82-EF49-49B4-9912-2346DDE128EB}" srcId="{CC5E7FB6-F9D6-4FC6-A2A3-624367CFB6B5}" destId="{E90999E9-D6BF-4E3F-A4C6-4446310DE57B}" srcOrd="2" destOrd="0" parTransId="{2533798A-2F75-41AB-BBB1-9CD0FE878800}" sibTransId="{0FF00885-C492-4850-8B4E-50DFD8705C38}"/>
    <dgm:cxn modelId="{59EF42FC-FF69-4C1B-9296-E6AF286185E4}" type="presParOf" srcId="{CE602101-28A2-4F53-A3F2-AE48A281BD9A}" destId="{E5864D1D-89D7-4B97-A141-D98B9BC04598}" srcOrd="0" destOrd="0" presId="urn:microsoft.com/office/officeart/2005/8/layout/venn3"/>
    <dgm:cxn modelId="{D66DE108-B2DF-4A5A-AD40-C61EA65DDF2D}" type="presParOf" srcId="{CE602101-28A2-4F53-A3F2-AE48A281BD9A}" destId="{2DD8D771-8712-4268-8288-B7F9A9EFBBBC}" srcOrd="1" destOrd="0" presId="urn:microsoft.com/office/officeart/2005/8/layout/venn3"/>
    <dgm:cxn modelId="{2E14221E-97D3-4451-A4C9-77285BCF36C3}" type="presParOf" srcId="{CE602101-28A2-4F53-A3F2-AE48A281BD9A}" destId="{871AD250-DBB5-4D11-9CB6-AF2840713D7A}" srcOrd="2" destOrd="0" presId="urn:microsoft.com/office/officeart/2005/8/layout/venn3"/>
    <dgm:cxn modelId="{F88A99EF-0056-483A-8B40-1FADD633C5A9}" type="presParOf" srcId="{CE602101-28A2-4F53-A3F2-AE48A281BD9A}" destId="{FE225934-9992-4E57-B1DC-22488BE92156}" srcOrd="3" destOrd="0" presId="urn:microsoft.com/office/officeart/2005/8/layout/venn3"/>
    <dgm:cxn modelId="{28A1856E-6B3B-4C25-AC4D-13041831263A}" type="presParOf" srcId="{CE602101-28A2-4F53-A3F2-AE48A281BD9A}" destId="{1F7F99F5-4678-45DB-8275-EE18149FBB2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2946A4-FFE2-427F-A0D7-26831EE61821}" type="doc">
      <dgm:prSet loTypeId="urn:microsoft.com/office/officeart/2005/8/layout/hProcess7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02A318E9-021E-44E5-962B-EBC5B44F1259}">
      <dgm:prSet phldrT="[Texte]"/>
      <dgm:spPr/>
      <dgm:t>
        <a:bodyPr/>
        <a:lstStyle/>
        <a:p>
          <a:pPr algn="ctr"/>
          <a:r>
            <a:rPr kumimoji="0" lang="fr-FR" b="0" i="0" u="none" strike="noStrike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Le CDG 74</a:t>
          </a:r>
          <a:endParaRPr lang="fr-FR" dirty="0"/>
        </a:p>
      </dgm:t>
    </dgm:pt>
    <dgm:pt modelId="{CD5E28D6-D4F5-4BA5-9926-3BE5EC29935E}" type="parTrans" cxnId="{D8C28C3A-E5D9-4957-B2D3-77AF8188DEE7}">
      <dgm:prSet/>
      <dgm:spPr/>
      <dgm:t>
        <a:bodyPr/>
        <a:lstStyle/>
        <a:p>
          <a:endParaRPr lang="fr-FR"/>
        </a:p>
      </dgm:t>
    </dgm:pt>
    <dgm:pt modelId="{DC895AE2-C0C5-4E97-B6DB-EB12E1A8BFFA}" type="sibTrans" cxnId="{D8C28C3A-E5D9-4957-B2D3-77AF8188DEE7}">
      <dgm:prSet/>
      <dgm:spPr/>
      <dgm:t>
        <a:bodyPr/>
        <a:lstStyle/>
        <a:p>
          <a:endParaRPr lang="fr-FR"/>
        </a:p>
      </dgm:t>
    </dgm:pt>
    <dgm:pt modelId="{4A7A2A6F-CBE2-4EDF-9B10-8BB139B6E18E}">
      <dgm:prSet phldrT="[Texte]" custT="1"/>
      <dgm:spPr/>
      <dgm:t>
        <a:bodyPr anchor="ctr"/>
        <a:lstStyle/>
        <a:p>
          <a:r>
            <a:rPr kumimoji="0" lang="fr-FR" sz="750" b="0" i="0" u="none" strike="noStrike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propose la mise à disposition à but non lucratif d’un agent en contrat aidé, recruté et géré par ses soins</a:t>
          </a:r>
          <a:endParaRPr lang="fr-FR" sz="750" dirty="0"/>
        </a:p>
      </dgm:t>
    </dgm:pt>
    <dgm:pt modelId="{C5C8384F-F281-4249-90F0-1D309F03A1F8}" type="parTrans" cxnId="{262E7247-3F13-4E82-B269-6687B38F1F57}">
      <dgm:prSet/>
      <dgm:spPr/>
      <dgm:t>
        <a:bodyPr/>
        <a:lstStyle/>
        <a:p>
          <a:endParaRPr lang="fr-FR"/>
        </a:p>
      </dgm:t>
    </dgm:pt>
    <dgm:pt modelId="{62E9F65A-558D-45FE-A95B-AED3C62D33C0}" type="sibTrans" cxnId="{262E7247-3F13-4E82-B269-6687B38F1F57}">
      <dgm:prSet/>
      <dgm:spPr/>
      <dgm:t>
        <a:bodyPr/>
        <a:lstStyle/>
        <a:p>
          <a:endParaRPr lang="fr-FR"/>
        </a:p>
      </dgm:t>
    </dgm:pt>
    <dgm:pt modelId="{BDC00785-766A-44D6-882C-DD1840AF4C81}">
      <dgm:prSet phldrT="[Texte]"/>
      <dgm:spPr/>
      <dgm:t>
        <a:bodyPr/>
        <a:lstStyle/>
        <a:p>
          <a:pPr algn="ctr"/>
          <a:r>
            <a:rPr lang="fr-FR" dirty="0" smtClean="0"/>
            <a:t>Les collectivités </a:t>
          </a:r>
          <a:endParaRPr lang="fr-FR" dirty="0"/>
        </a:p>
      </dgm:t>
    </dgm:pt>
    <dgm:pt modelId="{AD36A3C2-856E-4AA2-83D0-F7AA1031C462}" type="parTrans" cxnId="{88F7909E-DD6B-40C8-82B4-6391821B048B}">
      <dgm:prSet/>
      <dgm:spPr/>
      <dgm:t>
        <a:bodyPr/>
        <a:lstStyle/>
        <a:p>
          <a:endParaRPr lang="fr-FR"/>
        </a:p>
      </dgm:t>
    </dgm:pt>
    <dgm:pt modelId="{EA22CA4A-E522-413F-845D-A451B3C6A17C}" type="sibTrans" cxnId="{88F7909E-DD6B-40C8-82B4-6391821B048B}">
      <dgm:prSet/>
      <dgm:spPr/>
      <dgm:t>
        <a:bodyPr/>
        <a:lstStyle/>
        <a:p>
          <a:endParaRPr lang="fr-FR"/>
        </a:p>
      </dgm:t>
    </dgm:pt>
    <dgm:pt modelId="{646EBB67-2137-45CA-88C9-605F4ED26B7C}">
      <dgm:prSet phldrT="[Texte]" custT="1"/>
      <dgm:spPr/>
      <dgm:t>
        <a:bodyPr anchor="ctr"/>
        <a:lstStyle/>
        <a:p>
          <a:pPr algn="l"/>
          <a:r>
            <a:rPr kumimoji="0" lang="fr-FR" sz="900" b="0" i="0" u="none" strike="noStrike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L’agent est placé auprès des collectivités pour répondre aux besoins de ses services </a:t>
          </a:r>
          <a:endParaRPr lang="fr-FR" sz="900" dirty="0"/>
        </a:p>
      </dgm:t>
    </dgm:pt>
    <dgm:pt modelId="{68F6141C-57C6-4C38-928C-862377A65899}" type="parTrans" cxnId="{FB15336A-F434-4228-8030-FBD8039A8297}">
      <dgm:prSet/>
      <dgm:spPr/>
      <dgm:t>
        <a:bodyPr/>
        <a:lstStyle/>
        <a:p>
          <a:endParaRPr lang="fr-FR"/>
        </a:p>
      </dgm:t>
    </dgm:pt>
    <dgm:pt modelId="{9270D259-6045-4E32-B3EF-36D1F4BB50D0}" type="sibTrans" cxnId="{FB15336A-F434-4228-8030-FBD8039A8297}">
      <dgm:prSet/>
      <dgm:spPr/>
      <dgm:t>
        <a:bodyPr/>
        <a:lstStyle/>
        <a:p>
          <a:endParaRPr lang="fr-FR"/>
        </a:p>
      </dgm:t>
    </dgm:pt>
    <dgm:pt modelId="{B704B103-89E2-4492-86ED-1D9C3B025B1C}">
      <dgm:prSet phldrT="[Texte]"/>
      <dgm:spPr/>
      <dgm:t>
        <a:bodyPr/>
        <a:lstStyle/>
        <a:p>
          <a:pPr algn="ctr"/>
          <a:r>
            <a:rPr lang="fr-FR" dirty="0" smtClean="0"/>
            <a:t>L’état</a:t>
          </a:r>
          <a:endParaRPr lang="fr-FR" dirty="0"/>
        </a:p>
      </dgm:t>
    </dgm:pt>
    <dgm:pt modelId="{0DCA1A53-0D52-4017-A446-033D6231C197}" type="parTrans" cxnId="{ABEE8A93-44FF-46C6-A02F-F3FE662EE654}">
      <dgm:prSet/>
      <dgm:spPr/>
      <dgm:t>
        <a:bodyPr/>
        <a:lstStyle/>
        <a:p>
          <a:endParaRPr lang="fr-FR"/>
        </a:p>
      </dgm:t>
    </dgm:pt>
    <dgm:pt modelId="{858E2645-5C5B-4976-9A79-5CC3E72278B4}" type="sibTrans" cxnId="{ABEE8A93-44FF-46C6-A02F-F3FE662EE654}">
      <dgm:prSet/>
      <dgm:spPr/>
      <dgm:t>
        <a:bodyPr/>
        <a:lstStyle/>
        <a:p>
          <a:endParaRPr lang="fr-FR"/>
        </a:p>
      </dgm:t>
    </dgm:pt>
    <dgm:pt modelId="{7E8CC05E-713B-4DF7-B5BD-5468C2EB0D6A}">
      <dgm:prSet phldrT="[Texte]" custT="1"/>
      <dgm:spPr/>
      <dgm:t>
        <a:bodyPr anchor="ctr"/>
        <a:lstStyle/>
        <a:p>
          <a:r>
            <a:rPr kumimoji="0" lang="fr-FR" sz="850" b="0" i="0" u="none" strike="noStrike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Ces contrats sont partiellement pris en charge par l’Etat, la partie non prise en charge est quant à elle, refacturée à la collectivité accueillant l’agent en CAE.</a:t>
          </a:r>
          <a:endParaRPr kumimoji="0" lang="fr-FR" sz="850" b="0" i="0" u="none" strike="noStrike" cap="none" normalizeH="0" baseline="0" dirty="0" smtClean="0">
            <a:ln/>
            <a:effectLst/>
            <a:latin typeface="Corbel" pitchFamily="34" charset="0"/>
            <a:cs typeface="Arial" pitchFamily="34" charset="0"/>
          </a:endParaRPr>
        </a:p>
      </dgm:t>
    </dgm:pt>
    <dgm:pt modelId="{FE70E2F0-52B8-4701-977A-5A920E62B5D8}" type="parTrans" cxnId="{ACA7D415-7338-4A71-9497-531017483BC9}">
      <dgm:prSet/>
      <dgm:spPr/>
      <dgm:t>
        <a:bodyPr/>
        <a:lstStyle/>
        <a:p>
          <a:endParaRPr lang="fr-FR"/>
        </a:p>
      </dgm:t>
    </dgm:pt>
    <dgm:pt modelId="{8A28BEF3-95CA-4B30-AE96-BF9E15F9FEC4}" type="sibTrans" cxnId="{ACA7D415-7338-4A71-9497-531017483BC9}">
      <dgm:prSet/>
      <dgm:spPr/>
      <dgm:t>
        <a:bodyPr/>
        <a:lstStyle/>
        <a:p>
          <a:endParaRPr lang="fr-FR"/>
        </a:p>
      </dgm:t>
    </dgm:pt>
    <dgm:pt modelId="{F2E88D99-68C1-45E4-A676-8F5BE4C67BFC}">
      <dgm:prSet custT="1"/>
      <dgm:spPr/>
      <dgm:t>
        <a:bodyPr anchor="ctr"/>
        <a:lstStyle/>
        <a:p>
          <a:r>
            <a:rPr kumimoji="0" lang="fr-FR" sz="750" b="0" i="0" u="none" strike="noStrike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prend en charge l’assistance administrative de l’ensemble des tâches de gestion afférentes à ce contrat</a:t>
          </a:r>
          <a:endParaRPr lang="fr-FR" sz="750" dirty="0"/>
        </a:p>
      </dgm:t>
    </dgm:pt>
    <dgm:pt modelId="{6D76A82C-664B-429B-98EE-CAFAD7199D4C}" type="parTrans" cxnId="{D8352B94-3E20-4CC2-BDDA-F5580A7C2B49}">
      <dgm:prSet/>
      <dgm:spPr/>
      <dgm:t>
        <a:bodyPr/>
        <a:lstStyle/>
        <a:p>
          <a:endParaRPr lang="fr-FR"/>
        </a:p>
      </dgm:t>
    </dgm:pt>
    <dgm:pt modelId="{FBAC4354-5BDD-4849-A5F3-73F6FA144BC3}" type="sibTrans" cxnId="{D8352B94-3E20-4CC2-BDDA-F5580A7C2B49}">
      <dgm:prSet/>
      <dgm:spPr/>
      <dgm:t>
        <a:bodyPr/>
        <a:lstStyle/>
        <a:p>
          <a:endParaRPr lang="fr-FR"/>
        </a:p>
      </dgm:t>
    </dgm:pt>
    <dgm:pt modelId="{67021CA6-4E91-413B-B2AC-3B8F771F450E}" type="pres">
      <dgm:prSet presAssocID="{632946A4-FFE2-427F-A0D7-26831EE618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24CCA4-3020-4F4C-A02C-BF8687919DA8}" type="pres">
      <dgm:prSet presAssocID="{02A318E9-021E-44E5-962B-EBC5B44F1259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B21779-244F-4578-B199-EA58A7102587}" type="pres">
      <dgm:prSet presAssocID="{02A318E9-021E-44E5-962B-EBC5B44F1259}" presName="bgRect" presStyleLbl="node1" presStyleIdx="0" presStyleCnt="3" custScaleY="130547"/>
      <dgm:spPr/>
      <dgm:t>
        <a:bodyPr/>
        <a:lstStyle/>
        <a:p>
          <a:endParaRPr lang="fr-FR"/>
        </a:p>
      </dgm:t>
    </dgm:pt>
    <dgm:pt modelId="{5934F244-0E4E-4C1E-AF5D-6AC6194BD85A}" type="pres">
      <dgm:prSet presAssocID="{02A318E9-021E-44E5-962B-EBC5B44F1259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F9BFFA-5AA0-42E6-8B86-84B84F432724}" type="pres">
      <dgm:prSet presAssocID="{02A318E9-021E-44E5-962B-EBC5B44F125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CB1D84-167A-477B-BFDA-939DC8CCD793}" type="pres">
      <dgm:prSet presAssocID="{DC895AE2-C0C5-4E97-B6DB-EB12E1A8BFFA}" presName="hSp" presStyleCnt="0"/>
      <dgm:spPr/>
      <dgm:t>
        <a:bodyPr/>
        <a:lstStyle/>
        <a:p>
          <a:endParaRPr lang="fr-FR"/>
        </a:p>
      </dgm:t>
    </dgm:pt>
    <dgm:pt modelId="{A03E9B44-1ECB-4F26-9BFA-C8D059F4C061}" type="pres">
      <dgm:prSet presAssocID="{DC895AE2-C0C5-4E97-B6DB-EB12E1A8BFFA}" presName="vProcSp" presStyleCnt="0"/>
      <dgm:spPr/>
      <dgm:t>
        <a:bodyPr/>
        <a:lstStyle/>
        <a:p>
          <a:endParaRPr lang="fr-FR"/>
        </a:p>
      </dgm:t>
    </dgm:pt>
    <dgm:pt modelId="{8B104277-B79A-4CC8-A58A-DCE53DD72129}" type="pres">
      <dgm:prSet presAssocID="{DC895AE2-C0C5-4E97-B6DB-EB12E1A8BFFA}" presName="vSp1" presStyleCnt="0"/>
      <dgm:spPr/>
      <dgm:t>
        <a:bodyPr/>
        <a:lstStyle/>
        <a:p>
          <a:endParaRPr lang="fr-FR"/>
        </a:p>
      </dgm:t>
    </dgm:pt>
    <dgm:pt modelId="{6BC75AD4-E46D-4063-AFA6-F232F06F72F6}" type="pres">
      <dgm:prSet presAssocID="{DC895AE2-C0C5-4E97-B6DB-EB12E1A8BFFA}" presName="simulatedConn" presStyleLbl="solidFgAcc1" presStyleIdx="0" presStyleCnt="2"/>
      <dgm:spPr/>
      <dgm:t>
        <a:bodyPr/>
        <a:lstStyle/>
        <a:p>
          <a:endParaRPr lang="fr-FR"/>
        </a:p>
      </dgm:t>
    </dgm:pt>
    <dgm:pt modelId="{EA42C594-3827-46B8-BAB1-67B035AB63FA}" type="pres">
      <dgm:prSet presAssocID="{DC895AE2-C0C5-4E97-B6DB-EB12E1A8BFFA}" presName="vSp2" presStyleCnt="0"/>
      <dgm:spPr/>
      <dgm:t>
        <a:bodyPr/>
        <a:lstStyle/>
        <a:p>
          <a:endParaRPr lang="fr-FR"/>
        </a:p>
      </dgm:t>
    </dgm:pt>
    <dgm:pt modelId="{A9758DC2-17B7-4714-9C5A-B6378E051D68}" type="pres">
      <dgm:prSet presAssocID="{DC895AE2-C0C5-4E97-B6DB-EB12E1A8BFFA}" presName="sibTrans" presStyleCnt="0"/>
      <dgm:spPr/>
      <dgm:t>
        <a:bodyPr/>
        <a:lstStyle/>
        <a:p>
          <a:endParaRPr lang="fr-FR"/>
        </a:p>
      </dgm:t>
    </dgm:pt>
    <dgm:pt modelId="{6AE1371B-18F4-42C5-8103-F38BA31977DC}" type="pres">
      <dgm:prSet presAssocID="{BDC00785-766A-44D6-882C-DD1840AF4C81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06D8CC-1FF4-4E7C-AAAE-1F376C20E9F5}" type="pres">
      <dgm:prSet presAssocID="{BDC00785-766A-44D6-882C-DD1840AF4C81}" presName="bgRect" presStyleLbl="node1" presStyleIdx="1" presStyleCnt="3" custScaleY="131332"/>
      <dgm:spPr/>
      <dgm:t>
        <a:bodyPr/>
        <a:lstStyle/>
        <a:p>
          <a:endParaRPr lang="fr-FR"/>
        </a:p>
      </dgm:t>
    </dgm:pt>
    <dgm:pt modelId="{36505A84-7B5A-4C56-AEE6-66D4BBF02DBE}" type="pres">
      <dgm:prSet presAssocID="{BDC00785-766A-44D6-882C-DD1840AF4C8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641C06-17B4-46B3-AEA0-4AC90CF33BAA}" type="pres">
      <dgm:prSet presAssocID="{BDC00785-766A-44D6-882C-DD1840AF4C8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EA3439-A624-4DB4-A034-50AE9530CEDB}" type="pres">
      <dgm:prSet presAssocID="{EA22CA4A-E522-413F-845D-A451B3C6A17C}" presName="hSp" presStyleCnt="0"/>
      <dgm:spPr/>
      <dgm:t>
        <a:bodyPr/>
        <a:lstStyle/>
        <a:p>
          <a:endParaRPr lang="fr-FR"/>
        </a:p>
      </dgm:t>
    </dgm:pt>
    <dgm:pt modelId="{58AB054B-E9E4-4775-819D-484AF7B7E56A}" type="pres">
      <dgm:prSet presAssocID="{EA22CA4A-E522-413F-845D-A451B3C6A17C}" presName="vProcSp" presStyleCnt="0"/>
      <dgm:spPr/>
      <dgm:t>
        <a:bodyPr/>
        <a:lstStyle/>
        <a:p>
          <a:endParaRPr lang="fr-FR"/>
        </a:p>
      </dgm:t>
    </dgm:pt>
    <dgm:pt modelId="{09E95DB6-EDA9-4422-87E2-FD626F7AA692}" type="pres">
      <dgm:prSet presAssocID="{EA22CA4A-E522-413F-845D-A451B3C6A17C}" presName="vSp1" presStyleCnt="0"/>
      <dgm:spPr/>
      <dgm:t>
        <a:bodyPr/>
        <a:lstStyle/>
        <a:p>
          <a:endParaRPr lang="fr-FR"/>
        </a:p>
      </dgm:t>
    </dgm:pt>
    <dgm:pt modelId="{E86972C2-0332-4049-8458-2A783D6ABE36}" type="pres">
      <dgm:prSet presAssocID="{EA22CA4A-E522-413F-845D-A451B3C6A17C}" presName="simulatedConn" presStyleLbl="solidFgAcc1" presStyleIdx="1" presStyleCnt="2"/>
      <dgm:spPr/>
      <dgm:t>
        <a:bodyPr/>
        <a:lstStyle/>
        <a:p>
          <a:endParaRPr lang="fr-FR"/>
        </a:p>
      </dgm:t>
    </dgm:pt>
    <dgm:pt modelId="{D5412D8C-76E2-446C-BE66-B68BE8A84BE4}" type="pres">
      <dgm:prSet presAssocID="{EA22CA4A-E522-413F-845D-A451B3C6A17C}" presName="vSp2" presStyleCnt="0"/>
      <dgm:spPr/>
      <dgm:t>
        <a:bodyPr/>
        <a:lstStyle/>
        <a:p>
          <a:endParaRPr lang="fr-FR"/>
        </a:p>
      </dgm:t>
    </dgm:pt>
    <dgm:pt modelId="{9F7C2D80-7679-4141-AB87-433AB8D0DD25}" type="pres">
      <dgm:prSet presAssocID="{EA22CA4A-E522-413F-845D-A451B3C6A17C}" presName="sibTrans" presStyleCnt="0"/>
      <dgm:spPr/>
      <dgm:t>
        <a:bodyPr/>
        <a:lstStyle/>
        <a:p>
          <a:endParaRPr lang="fr-FR"/>
        </a:p>
      </dgm:t>
    </dgm:pt>
    <dgm:pt modelId="{17BD198E-D26E-4752-A8E1-7D3699858859}" type="pres">
      <dgm:prSet presAssocID="{B704B103-89E2-4492-86ED-1D9C3B025B1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4B466B-05F2-4D06-80E8-266C0AAC882D}" type="pres">
      <dgm:prSet presAssocID="{B704B103-89E2-4492-86ED-1D9C3B025B1C}" presName="bgRect" presStyleLbl="node1" presStyleIdx="2" presStyleCnt="3" custScaleX="117557" custScaleY="132116"/>
      <dgm:spPr/>
      <dgm:t>
        <a:bodyPr/>
        <a:lstStyle/>
        <a:p>
          <a:endParaRPr lang="fr-FR"/>
        </a:p>
      </dgm:t>
    </dgm:pt>
    <dgm:pt modelId="{3749781B-23C8-42DA-8377-1AB75FD8B9A4}" type="pres">
      <dgm:prSet presAssocID="{B704B103-89E2-4492-86ED-1D9C3B025B1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2D53CE-50E1-4065-B9BF-78FF19C25A81}" type="pres">
      <dgm:prSet presAssocID="{B704B103-89E2-4492-86ED-1D9C3B025B1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8E31DBA-24C7-45E5-B461-0F827AE656AD}" type="presOf" srcId="{4A7A2A6F-CBE2-4EDF-9B10-8BB139B6E18E}" destId="{26F9BFFA-5AA0-42E6-8B86-84B84F432724}" srcOrd="0" destOrd="0" presId="urn:microsoft.com/office/officeart/2005/8/layout/hProcess7"/>
    <dgm:cxn modelId="{C2659A04-995B-4C7E-8522-9AD1E6920EFF}" type="presOf" srcId="{B704B103-89E2-4492-86ED-1D9C3B025B1C}" destId="{BD4B466B-05F2-4D06-80E8-266C0AAC882D}" srcOrd="0" destOrd="0" presId="urn:microsoft.com/office/officeart/2005/8/layout/hProcess7"/>
    <dgm:cxn modelId="{3F7D1883-415B-4E9D-8752-A87EEA62C820}" type="presOf" srcId="{632946A4-FFE2-427F-A0D7-26831EE61821}" destId="{67021CA6-4E91-413B-B2AC-3B8F771F450E}" srcOrd="0" destOrd="0" presId="urn:microsoft.com/office/officeart/2005/8/layout/hProcess7"/>
    <dgm:cxn modelId="{D961CC2B-31DF-415C-82A3-3B6C03A5046E}" type="presOf" srcId="{B704B103-89E2-4492-86ED-1D9C3B025B1C}" destId="{3749781B-23C8-42DA-8377-1AB75FD8B9A4}" srcOrd="1" destOrd="0" presId="urn:microsoft.com/office/officeart/2005/8/layout/hProcess7"/>
    <dgm:cxn modelId="{262E7247-3F13-4E82-B269-6687B38F1F57}" srcId="{02A318E9-021E-44E5-962B-EBC5B44F1259}" destId="{4A7A2A6F-CBE2-4EDF-9B10-8BB139B6E18E}" srcOrd="0" destOrd="0" parTransId="{C5C8384F-F281-4249-90F0-1D309F03A1F8}" sibTransId="{62E9F65A-558D-45FE-A95B-AED3C62D33C0}"/>
    <dgm:cxn modelId="{ABEE8A93-44FF-46C6-A02F-F3FE662EE654}" srcId="{632946A4-FFE2-427F-A0D7-26831EE61821}" destId="{B704B103-89E2-4492-86ED-1D9C3B025B1C}" srcOrd="2" destOrd="0" parTransId="{0DCA1A53-0D52-4017-A446-033D6231C197}" sibTransId="{858E2645-5C5B-4976-9A79-5CC3E72278B4}"/>
    <dgm:cxn modelId="{FB15336A-F434-4228-8030-FBD8039A8297}" srcId="{BDC00785-766A-44D6-882C-DD1840AF4C81}" destId="{646EBB67-2137-45CA-88C9-605F4ED26B7C}" srcOrd="0" destOrd="0" parTransId="{68F6141C-57C6-4C38-928C-862377A65899}" sibTransId="{9270D259-6045-4E32-B3EF-36D1F4BB50D0}"/>
    <dgm:cxn modelId="{F6AD3611-DC0F-48F8-BF47-52F299B36877}" type="presOf" srcId="{646EBB67-2137-45CA-88C9-605F4ED26B7C}" destId="{8D641C06-17B4-46B3-AEA0-4AC90CF33BAA}" srcOrd="0" destOrd="0" presId="urn:microsoft.com/office/officeart/2005/8/layout/hProcess7"/>
    <dgm:cxn modelId="{ACA7D415-7338-4A71-9497-531017483BC9}" srcId="{B704B103-89E2-4492-86ED-1D9C3B025B1C}" destId="{7E8CC05E-713B-4DF7-B5BD-5468C2EB0D6A}" srcOrd="0" destOrd="0" parTransId="{FE70E2F0-52B8-4701-977A-5A920E62B5D8}" sibTransId="{8A28BEF3-95CA-4B30-AE96-BF9E15F9FEC4}"/>
    <dgm:cxn modelId="{D8352B94-3E20-4CC2-BDDA-F5580A7C2B49}" srcId="{02A318E9-021E-44E5-962B-EBC5B44F1259}" destId="{F2E88D99-68C1-45E4-A676-8F5BE4C67BFC}" srcOrd="1" destOrd="0" parTransId="{6D76A82C-664B-429B-98EE-CAFAD7199D4C}" sibTransId="{FBAC4354-5BDD-4849-A5F3-73F6FA144BC3}"/>
    <dgm:cxn modelId="{33A69FEC-1F2B-4022-838E-3661C4A08297}" type="presOf" srcId="{02A318E9-021E-44E5-962B-EBC5B44F1259}" destId="{DFB21779-244F-4578-B199-EA58A7102587}" srcOrd="0" destOrd="0" presId="urn:microsoft.com/office/officeart/2005/8/layout/hProcess7"/>
    <dgm:cxn modelId="{832BA306-BF5C-487F-8F61-BD0D2C44C596}" type="presOf" srcId="{BDC00785-766A-44D6-882C-DD1840AF4C81}" destId="{36505A84-7B5A-4C56-AEE6-66D4BBF02DBE}" srcOrd="1" destOrd="0" presId="urn:microsoft.com/office/officeart/2005/8/layout/hProcess7"/>
    <dgm:cxn modelId="{0AD8C136-CA24-47F9-BAB9-11EFC3E6478D}" type="presOf" srcId="{BDC00785-766A-44D6-882C-DD1840AF4C81}" destId="{CD06D8CC-1FF4-4E7C-AAAE-1F376C20E9F5}" srcOrd="0" destOrd="0" presId="urn:microsoft.com/office/officeart/2005/8/layout/hProcess7"/>
    <dgm:cxn modelId="{14D2EE8E-79A7-4D71-9322-50B090A41F63}" type="presOf" srcId="{7E8CC05E-713B-4DF7-B5BD-5468C2EB0D6A}" destId="{CE2D53CE-50E1-4065-B9BF-78FF19C25A81}" srcOrd="0" destOrd="0" presId="urn:microsoft.com/office/officeart/2005/8/layout/hProcess7"/>
    <dgm:cxn modelId="{17FA306E-DEAE-4AFE-B632-50D4650D779B}" type="presOf" srcId="{02A318E9-021E-44E5-962B-EBC5B44F1259}" destId="{5934F244-0E4E-4C1E-AF5D-6AC6194BD85A}" srcOrd="1" destOrd="0" presId="urn:microsoft.com/office/officeart/2005/8/layout/hProcess7"/>
    <dgm:cxn modelId="{88F7909E-DD6B-40C8-82B4-6391821B048B}" srcId="{632946A4-FFE2-427F-A0D7-26831EE61821}" destId="{BDC00785-766A-44D6-882C-DD1840AF4C81}" srcOrd="1" destOrd="0" parTransId="{AD36A3C2-856E-4AA2-83D0-F7AA1031C462}" sibTransId="{EA22CA4A-E522-413F-845D-A451B3C6A17C}"/>
    <dgm:cxn modelId="{D8C28C3A-E5D9-4957-B2D3-77AF8188DEE7}" srcId="{632946A4-FFE2-427F-A0D7-26831EE61821}" destId="{02A318E9-021E-44E5-962B-EBC5B44F1259}" srcOrd="0" destOrd="0" parTransId="{CD5E28D6-D4F5-4BA5-9926-3BE5EC29935E}" sibTransId="{DC895AE2-C0C5-4E97-B6DB-EB12E1A8BFFA}"/>
    <dgm:cxn modelId="{6719F497-6EA9-4870-8238-EC1BA227865B}" type="presOf" srcId="{F2E88D99-68C1-45E4-A676-8F5BE4C67BFC}" destId="{26F9BFFA-5AA0-42E6-8B86-84B84F432724}" srcOrd="0" destOrd="1" presId="urn:microsoft.com/office/officeart/2005/8/layout/hProcess7"/>
    <dgm:cxn modelId="{C8B5CAF5-280E-44C0-8D85-F4587E6C7439}" type="presParOf" srcId="{67021CA6-4E91-413B-B2AC-3B8F771F450E}" destId="{9424CCA4-3020-4F4C-A02C-BF8687919DA8}" srcOrd="0" destOrd="0" presId="urn:microsoft.com/office/officeart/2005/8/layout/hProcess7"/>
    <dgm:cxn modelId="{95C383C8-9495-4515-8FBF-2670AC780C25}" type="presParOf" srcId="{9424CCA4-3020-4F4C-A02C-BF8687919DA8}" destId="{DFB21779-244F-4578-B199-EA58A7102587}" srcOrd="0" destOrd="0" presId="urn:microsoft.com/office/officeart/2005/8/layout/hProcess7"/>
    <dgm:cxn modelId="{6E9C906E-08FA-4AA9-8950-2F270710E551}" type="presParOf" srcId="{9424CCA4-3020-4F4C-A02C-BF8687919DA8}" destId="{5934F244-0E4E-4C1E-AF5D-6AC6194BD85A}" srcOrd="1" destOrd="0" presId="urn:microsoft.com/office/officeart/2005/8/layout/hProcess7"/>
    <dgm:cxn modelId="{7022E675-B8A3-4A2C-A259-417FD8725C22}" type="presParOf" srcId="{9424CCA4-3020-4F4C-A02C-BF8687919DA8}" destId="{26F9BFFA-5AA0-42E6-8B86-84B84F432724}" srcOrd="2" destOrd="0" presId="urn:microsoft.com/office/officeart/2005/8/layout/hProcess7"/>
    <dgm:cxn modelId="{49781A2B-8745-4A00-9F92-F43B7C79FC87}" type="presParOf" srcId="{67021CA6-4E91-413B-B2AC-3B8F771F450E}" destId="{E8CB1D84-167A-477B-BFDA-939DC8CCD793}" srcOrd="1" destOrd="0" presId="urn:microsoft.com/office/officeart/2005/8/layout/hProcess7"/>
    <dgm:cxn modelId="{FE513AA6-182E-4A0A-9D42-94AB25303425}" type="presParOf" srcId="{67021CA6-4E91-413B-B2AC-3B8F771F450E}" destId="{A03E9B44-1ECB-4F26-9BFA-C8D059F4C061}" srcOrd="2" destOrd="0" presId="urn:microsoft.com/office/officeart/2005/8/layout/hProcess7"/>
    <dgm:cxn modelId="{311DCF8D-4C94-4888-ADAB-EE8384694BBC}" type="presParOf" srcId="{A03E9B44-1ECB-4F26-9BFA-C8D059F4C061}" destId="{8B104277-B79A-4CC8-A58A-DCE53DD72129}" srcOrd="0" destOrd="0" presId="urn:microsoft.com/office/officeart/2005/8/layout/hProcess7"/>
    <dgm:cxn modelId="{C3A6E7FA-14A5-478D-8AE5-6F92FBBCFFAA}" type="presParOf" srcId="{A03E9B44-1ECB-4F26-9BFA-C8D059F4C061}" destId="{6BC75AD4-E46D-4063-AFA6-F232F06F72F6}" srcOrd="1" destOrd="0" presId="urn:microsoft.com/office/officeart/2005/8/layout/hProcess7"/>
    <dgm:cxn modelId="{BDCE4556-9275-49DB-B53B-EC9DC2AD4F99}" type="presParOf" srcId="{A03E9B44-1ECB-4F26-9BFA-C8D059F4C061}" destId="{EA42C594-3827-46B8-BAB1-67B035AB63FA}" srcOrd="2" destOrd="0" presId="urn:microsoft.com/office/officeart/2005/8/layout/hProcess7"/>
    <dgm:cxn modelId="{B7D41312-11FE-4A97-8BB8-217DD2DDFFD6}" type="presParOf" srcId="{67021CA6-4E91-413B-B2AC-3B8F771F450E}" destId="{A9758DC2-17B7-4714-9C5A-B6378E051D68}" srcOrd="3" destOrd="0" presId="urn:microsoft.com/office/officeart/2005/8/layout/hProcess7"/>
    <dgm:cxn modelId="{494F0276-5012-4B77-8B1B-DF47CBABDB8E}" type="presParOf" srcId="{67021CA6-4E91-413B-B2AC-3B8F771F450E}" destId="{6AE1371B-18F4-42C5-8103-F38BA31977DC}" srcOrd="4" destOrd="0" presId="urn:microsoft.com/office/officeart/2005/8/layout/hProcess7"/>
    <dgm:cxn modelId="{3CEDC904-4573-4DFA-9CA7-D3A9E9DCF89C}" type="presParOf" srcId="{6AE1371B-18F4-42C5-8103-F38BA31977DC}" destId="{CD06D8CC-1FF4-4E7C-AAAE-1F376C20E9F5}" srcOrd="0" destOrd="0" presId="urn:microsoft.com/office/officeart/2005/8/layout/hProcess7"/>
    <dgm:cxn modelId="{582F49F3-AA2A-44AE-BCEF-A15FB0D06EB8}" type="presParOf" srcId="{6AE1371B-18F4-42C5-8103-F38BA31977DC}" destId="{36505A84-7B5A-4C56-AEE6-66D4BBF02DBE}" srcOrd="1" destOrd="0" presId="urn:microsoft.com/office/officeart/2005/8/layout/hProcess7"/>
    <dgm:cxn modelId="{E3937A6B-1355-4B32-AC34-FB11EBB97FCD}" type="presParOf" srcId="{6AE1371B-18F4-42C5-8103-F38BA31977DC}" destId="{8D641C06-17B4-46B3-AEA0-4AC90CF33BAA}" srcOrd="2" destOrd="0" presId="urn:microsoft.com/office/officeart/2005/8/layout/hProcess7"/>
    <dgm:cxn modelId="{367704AE-8274-46D3-B720-B905094F1482}" type="presParOf" srcId="{67021CA6-4E91-413B-B2AC-3B8F771F450E}" destId="{51EA3439-A624-4DB4-A034-50AE9530CEDB}" srcOrd="5" destOrd="0" presId="urn:microsoft.com/office/officeart/2005/8/layout/hProcess7"/>
    <dgm:cxn modelId="{C93E2E30-4ABD-4DBF-B247-6BE45DE7B118}" type="presParOf" srcId="{67021CA6-4E91-413B-B2AC-3B8F771F450E}" destId="{58AB054B-E9E4-4775-819D-484AF7B7E56A}" srcOrd="6" destOrd="0" presId="urn:microsoft.com/office/officeart/2005/8/layout/hProcess7"/>
    <dgm:cxn modelId="{C137C661-9B22-4622-A86D-C72D4B953718}" type="presParOf" srcId="{58AB054B-E9E4-4775-819D-484AF7B7E56A}" destId="{09E95DB6-EDA9-4422-87E2-FD626F7AA692}" srcOrd="0" destOrd="0" presId="urn:microsoft.com/office/officeart/2005/8/layout/hProcess7"/>
    <dgm:cxn modelId="{AF017DB3-2652-488B-8D05-6E82F4AF23CE}" type="presParOf" srcId="{58AB054B-E9E4-4775-819D-484AF7B7E56A}" destId="{E86972C2-0332-4049-8458-2A783D6ABE36}" srcOrd="1" destOrd="0" presId="urn:microsoft.com/office/officeart/2005/8/layout/hProcess7"/>
    <dgm:cxn modelId="{7A562805-8DC4-4CA7-AC95-F2ED7C2E3D84}" type="presParOf" srcId="{58AB054B-E9E4-4775-819D-484AF7B7E56A}" destId="{D5412D8C-76E2-446C-BE66-B68BE8A84BE4}" srcOrd="2" destOrd="0" presId="urn:microsoft.com/office/officeart/2005/8/layout/hProcess7"/>
    <dgm:cxn modelId="{254EE704-7441-4E83-A8AB-B28C494824AE}" type="presParOf" srcId="{67021CA6-4E91-413B-B2AC-3B8F771F450E}" destId="{9F7C2D80-7679-4141-AB87-433AB8D0DD25}" srcOrd="7" destOrd="0" presId="urn:microsoft.com/office/officeart/2005/8/layout/hProcess7"/>
    <dgm:cxn modelId="{31F3E4A6-DC88-4776-8768-266A08551C7D}" type="presParOf" srcId="{67021CA6-4E91-413B-B2AC-3B8F771F450E}" destId="{17BD198E-D26E-4752-A8E1-7D3699858859}" srcOrd="8" destOrd="0" presId="urn:microsoft.com/office/officeart/2005/8/layout/hProcess7"/>
    <dgm:cxn modelId="{59D2B5F7-8BC6-430E-AE7E-8D87C20587D6}" type="presParOf" srcId="{17BD198E-D26E-4752-A8E1-7D3699858859}" destId="{BD4B466B-05F2-4D06-80E8-266C0AAC882D}" srcOrd="0" destOrd="0" presId="urn:microsoft.com/office/officeart/2005/8/layout/hProcess7"/>
    <dgm:cxn modelId="{18BB322D-C1A9-4536-91A1-8D38E1B961F3}" type="presParOf" srcId="{17BD198E-D26E-4752-A8E1-7D3699858859}" destId="{3749781B-23C8-42DA-8377-1AB75FD8B9A4}" srcOrd="1" destOrd="0" presId="urn:microsoft.com/office/officeart/2005/8/layout/hProcess7"/>
    <dgm:cxn modelId="{19D652CF-7763-4471-84E4-CFB38AD9D91D}" type="presParOf" srcId="{17BD198E-D26E-4752-A8E1-7D3699858859}" destId="{CE2D53CE-50E1-4065-B9BF-78FF19C25A8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5C4F64-20FB-4417-B36D-3A12ED23A234}" type="doc">
      <dgm:prSet loTypeId="urn:microsoft.com/office/officeart/2005/8/layout/vProcess5" loCatId="process" qsTypeId="urn:microsoft.com/office/officeart/2005/8/quickstyle/simple3" qsCatId="simple" csTypeId="urn:microsoft.com/office/officeart/2005/8/colors/accent3_2" csCatId="accent3" phldr="1"/>
      <dgm:spPr/>
    </dgm:pt>
    <dgm:pt modelId="{D45D7FFA-3AED-4150-A527-1CFF813B4AE5}">
      <dgm:prSet phldrT="[Texte]"/>
      <dgm:spPr/>
      <dgm:t>
        <a:bodyPr/>
        <a:lstStyle/>
        <a:p>
          <a:r>
            <a:rPr lang="fr-FR" dirty="0" smtClean="0"/>
            <a:t>Analyse du besoin</a:t>
          </a:r>
          <a:endParaRPr lang="fr-FR" dirty="0"/>
        </a:p>
      </dgm:t>
    </dgm:pt>
    <dgm:pt modelId="{9EBB6F23-49F2-43DE-BEBA-EA5ECD59DFE0}" type="parTrans" cxnId="{DA3B9970-E9C2-4974-956F-3534AA73533C}">
      <dgm:prSet/>
      <dgm:spPr/>
      <dgm:t>
        <a:bodyPr/>
        <a:lstStyle/>
        <a:p>
          <a:endParaRPr lang="fr-FR"/>
        </a:p>
      </dgm:t>
    </dgm:pt>
    <dgm:pt modelId="{4BD03235-AD60-4F56-A76D-6261DBD0A736}" type="sibTrans" cxnId="{DA3B9970-E9C2-4974-956F-3534AA73533C}">
      <dgm:prSet/>
      <dgm:spPr/>
      <dgm:t>
        <a:bodyPr/>
        <a:lstStyle/>
        <a:p>
          <a:endParaRPr lang="fr-FR"/>
        </a:p>
      </dgm:t>
    </dgm:pt>
    <dgm:pt modelId="{0A532DE9-9E44-4D02-AD60-D7BBCA669070}">
      <dgm:prSet phldrT="[Texte]"/>
      <dgm:spPr/>
      <dgm:t>
        <a:bodyPr/>
        <a:lstStyle/>
        <a:p>
          <a:r>
            <a:rPr lang="fr-FR" dirty="0" smtClean="0"/>
            <a:t>Rédaction et diffusion de l’annonce</a:t>
          </a:r>
          <a:endParaRPr lang="fr-FR" dirty="0"/>
        </a:p>
      </dgm:t>
    </dgm:pt>
    <dgm:pt modelId="{35D49888-FF8A-4697-9E9D-8F8E21C9AE25}" type="parTrans" cxnId="{06E838E5-F4CD-4C25-AD66-C65412B9B118}">
      <dgm:prSet/>
      <dgm:spPr/>
      <dgm:t>
        <a:bodyPr/>
        <a:lstStyle/>
        <a:p>
          <a:endParaRPr lang="fr-FR"/>
        </a:p>
      </dgm:t>
    </dgm:pt>
    <dgm:pt modelId="{9D70C13F-5AD1-429C-A5E2-250AFF6A86DB}" type="sibTrans" cxnId="{06E838E5-F4CD-4C25-AD66-C65412B9B118}">
      <dgm:prSet/>
      <dgm:spPr/>
      <dgm:t>
        <a:bodyPr/>
        <a:lstStyle/>
        <a:p>
          <a:endParaRPr lang="fr-FR"/>
        </a:p>
      </dgm:t>
    </dgm:pt>
    <dgm:pt modelId="{8D3B1E7D-4B7F-41C0-B8EF-75907C029D69}">
      <dgm:prSet phldrT="[Texte]"/>
      <dgm:spPr/>
      <dgm:t>
        <a:bodyPr/>
        <a:lstStyle/>
        <a:p>
          <a:r>
            <a:rPr lang="fr-FR" dirty="0" smtClean="0"/>
            <a:t>Sélection des candidatures et jury</a:t>
          </a:r>
          <a:endParaRPr lang="fr-FR" dirty="0"/>
        </a:p>
      </dgm:t>
    </dgm:pt>
    <dgm:pt modelId="{60C98FFB-1821-4682-9D3C-0EFC29D2DA57}" type="parTrans" cxnId="{E4463E06-077E-486E-9145-F10AA0B4E5C7}">
      <dgm:prSet/>
      <dgm:spPr/>
      <dgm:t>
        <a:bodyPr/>
        <a:lstStyle/>
        <a:p>
          <a:endParaRPr lang="fr-FR"/>
        </a:p>
      </dgm:t>
    </dgm:pt>
    <dgm:pt modelId="{D9584350-D911-439B-8853-C504EDB264BF}" type="sibTrans" cxnId="{E4463E06-077E-486E-9145-F10AA0B4E5C7}">
      <dgm:prSet/>
      <dgm:spPr/>
      <dgm:t>
        <a:bodyPr/>
        <a:lstStyle/>
        <a:p>
          <a:endParaRPr lang="fr-FR"/>
        </a:p>
      </dgm:t>
    </dgm:pt>
    <dgm:pt modelId="{24308B90-8C48-4C18-B07E-46F1FFACB6CB}">
      <dgm:prSet phldrT="[Texte]"/>
      <dgm:spPr/>
      <dgm:t>
        <a:bodyPr/>
        <a:lstStyle/>
        <a:p>
          <a:r>
            <a:rPr lang="fr-FR" dirty="0" smtClean="0"/>
            <a:t>Suivi de la procédure</a:t>
          </a:r>
          <a:endParaRPr lang="fr-FR" dirty="0"/>
        </a:p>
      </dgm:t>
    </dgm:pt>
    <dgm:pt modelId="{AB968555-2AF3-47B5-BD41-5103AC07CDCA}" type="parTrans" cxnId="{4B6632E9-F1CB-4BBE-86D3-4293068BD2A2}">
      <dgm:prSet/>
      <dgm:spPr/>
      <dgm:t>
        <a:bodyPr/>
        <a:lstStyle/>
        <a:p>
          <a:endParaRPr lang="fr-FR"/>
        </a:p>
      </dgm:t>
    </dgm:pt>
    <dgm:pt modelId="{403924F3-51D9-4231-AF16-07FE204D2B73}" type="sibTrans" cxnId="{4B6632E9-F1CB-4BBE-86D3-4293068BD2A2}">
      <dgm:prSet/>
      <dgm:spPr/>
      <dgm:t>
        <a:bodyPr/>
        <a:lstStyle/>
        <a:p>
          <a:endParaRPr lang="fr-FR"/>
        </a:p>
      </dgm:t>
    </dgm:pt>
    <dgm:pt modelId="{F45CC1E5-FD4F-4416-9A90-7794F7657DE8}" type="pres">
      <dgm:prSet presAssocID="{F75C4F64-20FB-4417-B36D-3A12ED23A234}" presName="outerComposite" presStyleCnt="0">
        <dgm:presLayoutVars>
          <dgm:chMax val="5"/>
          <dgm:dir/>
          <dgm:resizeHandles val="exact"/>
        </dgm:presLayoutVars>
      </dgm:prSet>
      <dgm:spPr/>
    </dgm:pt>
    <dgm:pt modelId="{ABA36320-2494-40B0-BB2C-CECA11E2D53E}" type="pres">
      <dgm:prSet presAssocID="{F75C4F64-20FB-4417-B36D-3A12ED23A234}" presName="dummyMaxCanvas" presStyleCnt="0">
        <dgm:presLayoutVars/>
      </dgm:prSet>
      <dgm:spPr/>
    </dgm:pt>
    <dgm:pt modelId="{B243FA29-E9AF-4382-9B74-E36FCB28074E}" type="pres">
      <dgm:prSet presAssocID="{F75C4F64-20FB-4417-B36D-3A12ED23A23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16678C-8AAA-4B15-8E7D-BC8596D087B3}" type="pres">
      <dgm:prSet presAssocID="{F75C4F64-20FB-4417-B36D-3A12ED23A23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3A0D7C-B6BB-4F44-A822-A5F80C2291CA}" type="pres">
      <dgm:prSet presAssocID="{F75C4F64-20FB-4417-B36D-3A12ED23A23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D89F60-8F13-40E8-B1A3-AA90400FE740}" type="pres">
      <dgm:prSet presAssocID="{F75C4F64-20FB-4417-B36D-3A12ED23A23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8DF57B-AF3F-428B-92D3-D744C479B85B}" type="pres">
      <dgm:prSet presAssocID="{F75C4F64-20FB-4417-B36D-3A12ED23A23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EDCF4B-E97D-4ED3-80C2-E2D00AF3154C}" type="pres">
      <dgm:prSet presAssocID="{F75C4F64-20FB-4417-B36D-3A12ED23A23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D87748-CDCA-42C8-B66C-87697CAE0B2D}" type="pres">
      <dgm:prSet presAssocID="{F75C4F64-20FB-4417-B36D-3A12ED23A23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6006F9-2B6F-48CC-88B4-C14C5F439F5F}" type="pres">
      <dgm:prSet presAssocID="{F75C4F64-20FB-4417-B36D-3A12ED23A23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355782-8DAA-4A70-9EC1-6AC62BA6B54C}" type="pres">
      <dgm:prSet presAssocID="{F75C4F64-20FB-4417-B36D-3A12ED23A23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95DB52-82FB-4E6F-8378-8569574295AE}" type="pres">
      <dgm:prSet presAssocID="{F75C4F64-20FB-4417-B36D-3A12ED23A23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EE54A9-B7AD-4E43-A55A-2AE5B408ED7F}" type="pres">
      <dgm:prSet presAssocID="{F75C4F64-20FB-4417-B36D-3A12ED23A23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3B9970-E9C2-4974-956F-3534AA73533C}" srcId="{F75C4F64-20FB-4417-B36D-3A12ED23A234}" destId="{D45D7FFA-3AED-4150-A527-1CFF813B4AE5}" srcOrd="0" destOrd="0" parTransId="{9EBB6F23-49F2-43DE-BEBA-EA5ECD59DFE0}" sibTransId="{4BD03235-AD60-4F56-A76D-6261DBD0A736}"/>
    <dgm:cxn modelId="{E8DF71F9-DF8A-422B-A7A1-21672352EAA7}" type="presOf" srcId="{4BD03235-AD60-4F56-A76D-6261DBD0A736}" destId="{8B8DF57B-AF3F-428B-92D3-D744C479B85B}" srcOrd="0" destOrd="0" presId="urn:microsoft.com/office/officeart/2005/8/layout/vProcess5"/>
    <dgm:cxn modelId="{2B1A3BE6-888B-4B46-AA6D-36E9908F001C}" type="presOf" srcId="{D9584350-D911-439B-8853-C504EDB264BF}" destId="{37D87748-CDCA-42C8-B66C-87697CAE0B2D}" srcOrd="0" destOrd="0" presId="urn:microsoft.com/office/officeart/2005/8/layout/vProcess5"/>
    <dgm:cxn modelId="{61F3CBD4-E6B9-4726-9002-4DD33D8E6860}" type="presOf" srcId="{8D3B1E7D-4B7F-41C0-B8EF-75907C029D69}" destId="{763A0D7C-B6BB-4F44-A822-A5F80C2291CA}" srcOrd="0" destOrd="0" presId="urn:microsoft.com/office/officeart/2005/8/layout/vProcess5"/>
    <dgm:cxn modelId="{FAC2F710-10C0-42EF-A94A-0748E0E35815}" type="presOf" srcId="{24308B90-8C48-4C18-B07E-46F1FFACB6CB}" destId="{0BEE54A9-B7AD-4E43-A55A-2AE5B408ED7F}" srcOrd="1" destOrd="0" presId="urn:microsoft.com/office/officeart/2005/8/layout/vProcess5"/>
    <dgm:cxn modelId="{680999E3-3D9B-4550-9B82-C602CBA49291}" type="presOf" srcId="{8D3B1E7D-4B7F-41C0-B8EF-75907C029D69}" destId="{A395DB52-82FB-4E6F-8378-8569574295AE}" srcOrd="1" destOrd="0" presId="urn:microsoft.com/office/officeart/2005/8/layout/vProcess5"/>
    <dgm:cxn modelId="{06E838E5-F4CD-4C25-AD66-C65412B9B118}" srcId="{F75C4F64-20FB-4417-B36D-3A12ED23A234}" destId="{0A532DE9-9E44-4D02-AD60-D7BBCA669070}" srcOrd="1" destOrd="0" parTransId="{35D49888-FF8A-4697-9E9D-8F8E21C9AE25}" sibTransId="{9D70C13F-5AD1-429C-A5E2-250AFF6A86DB}"/>
    <dgm:cxn modelId="{93D2BE6B-C4F0-491F-888E-4F5FB0206CDB}" type="presOf" srcId="{0A532DE9-9E44-4D02-AD60-D7BBCA669070}" destId="{0C16678C-8AAA-4B15-8E7D-BC8596D087B3}" srcOrd="0" destOrd="0" presId="urn:microsoft.com/office/officeart/2005/8/layout/vProcess5"/>
    <dgm:cxn modelId="{A8FD6868-8225-4DCD-B5B6-FACC24D9EF49}" type="presOf" srcId="{D45D7FFA-3AED-4150-A527-1CFF813B4AE5}" destId="{1F6006F9-2B6F-48CC-88B4-C14C5F439F5F}" srcOrd="1" destOrd="0" presId="urn:microsoft.com/office/officeart/2005/8/layout/vProcess5"/>
    <dgm:cxn modelId="{ECF192FF-5BAB-4ABA-84A4-D060E0743E73}" type="presOf" srcId="{F75C4F64-20FB-4417-B36D-3A12ED23A234}" destId="{F45CC1E5-FD4F-4416-9A90-7794F7657DE8}" srcOrd="0" destOrd="0" presId="urn:microsoft.com/office/officeart/2005/8/layout/vProcess5"/>
    <dgm:cxn modelId="{CAB1B5D3-729D-40FD-9E79-59DFE38F7B9F}" type="presOf" srcId="{0A532DE9-9E44-4D02-AD60-D7BBCA669070}" destId="{19355782-8DAA-4A70-9EC1-6AC62BA6B54C}" srcOrd="1" destOrd="0" presId="urn:microsoft.com/office/officeart/2005/8/layout/vProcess5"/>
    <dgm:cxn modelId="{57231CC0-05CA-48DE-8130-9290B0A36F68}" type="presOf" srcId="{D45D7FFA-3AED-4150-A527-1CFF813B4AE5}" destId="{B243FA29-E9AF-4382-9B74-E36FCB28074E}" srcOrd="0" destOrd="0" presId="urn:microsoft.com/office/officeart/2005/8/layout/vProcess5"/>
    <dgm:cxn modelId="{B9D166D0-C7EE-452E-B15E-7C578D95153B}" type="presOf" srcId="{9D70C13F-5AD1-429C-A5E2-250AFF6A86DB}" destId="{BAEDCF4B-E97D-4ED3-80C2-E2D00AF3154C}" srcOrd="0" destOrd="0" presId="urn:microsoft.com/office/officeart/2005/8/layout/vProcess5"/>
    <dgm:cxn modelId="{4B6632E9-F1CB-4BBE-86D3-4293068BD2A2}" srcId="{F75C4F64-20FB-4417-B36D-3A12ED23A234}" destId="{24308B90-8C48-4C18-B07E-46F1FFACB6CB}" srcOrd="3" destOrd="0" parTransId="{AB968555-2AF3-47B5-BD41-5103AC07CDCA}" sibTransId="{403924F3-51D9-4231-AF16-07FE204D2B73}"/>
    <dgm:cxn modelId="{42351736-0BA1-4557-8635-1D9DF3BF4EE1}" type="presOf" srcId="{24308B90-8C48-4C18-B07E-46F1FFACB6CB}" destId="{C2D89F60-8F13-40E8-B1A3-AA90400FE740}" srcOrd="0" destOrd="0" presId="urn:microsoft.com/office/officeart/2005/8/layout/vProcess5"/>
    <dgm:cxn modelId="{E4463E06-077E-486E-9145-F10AA0B4E5C7}" srcId="{F75C4F64-20FB-4417-B36D-3A12ED23A234}" destId="{8D3B1E7D-4B7F-41C0-B8EF-75907C029D69}" srcOrd="2" destOrd="0" parTransId="{60C98FFB-1821-4682-9D3C-0EFC29D2DA57}" sibTransId="{D9584350-D911-439B-8853-C504EDB264BF}"/>
    <dgm:cxn modelId="{3958E894-3581-41B5-A80D-D8B62AF86737}" type="presParOf" srcId="{F45CC1E5-FD4F-4416-9A90-7794F7657DE8}" destId="{ABA36320-2494-40B0-BB2C-CECA11E2D53E}" srcOrd="0" destOrd="0" presId="urn:microsoft.com/office/officeart/2005/8/layout/vProcess5"/>
    <dgm:cxn modelId="{57950542-F5E8-475B-8D58-78EC5FA2C929}" type="presParOf" srcId="{F45CC1E5-FD4F-4416-9A90-7794F7657DE8}" destId="{B243FA29-E9AF-4382-9B74-E36FCB28074E}" srcOrd="1" destOrd="0" presId="urn:microsoft.com/office/officeart/2005/8/layout/vProcess5"/>
    <dgm:cxn modelId="{60ECB3D6-4558-478B-8A0E-C8939E67525C}" type="presParOf" srcId="{F45CC1E5-FD4F-4416-9A90-7794F7657DE8}" destId="{0C16678C-8AAA-4B15-8E7D-BC8596D087B3}" srcOrd="2" destOrd="0" presId="urn:microsoft.com/office/officeart/2005/8/layout/vProcess5"/>
    <dgm:cxn modelId="{F4F52EA4-E6F4-4C9A-8EBA-7B39A3C4DA8E}" type="presParOf" srcId="{F45CC1E5-FD4F-4416-9A90-7794F7657DE8}" destId="{763A0D7C-B6BB-4F44-A822-A5F80C2291CA}" srcOrd="3" destOrd="0" presId="urn:microsoft.com/office/officeart/2005/8/layout/vProcess5"/>
    <dgm:cxn modelId="{724909B4-52D5-4C21-84CF-2B258B2EFC54}" type="presParOf" srcId="{F45CC1E5-FD4F-4416-9A90-7794F7657DE8}" destId="{C2D89F60-8F13-40E8-B1A3-AA90400FE740}" srcOrd="4" destOrd="0" presId="urn:microsoft.com/office/officeart/2005/8/layout/vProcess5"/>
    <dgm:cxn modelId="{88739E16-54F5-45E9-9334-3718636A1FDE}" type="presParOf" srcId="{F45CC1E5-FD4F-4416-9A90-7794F7657DE8}" destId="{8B8DF57B-AF3F-428B-92D3-D744C479B85B}" srcOrd="5" destOrd="0" presId="urn:microsoft.com/office/officeart/2005/8/layout/vProcess5"/>
    <dgm:cxn modelId="{EDCB3DC8-4CCE-42DB-A352-41490B1EE78F}" type="presParOf" srcId="{F45CC1E5-FD4F-4416-9A90-7794F7657DE8}" destId="{BAEDCF4B-E97D-4ED3-80C2-E2D00AF3154C}" srcOrd="6" destOrd="0" presId="urn:microsoft.com/office/officeart/2005/8/layout/vProcess5"/>
    <dgm:cxn modelId="{9F56C0B2-02A8-4A4E-837A-0CE15AEE41F9}" type="presParOf" srcId="{F45CC1E5-FD4F-4416-9A90-7794F7657DE8}" destId="{37D87748-CDCA-42C8-B66C-87697CAE0B2D}" srcOrd="7" destOrd="0" presId="urn:microsoft.com/office/officeart/2005/8/layout/vProcess5"/>
    <dgm:cxn modelId="{A8D228AF-89D4-4C1F-AEC4-AE4BE992D443}" type="presParOf" srcId="{F45CC1E5-FD4F-4416-9A90-7794F7657DE8}" destId="{1F6006F9-2B6F-48CC-88B4-C14C5F439F5F}" srcOrd="8" destOrd="0" presId="urn:microsoft.com/office/officeart/2005/8/layout/vProcess5"/>
    <dgm:cxn modelId="{4D185AB7-E713-463D-BE50-9699B73C79E0}" type="presParOf" srcId="{F45CC1E5-FD4F-4416-9A90-7794F7657DE8}" destId="{19355782-8DAA-4A70-9EC1-6AC62BA6B54C}" srcOrd="9" destOrd="0" presId="urn:microsoft.com/office/officeart/2005/8/layout/vProcess5"/>
    <dgm:cxn modelId="{02711087-2665-43D5-9CD4-D46789AAE0E7}" type="presParOf" srcId="{F45CC1E5-FD4F-4416-9A90-7794F7657DE8}" destId="{A395DB52-82FB-4E6F-8378-8569574295AE}" srcOrd="10" destOrd="0" presId="urn:microsoft.com/office/officeart/2005/8/layout/vProcess5"/>
    <dgm:cxn modelId="{48FF3426-F618-43A6-9E0C-92C8946B6F6A}" type="presParOf" srcId="{F45CC1E5-FD4F-4416-9A90-7794F7657DE8}" destId="{0BEE54A9-B7AD-4E43-A55A-2AE5B408ED7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D728BD-5598-4032-8CE7-1BEAB8423582}" type="doc">
      <dgm:prSet loTypeId="urn:microsoft.com/office/officeart/2005/8/layout/default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2787FCB5-AA27-4D81-8ACE-659C5DB1CA52}">
      <dgm:prSet phldrT="[Texte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fr-FR" sz="8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Le calcul des traitements</a:t>
          </a:r>
          <a:endParaRPr lang="fr-FR" sz="800" dirty="0">
            <a:solidFill>
              <a:schemeClr val="tx1"/>
            </a:solidFill>
            <a:latin typeface="Corbel" pitchFamily="34" charset="0"/>
          </a:endParaRPr>
        </a:p>
      </dgm:t>
    </dgm:pt>
    <dgm:pt modelId="{902BA6EB-7DB3-453D-83AB-0C289F8511B1}" type="parTrans" cxnId="{0364A4B3-2708-43A4-B1E0-26B96A5D5EC1}">
      <dgm:prSet/>
      <dgm:spPr/>
      <dgm:t>
        <a:bodyPr/>
        <a:lstStyle/>
        <a:p>
          <a:endParaRPr lang="fr-FR"/>
        </a:p>
      </dgm:t>
    </dgm:pt>
    <dgm:pt modelId="{0ADAB8DD-AE4E-42B2-9E94-0C2251E12AF4}" type="sibTrans" cxnId="{0364A4B3-2708-43A4-B1E0-26B96A5D5EC1}">
      <dgm:prSet/>
      <dgm:spPr/>
      <dgm:t>
        <a:bodyPr/>
        <a:lstStyle/>
        <a:p>
          <a:endParaRPr lang="fr-FR"/>
        </a:p>
      </dgm:t>
    </dgm:pt>
    <dgm:pt modelId="{D6EB5946-C985-4DB9-8C3D-A28D712771E8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fr-FR" sz="8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L’édition des états de charges</a:t>
          </a:r>
        </a:p>
      </dgm:t>
    </dgm:pt>
    <dgm:pt modelId="{2512B67D-48EB-4839-BC8B-478A8CBFD3F6}" type="parTrans" cxnId="{4A338D3F-3259-489B-92C5-EA0EB1B975A7}">
      <dgm:prSet/>
      <dgm:spPr/>
      <dgm:t>
        <a:bodyPr/>
        <a:lstStyle/>
        <a:p>
          <a:endParaRPr lang="fr-FR"/>
        </a:p>
      </dgm:t>
    </dgm:pt>
    <dgm:pt modelId="{B5CFE38C-1F4C-4F06-9516-98B28261ABDC}" type="sibTrans" cxnId="{4A338D3F-3259-489B-92C5-EA0EB1B975A7}">
      <dgm:prSet/>
      <dgm:spPr/>
      <dgm:t>
        <a:bodyPr/>
        <a:lstStyle/>
        <a:p>
          <a:endParaRPr lang="fr-FR"/>
        </a:p>
      </dgm:t>
    </dgm:pt>
    <dgm:pt modelId="{B1B3F531-0287-42A5-8D7D-09D19FACCA62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fr-FR" sz="8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La transmission des données pour l’établissement des déclarations &amp; états annuels destinés aux administrations sociales et fiscales</a:t>
          </a:r>
        </a:p>
      </dgm:t>
    </dgm:pt>
    <dgm:pt modelId="{DC4D2BBF-5737-45BB-91F7-FE88D72B98FF}" type="parTrans" cxnId="{D8FF8DDB-07B3-47E1-ACEF-73CC60039DC7}">
      <dgm:prSet/>
      <dgm:spPr/>
      <dgm:t>
        <a:bodyPr/>
        <a:lstStyle/>
        <a:p>
          <a:endParaRPr lang="fr-FR"/>
        </a:p>
      </dgm:t>
    </dgm:pt>
    <dgm:pt modelId="{C020DE73-CF72-4F95-8DED-5E00242F6BA0}" type="sibTrans" cxnId="{D8FF8DDB-07B3-47E1-ACEF-73CC60039DC7}">
      <dgm:prSet/>
      <dgm:spPr/>
      <dgm:t>
        <a:bodyPr/>
        <a:lstStyle/>
        <a:p>
          <a:endParaRPr lang="fr-FR"/>
        </a:p>
      </dgm:t>
    </dgm:pt>
    <dgm:pt modelId="{B9F20B30-BAC7-4B32-AE6C-1AF2887808C2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fr-FR" sz="8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L’établissement de la liste des mandats et bordereaux comptables correspondants</a:t>
          </a:r>
        </a:p>
      </dgm:t>
    </dgm:pt>
    <dgm:pt modelId="{A99B8AA4-76BD-44C7-A906-929C179D1178}" type="parTrans" cxnId="{4E1EB46D-30D9-45C9-96BC-7256948B3B67}">
      <dgm:prSet/>
      <dgm:spPr/>
      <dgm:t>
        <a:bodyPr/>
        <a:lstStyle/>
        <a:p>
          <a:endParaRPr lang="fr-FR"/>
        </a:p>
      </dgm:t>
    </dgm:pt>
    <dgm:pt modelId="{1F65BF70-D241-4378-9D60-24DCA0BEAB02}" type="sibTrans" cxnId="{4E1EB46D-30D9-45C9-96BC-7256948B3B67}">
      <dgm:prSet/>
      <dgm:spPr/>
      <dgm:t>
        <a:bodyPr/>
        <a:lstStyle/>
        <a:p>
          <a:endParaRPr lang="fr-FR"/>
        </a:p>
      </dgm:t>
    </dgm:pt>
    <dgm:pt modelId="{FE5AA9B5-6CC8-44E0-AD1A-C4F13F369307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fr-FR" sz="80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La transmission des données par procédure DADSU</a:t>
          </a:r>
        </a:p>
      </dgm:t>
    </dgm:pt>
    <dgm:pt modelId="{9B2EA1D5-152D-4847-83C9-A4B774C4D6D0}" type="parTrans" cxnId="{E9143BE8-62CD-4A39-9F6C-416932F39748}">
      <dgm:prSet/>
      <dgm:spPr/>
      <dgm:t>
        <a:bodyPr/>
        <a:lstStyle/>
        <a:p>
          <a:endParaRPr lang="fr-FR"/>
        </a:p>
      </dgm:t>
    </dgm:pt>
    <dgm:pt modelId="{139AE4F7-C793-41FD-888A-9D6D1F7EDED2}" type="sibTrans" cxnId="{E9143BE8-62CD-4A39-9F6C-416932F39748}">
      <dgm:prSet/>
      <dgm:spPr/>
      <dgm:t>
        <a:bodyPr/>
        <a:lstStyle/>
        <a:p>
          <a:endParaRPr lang="fr-FR"/>
        </a:p>
      </dgm:t>
    </dgm:pt>
    <dgm:pt modelId="{1087C379-D6A0-4D45-AF95-793B4DE68D0E}" type="pres">
      <dgm:prSet presAssocID="{01D728BD-5598-4032-8CE7-1BEAB84235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59857EB-CC16-4104-A2AE-666CA5DE521D}" type="pres">
      <dgm:prSet presAssocID="{2787FCB5-AA27-4D81-8ACE-659C5DB1CA52}" presName="node" presStyleLbl="node1" presStyleIdx="0" presStyleCnt="5" custScaleY="797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F670268D-338F-4E72-A452-AB126F314CB1}" type="pres">
      <dgm:prSet presAssocID="{0ADAB8DD-AE4E-42B2-9E94-0C2251E12AF4}" presName="sibTrans" presStyleCnt="0"/>
      <dgm:spPr/>
    </dgm:pt>
    <dgm:pt modelId="{549F616B-7761-46EC-8B19-3CE3D2E31271}" type="pres">
      <dgm:prSet presAssocID="{D6EB5946-C985-4DB9-8C3D-A28D712771E8}" presName="node" presStyleLbl="node1" presStyleIdx="1" presStyleCnt="5" custScaleY="797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6D5C851E-D0A5-4B57-8425-368F09EB883A}" type="pres">
      <dgm:prSet presAssocID="{B5CFE38C-1F4C-4F06-9516-98B28261ABDC}" presName="sibTrans" presStyleCnt="0"/>
      <dgm:spPr/>
    </dgm:pt>
    <dgm:pt modelId="{8F4EE9DF-D7F0-48AE-94ED-49518BCAE8FF}" type="pres">
      <dgm:prSet presAssocID="{B1B3F531-0287-42A5-8D7D-09D19FACCA62}" presName="node" presStyleLbl="node1" presStyleIdx="2" presStyleCnt="5" custScaleY="12239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45B78693-5609-4A13-B6C6-5B8EA0849AA1}" type="pres">
      <dgm:prSet presAssocID="{C020DE73-CF72-4F95-8DED-5E00242F6BA0}" presName="sibTrans" presStyleCnt="0"/>
      <dgm:spPr/>
    </dgm:pt>
    <dgm:pt modelId="{1B513C41-E4A8-44FB-83CF-4A6D7FEFAA7B}" type="pres">
      <dgm:prSet presAssocID="{B9F20B30-BAC7-4B32-AE6C-1AF2887808C2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  <dgm:pt modelId="{3665D821-5A25-48A9-A3E1-6D5DCB4BED4A}" type="pres">
      <dgm:prSet presAssocID="{1F65BF70-D241-4378-9D60-24DCA0BEAB02}" presName="sibTrans" presStyleCnt="0"/>
      <dgm:spPr/>
    </dgm:pt>
    <dgm:pt modelId="{4190F114-7280-4EFB-8DB3-EA1F9DA76DC0}" type="pres">
      <dgm:prSet presAssocID="{FE5AA9B5-6CC8-44E0-AD1A-C4F13F369307}" presName="node" presStyleLbl="node1" presStyleIdx="4" presStyleCnt="5" custScaleY="780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r-FR"/>
        </a:p>
      </dgm:t>
    </dgm:pt>
  </dgm:ptLst>
  <dgm:cxnLst>
    <dgm:cxn modelId="{36525694-EF51-479B-A1F2-582C1096297E}" type="presOf" srcId="{FE5AA9B5-6CC8-44E0-AD1A-C4F13F369307}" destId="{4190F114-7280-4EFB-8DB3-EA1F9DA76DC0}" srcOrd="0" destOrd="0" presId="urn:microsoft.com/office/officeart/2005/8/layout/default"/>
    <dgm:cxn modelId="{E9143BE8-62CD-4A39-9F6C-416932F39748}" srcId="{01D728BD-5598-4032-8CE7-1BEAB8423582}" destId="{FE5AA9B5-6CC8-44E0-AD1A-C4F13F369307}" srcOrd="4" destOrd="0" parTransId="{9B2EA1D5-152D-4847-83C9-A4B774C4D6D0}" sibTransId="{139AE4F7-C793-41FD-888A-9D6D1F7EDED2}"/>
    <dgm:cxn modelId="{D8FF8DDB-07B3-47E1-ACEF-73CC60039DC7}" srcId="{01D728BD-5598-4032-8CE7-1BEAB8423582}" destId="{B1B3F531-0287-42A5-8D7D-09D19FACCA62}" srcOrd="2" destOrd="0" parTransId="{DC4D2BBF-5737-45BB-91F7-FE88D72B98FF}" sibTransId="{C020DE73-CF72-4F95-8DED-5E00242F6BA0}"/>
    <dgm:cxn modelId="{4E5D4635-0637-49CE-8CF7-B48261F010FE}" type="presOf" srcId="{B9F20B30-BAC7-4B32-AE6C-1AF2887808C2}" destId="{1B513C41-E4A8-44FB-83CF-4A6D7FEFAA7B}" srcOrd="0" destOrd="0" presId="urn:microsoft.com/office/officeart/2005/8/layout/default"/>
    <dgm:cxn modelId="{3EC4B7D1-AF01-484C-940A-929B1D6A3886}" type="presOf" srcId="{2787FCB5-AA27-4D81-8ACE-659C5DB1CA52}" destId="{F59857EB-CC16-4104-A2AE-666CA5DE521D}" srcOrd="0" destOrd="0" presId="urn:microsoft.com/office/officeart/2005/8/layout/default"/>
    <dgm:cxn modelId="{4E1EB46D-30D9-45C9-96BC-7256948B3B67}" srcId="{01D728BD-5598-4032-8CE7-1BEAB8423582}" destId="{B9F20B30-BAC7-4B32-AE6C-1AF2887808C2}" srcOrd="3" destOrd="0" parTransId="{A99B8AA4-76BD-44C7-A906-929C179D1178}" sibTransId="{1F65BF70-D241-4378-9D60-24DCA0BEAB02}"/>
    <dgm:cxn modelId="{FC639F8F-B1E9-4BE5-B96D-9FD60414E82B}" type="presOf" srcId="{B1B3F531-0287-42A5-8D7D-09D19FACCA62}" destId="{8F4EE9DF-D7F0-48AE-94ED-49518BCAE8FF}" srcOrd="0" destOrd="0" presId="urn:microsoft.com/office/officeart/2005/8/layout/default"/>
    <dgm:cxn modelId="{40996A85-62E9-4E1D-AE99-D1023AEE35B7}" type="presOf" srcId="{01D728BD-5598-4032-8CE7-1BEAB8423582}" destId="{1087C379-D6A0-4D45-AF95-793B4DE68D0E}" srcOrd="0" destOrd="0" presId="urn:microsoft.com/office/officeart/2005/8/layout/default"/>
    <dgm:cxn modelId="{974B759C-2CC5-4FA7-8EBE-F82A23CC985C}" type="presOf" srcId="{D6EB5946-C985-4DB9-8C3D-A28D712771E8}" destId="{549F616B-7761-46EC-8B19-3CE3D2E31271}" srcOrd="0" destOrd="0" presId="urn:microsoft.com/office/officeart/2005/8/layout/default"/>
    <dgm:cxn modelId="{0364A4B3-2708-43A4-B1E0-26B96A5D5EC1}" srcId="{01D728BD-5598-4032-8CE7-1BEAB8423582}" destId="{2787FCB5-AA27-4D81-8ACE-659C5DB1CA52}" srcOrd="0" destOrd="0" parTransId="{902BA6EB-7DB3-453D-83AB-0C289F8511B1}" sibTransId="{0ADAB8DD-AE4E-42B2-9E94-0C2251E12AF4}"/>
    <dgm:cxn modelId="{4A338D3F-3259-489B-92C5-EA0EB1B975A7}" srcId="{01D728BD-5598-4032-8CE7-1BEAB8423582}" destId="{D6EB5946-C985-4DB9-8C3D-A28D712771E8}" srcOrd="1" destOrd="0" parTransId="{2512B67D-48EB-4839-BC8B-478A8CBFD3F6}" sibTransId="{B5CFE38C-1F4C-4F06-9516-98B28261ABDC}"/>
    <dgm:cxn modelId="{205622C4-3479-4823-B8EE-C3F1966846F2}" type="presParOf" srcId="{1087C379-D6A0-4D45-AF95-793B4DE68D0E}" destId="{F59857EB-CC16-4104-A2AE-666CA5DE521D}" srcOrd="0" destOrd="0" presId="urn:microsoft.com/office/officeart/2005/8/layout/default"/>
    <dgm:cxn modelId="{ACC08B97-DFBA-47C5-A44B-F8A6FF2C8C2B}" type="presParOf" srcId="{1087C379-D6A0-4D45-AF95-793B4DE68D0E}" destId="{F670268D-338F-4E72-A452-AB126F314CB1}" srcOrd="1" destOrd="0" presId="urn:microsoft.com/office/officeart/2005/8/layout/default"/>
    <dgm:cxn modelId="{605ED5AC-C775-4AAC-ADE3-69B0B3664827}" type="presParOf" srcId="{1087C379-D6A0-4D45-AF95-793B4DE68D0E}" destId="{549F616B-7761-46EC-8B19-3CE3D2E31271}" srcOrd="2" destOrd="0" presId="urn:microsoft.com/office/officeart/2005/8/layout/default"/>
    <dgm:cxn modelId="{F4922E92-3ACA-4ECC-880D-38AFB55C41B6}" type="presParOf" srcId="{1087C379-D6A0-4D45-AF95-793B4DE68D0E}" destId="{6D5C851E-D0A5-4B57-8425-368F09EB883A}" srcOrd="3" destOrd="0" presId="urn:microsoft.com/office/officeart/2005/8/layout/default"/>
    <dgm:cxn modelId="{2B0F3CBE-3ECD-4737-9BC9-50351FE81390}" type="presParOf" srcId="{1087C379-D6A0-4D45-AF95-793B4DE68D0E}" destId="{8F4EE9DF-D7F0-48AE-94ED-49518BCAE8FF}" srcOrd="4" destOrd="0" presId="urn:microsoft.com/office/officeart/2005/8/layout/default"/>
    <dgm:cxn modelId="{6560FB38-A68B-4CBD-9D17-0B106BF062A6}" type="presParOf" srcId="{1087C379-D6A0-4D45-AF95-793B4DE68D0E}" destId="{45B78693-5609-4A13-B6C6-5B8EA0849AA1}" srcOrd="5" destOrd="0" presId="urn:microsoft.com/office/officeart/2005/8/layout/default"/>
    <dgm:cxn modelId="{E04EE37B-D2BA-44FA-B1F4-ABF6248C38AC}" type="presParOf" srcId="{1087C379-D6A0-4D45-AF95-793B4DE68D0E}" destId="{1B513C41-E4A8-44FB-83CF-4A6D7FEFAA7B}" srcOrd="6" destOrd="0" presId="urn:microsoft.com/office/officeart/2005/8/layout/default"/>
    <dgm:cxn modelId="{C4D0EBA6-1549-4CED-ABA8-24AA441E9D30}" type="presParOf" srcId="{1087C379-D6A0-4D45-AF95-793B4DE68D0E}" destId="{3665D821-5A25-48A9-A3E1-6D5DCB4BED4A}" srcOrd="7" destOrd="0" presId="urn:microsoft.com/office/officeart/2005/8/layout/default"/>
    <dgm:cxn modelId="{B5909E2F-B626-4D33-ACCF-D7D1E9E8AD9A}" type="presParOf" srcId="{1087C379-D6A0-4D45-AF95-793B4DE68D0E}" destId="{4190F114-7280-4EFB-8DB3-EA1F9DA76DC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AAC170-5A65-4E30-BA84-F0C6BC16ACE0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81CE68F-151D-4BD0-A33B-75066A4A9A47}">
      <dgm:prSet phldrT="[Texte]" custT="1"/>
      <dgm:spPr/>
      <dgm:t>
        <a:bodyPr/>
        <a:lstStyle/>
        <a:p>
          <a:r>
            <a:rPr lang="fr-FR" sz="900" dirty="0" smtClean="0"/>
            <a:t>Des tickets restaurants</a:t>
          </a:r>
          <a:endParaRPr lang="fr-FR" sz="900" dirty="0"/>
        </a:p>
      </dgm:t>
    </dgm:pt>
    <dgm:pt modelId="{E7E28994-1862-40C5-9D07-68B9061A75EC}" type="parTrans" cxnId="{7A084AF3-2EF2-4E8E-BBD7-38101F637326}">
      <dgm:prSet/>
      <dgm:spPr/>
      <dgm:t>
        <a:bodyPr/>
        <a:lstStyle/>
        <a:p>
          <a:endParaRPr lang="fr-FR"/>
        </a:p>
      </dgm:t>
    </dgm:pt>
    <dgm:pt modelId="{33A73CB9-14D8-4EB6-8CB0-4A497D8E61EE}" type="sibTrans" cxnId="{7A084AF3-2EF2-4E8E-BBD7-38101F637326}">
      <dgm:prSet/>
      <dgm:spPr/>
      <dgm:t>
        <a:bodyPr/>
        <a:lstStyle/>
        <a:p>
          <a:endParaRPr lang="fr-FR"/>
        </a:p>
      </dgm:t>
    </dgm:pt>
    <dgm:pt modelId="{0D04A87C-1DE4-4C49-A2C2-899BCB12F00F}">
      <dgm:prSet phldrT="[Texte]" custT="1"/>
      <dgm:spPr/>
      <dgm:t>
        <a:bodyPr/>
        <a:lstStyle/>
        <a:p>
          <a:r>
            <a:rPr lang="fr-FR" sz="900" dirty="0" smtClean="0"/>
            <a:t>Des chèques vacances &amp; coupons sports</a:t>
          </a:r>
          <a:endParaRPr lang="fr-FR" sz="900" dirty="0"/>
        </a:p>
      </dgm:t>
    </dgm:pt>
    <dgm:pt modelId="{31FD8A7A-426E-4E8B-BE05-4514C6781809}" type="parTrans" cxnId="{D2BAC0F5-5863-4B80-9643-490FB1E5D8EF}">
      <dgm:prSet/>
      <dgm:spPr/>
      <dgm:t>
        <a:bodyPr/>
        <a:lstStyle/>
        <a:p>
          <a:endParaRPr lang="fr-FR"/>
        </a:p>
      </dgm:t>
    </dgm:pt>
    <dgm:pt modelId="{796D667F-F3DE-4FCA-A0AA-20D89C60CB8B}" type="sibTrans" cxnId="{D2BAC0F5-5863-4B80-9643-490FB1E5D8EF}">
      <dgm:prSet/>
      <dgm:spPr/>
      <dgm:t>
        <a:bodyPr/>
        <a:lstStyle/>
        <a:p>
          <a:endParaRPr lang="fr-FR"/>
        </a:p>
      </dgm:t>
    </dgm:pt>
    <dgm:pt modelId="{17237397-F7C0-4A62-A7F7-3503D2CFE395}">
      <dgm:prSet phldrT="[Texte]" custT="1"/>
      <dgm:spPr/>
      <dgm:t>
        <a:bodyPr/>
        <a:lstStyle/>
        <a:p>
          <a:r>
            <a:rPr lang="fr-FR" sz="900" dirty="0" smtClean="0"/>
            <a:t>Bons d’achats multi-enseignes, loisirs et cadeaux</a:t>
          </a:r>
          <a:endParaRPr lang="fr-FR" sz="900" dirty="0"/>
        </a:p>
      </dgm:t>
    </dgm:pt>
    <dgm:pt modelId="{1CD03709-2E84-4146-B9B4-69F772CEBDAA}" type="parTrans" cxnId="{E953C8B3-097D-4EF0-AA59-1A9AA2CCE351}">
      <dgm:prSet/>
      <dgm:spPr/>
      <dgm:t>
        <a:bodyPr/>
        <a:lstStyle/>
        <a:p>
          <a:endParaRPr lang="fr-FR"/>
        </a:p>
      </dgm:t>
    </dgm:pt>
    <dgm:pt modelId="{9B177363-A761-4741-A1F1-76D33698A134}" type="sibTrans" cxnId="{E953C8B3-097D-4EF0-AA59-1A9AA2CCE351}">
      <dgm:prSet/>
      <dgm:spPr/>
      <dgm:t>
        <a:bodyPr/>
        <a:lstStyle/>
        <a:p>
          <a:endParaRPr lang="fr-FR"/>
        </a:p>
      </dgm:t>
    </dgm:pt>
    <dgm:pt modelId="{DDC94FE7-5362-4DD8-BE14-04CED6001EAA}">
      <dgm:prSet phldrT="[Texte]" custT="1"/>
      <dgm:spPr/>
      <dgm:t>
        <a:bodyPr/>
        <a:lstStyle/>
        <a:p>
          <a:r>
            <a:rPr lang="fr-FR" sz="900" dirty="0" smtClean="0"/>
            <a:t>Des accompagnements financiers</a:t>
          </a:r>
          <a:endParaRPr lang="fr-FR" sz="900" dirty="0"/>
        </a:p>
      </dgm:t>
    </dgm:pt>
    <dgm:pt modelId="{D9D42A0D-3797-4CAA-8894-5AABEC57946F}" type="parTrans" cxnId="{D309B5A7-DB08-4B25-BBBA-D4B61DE5C683}">
      <dgm:prSet/>
      <dgm:spPr/>
      <dgm:t>
        <a:bodyPr/>
        <a:lstStyle/>
        <a:p>
          <a:endParaRPr lang="fr-FR"/>
        </a:p>
      </dgm:t>
    </dgm:pt>
    <dgm:pt modelId="{88EA9BFD-E3F2-48D5-8B7C-A42D431B0F63}" type="sibTrans" cxnId="{D309B5A7-DB08-4B25-BBBA-D4B61DE5C683}">
      <dgm:prSet/>
      <dgm:spPr/>
      <dgm:t>
        <a:bodyPr/>
        <a:lstStyle/>
        <a:p>
          <a:endParaRPr lang="fr-FR"/>
        </a:p>
      </dgm:t>
    </dgm:pt>
    <dgm:pt modelId="{B3DE1E21-7E20-488F-9F3E-6CBFEA1C34B4}">
      <dgm:prSet phldrT="[Texte]" custT="1"/>
      <dgm:spPr/>
      <dgm:t>
        <a:bodyPr/>
        <a:lstStyle/>
        <a:p>
          <a:r>
            <a:rPr lang="fr-FR" sz="900" dirty="0" smtClean="0"/>
            <a:t>CESU</a:t>
          </a:r>
          <a:endParaRPr lang="fr-FR" sz="900" dirty="0"/>
        </a:p>
      </dgm:t>
    </dgm:pt>
    <dgm:pt modelId="{6BEAFEE3-AE5C-4337-A437-9DB150D705E9}" type="parTrans" cxnId="{A4179509-E7E8-45EB-8D78-F8B9B6648603}">
      <dgm:prSet/>
      <dgm:spPr/>
      <dgm:t>
        <a:bodyPr/>
        <a:lstStyle/>
        <a:p>
          <a:endParaRPr lang="fr-FR"/>
        </a:p>
      </dgm:t>
    </dgm:pt>
    <dgm:pt modelId="{EF555380-E2AA-48F9-B694-5C90CEF04E10}" type="sibTrans" cxnId="{A4179509-E7E8-45EB-8D78-F8B9B6648603}">
      <dgm:prSet/>
      <dgm:spPr/>
      <dgm:t>
        <a:bodyPr/>
        <a:lstStyle/>
        <a:p>
          <a:endParaRPr lang="fr-FR"/>
        </a:p>
      </dgm:t>
    </dgm:pt>
    <dgm:pt modelId="{FC694AA1-F165-4041-AE03-7823334CBACF}" type="pres">
      <dgm:prSet presAssocID="{74AAC170-5A65-4E30-BA84-F0C6BC16AC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D2FD3C4-6A32-4460-BD28-D7A7F2926A44}" type="pres">
      <dgm:prSet presAssocID="{681CE68F-151D-4BD0-A33B-75066A4A9A47}" presName="compNode" presStyleCnt="0"/>
      <dgm:spPr/>
    </dgm:pt>
    <dgm:pt modelId="{3BA2AD2D-D416-43A9-98A2-576D16D17EAB}" type="pres">
      <dgm:prSet presAssocID="{681CE68F-151D-4BD0-A33B-75066A4A9A47}" presName="pictRect" presStyleLbl="node1" presStyleIdx="0" presStyleCnt="5" custScaleX="1158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5543D063-427D-443B-87A9-0E5FED3A1981}" type="pres">
      <dgm:prSet presAssocID="{681CE68F-151D-4BD0-A33B-75066A4A9A47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191F44-69A0-4C83-88D3-8F2104ABA05A}" type="pres">
      <dgm:prSet presAssocID="{33A73CB9-14D8-4EB6-8CB0-4A497D8E61E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F5611D2F-6754-4F16-926F-4C5040CC5A02}" type="pres">
      <dgm:prSet presAssocID="{0D04A87C-1DE4-4C49-A2C2-899BCB12F00F}" presName="compNode" presStyleCnt="0"/>
      <dgm:spPr/>
    </dgm:pt>
    <dgm:pt modelId="{FAF26406-AD2C-4635-B2C5-BA5B0B5EE932}" type="pres">
      <dgm:prSet presAssocID="{0D04A87C-1DE4-4C49-A2C2-899BCB12F00F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D214929-CAB1-4BAA-9642-752AD5DDCB85}" type="pres">
      <dgm:prSet presAssocID="{0D04A87C-1DE4-4C49-A2C2-899BCB12F00F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218AFC-4EAC-4AA7-95D7-293AD59FE9C0}" type="pres">
      <dgm:prSet presAssocID="{796D667F-F3DE-4FCA-A0AA-20D89C60CB8B}" presName="sibTrans" presStyleLbl="sibTrans2D1" presStyleIdx="0" presStyleCnt="0"/>
      <dgm:spPr/>
      <dgm:t>
        <a:bodyPr/>
        <a:lstStyle/>
        <a:p>
          <a:endParaRPr lang="fr-FR"/>
        </a:p>
      </dgm:t>
    </dgm:pt>
    <dgm:pt modelId="{C7185B72-33DD-417F-A62B-0E02517D629E}" type="pres">
      <dgm:prSet presAssocID="{17237397-F7C0-4A62-A7F7-3503D2CFE395}" presName="compNode" presStyleCnt="0"/>
      <dgm:spPr/>
    </dgm:pt>
    <dgm:pt modelId="{585A1D16-BE6B-49B9-9332-488D49F1BB03}" type="pres">
      <dgm:prSet presAssocID="{17237397-F7C0-4A62-A7F7-3503D2CFE395}" presName="pictRect" presStyleLbl="node1" presStyleIdx="2" presStyleCnt="5" custScaleY="83620" custLinFactNeighborX="903" custLinFactNeighborY="-6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91669FDB-63A9-4903-A7B7-72F746FA0EEB}" type="pres">
      <dgm:prSet presAssocID="{17237397-F7C0-4A62-A7F7-3503D2CFE395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4C41EC-C72E-49AC-9470-FBC19372A36B}" type="pres">
      <dgm:prSet presAssocID="{9B177363-A761-4741-A1F1-76D33698A134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566C120-0319-4DE5-BEAF-52E99458E5D8}" type="pres">
      <dgm:prSet presAssocID="{DDC94FE7-5362-4DD8-BE14-04CED6001EAA}" presName="compNode" presStyleCnt="0"/>
      <dgm:spPr/>
    </dgm:pt>
    <dgm:pt modelId="{058174A0-3831-4D34-9653-C42E322794CB}" type="pres">
      <dgm:prSet presAssocID="{DDC94FE7-5362-4DD8-BE14-04CED6001EAA}" presName="pictRect" presStyleLbl="node1" presStyleIdx="3" presStyleCnt="5" custLinFactNeighborY="790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35C9383-D318-4659-87E0-851E1337422B}" type="pres">
      <dgm:prSet presAssocID="{DDC94FE7-5362-4DD8-BE14-04CED6001EAA}" presName="textRect" presStyleLbl="revTx" presStyleIdx="3" presStyleCnt="5" custScaleX="111721" custScaleY="62492" custLinFactNeighborY="-108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FB6433-F02D-404C-A121-66323292DBCB}" type="pres">
      <dgm:prSet presAssocID="{88EA9BFD-E3F2-48D5-8B7C-A42D431B0F63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024559F-09EC-4B7B-874B-23250FCF047C}" type="pres">
      <dgm:prSet presAssocID="{B3DE1E21-7E20-488F-9F3E-6CBFEA1C34B4}" presName="compNode" presStyleCnt="0"/>
      <dgm:spPr/>
    </dgm:pt>
    <dgm:pt modelId="{7D66D39D-EAA3-493A-A22F-BC6BC4825C95}" type="pres">
      <dgm:prSet presAssocID="{B3DE1E21-7E20-488F-9F3E-6CBFEA1C34B4}" presName="pictRect" presStyleLbl="node1" presStyleIdx="4" presStyleCnt="5" custLinFactNeighborY="790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A8A645E4-310F-4EB0-9B38-A822CD9387B0}" type="pres">
      <dgm:prSet presAssocID="{B3DE1E21-7E20-488F-9F3E-6CBFEA1C34B4}" presName="textRect" presStyleLbl="revTx" presStyleIdx="4" presStyleCnt="5" custScaleY="62536" custLinFactNeighborY="-108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084AF3-2EF2-4E8E-BBD7-38101F637326}" srcId="{74AAC170-5A65-4E30-BA84-F0C6BC16ACE0}" destId="{681CE68F-151D-4BD0-A33B-75066A4A9A47}" srcOrd="0" destOrd="0" parTransId="{E7E28994-1862-40C5-9D07-68B9061A75EC}" sibTransId="{33A73CB9-14D8-4EB6-8CB0-4A497D8E61EE}"/>
    <dgm:cxn modelId="{15145B7C-4AFF-49F6-999B-18747C8B17A3}" type="presOf" srcId="{33A73CB9-14D8-4EB6-8CB0-4A497D8E61EE}" destId="{A7191F44-69A0-4C83-88D3-8F2104ABA05A}" srcOrd="0" destOrd="0" presId="urn:microsoft.com/office/officeart/2005/8/layout/pList1"/>
    <dgm:cxn modelId="{EF9F02C4-B770-47BA-9ED1-351405F60822}" type="presOf" srcId="{796D667F-F3DE-4FCA-A0AA-20D89C60CB8B}" destId="{F1218AFC-4EAC-4AA7-95D7-293AD59FE9C0}" srcOrd="0" destOrd="0" presId="urn:microsoft.com/office/officeart/2005/8/layout/pList1"/>
    <dgm:cxn modelId="{D2BAC0F5-5863-4B80-9643-490FB1E5D8EF}" srcId="{74AAC170-5A65-4E30-BA84-F0C6BC16ACE0}" destId="{0D04A87C-1DE4-4C49-A2C2-899BCB12F00F}" srcOrd="1" destOrd="0" parTransId="{31FD8A7A-426E-4E8B-BE05-4514C6781809}" sibTransId="{796D667F-F3DE-4FCA-A0AA-20D89C60CB8B}"/>
    <dgm:cxn modelId="{D309B5A7-DB08-4B25-BBBA-D4B61DE5C683}" srcId="{74AAC170-5A65-4E30-BA84-F0C6BC16ACE0}" destId="{DDC94FE7-5362-4DD8-BE14-04CED6001EAA}" srcOrd="3" destOrd="0" parTransId="{D9D42A0D-3797-4CAA-8894-5AABEC57946F}" sibTransId="{88EA9BFD-E3F2-48D5-8B7C-A42D431B0F63}"/>
    <dgm:cxn modelId="{E953C8B3-097D-4EF0-AA59-1A9AA2CCE351}" srcId="{74AAC170-5A65-4E30-BA84-F0C6BC16ACE0}" destId="{17237397-F7C0-4A62-A7F7-3503D2CFE395}" srcOrd="2" destOrd="0" parTransId="{1CD03709-2E84-4146-B9B4-69F772CEBDAA}" sibTransId="{9B177363-A761-4741-A1F1-76D33698A134}"/>
    <dgm:cxn modelId="{FB6B7BE6-DD3C-430B-9B9E-FE9CC267C996}" type="presOf" srcId="{9B177363-A761-4741-A1F1-76D33698A134}" destId="{494C41EC-C72E-49AC-9470-FBC19372A36B}" srcOrd="0" destOrd="0" presId="urn:microsoft.com/office/officeart/2005/8/layout/pList1"/>
    <dgm:cxn modelId="{A8D3358E-29FD-4733-9C55-D7182473758E}" type="presOf" srcId="{88EA9BFD-E3F2-48D5-8B7C-A42D431B0F63}" destId="{3EFB6433-F02D-404C-A121-66323292DBCB}" srcOrd="0" destOrd="0" presId="urn:microsoft.com/office/officeart/2005/8/layout/pList1"/>
    <dgm:cxn modelId="{A4179509-E7E8-45EB-8D78-F8B9B6648603}" srcId="{74AAC170-5A65-4E30-BA84-F0C6BC16ACE0}" destId="{B3DE1E21-7E20-488F-9F3E-6CBFEA1C34B4}" srcOrd="4" destOrd="0" parTransId="{6BEAFEE3-AE5C-4337-A437-9DB150D705E9}" sibTransId="{EF555380-E2AA-48F9-B694-5C90CEF04E10}"/>
    <dgm:cxn modelId="{0560D2B3-CB11-4B50-ADF7-82A62A290AAD}" type="presOf" srcId="{74AAC170-5A65-4E30-BA84-F0C6BC16ACE0}" destId="{FC694AA1-F165-4041-AE03-7823334CBACF}" srcOrd="0" destOrd="0" presId="urn:microsoft.com/office/officeart/2005/8/layout/pList1"/>
    <dgm:cxn modelId="{F3250BCB-3F9E-4977-952A-B1ED28B14414}" type="presOf" srcId="{681CE68F-151D-4BD0-A33B-75066A4A9A47}" destId="{5543D063-427D-443B-87A9-0E5FED3A1981}" srcOrd="0" destOrd="0" presId="urn:microsoft.com/office/officeart/2005/8/layout/pList1"/>
    <dgm:cxn modelId="{122DD150-DA00-4C8D-A83A-137A580ED125}" type="presOf" srcId="{0D04A87C-1DE4-4C49-A2C2-899BCB12F00F}" destId="{CD214929-CAB1-4BAA-9642-752AD5DDCB85}" srcOrd="0" destOrd="0" presId="urn:microsoft.com/office/officeart/2005/8/layout/pList1"/>
    <dgm:cxn modelId="{56C59606-99D5-4A6E-8074-3BC74C68EAC0}" type="presOf" srcId="{DDC94FE7-5362-4DD8-BE14-04CED6001EAA}" destId="{335C9383-D318-4659-87E0-851E1337422B}" srcOrd="0" destOrd="0" presId="urn:microsoft.com/office/officeart/2005/8/layout/pList1"/>
    <dgm:cxn modelId="{D322E0A1-1EF1-47CA-8AC4-BD73E38FA121}" type="presOf" srcId="{B3DE1E21-7E20-488F-9F3E-6CBFEA1C34B4}" destId="{A8A645E4-310F-4EB0-9B38-A822CD9387B0}" srcOrd="0" destOrd="0" presId="urn:microsoft.com/office/officeart/2005/8/layout/pList1"/>
    <dgm:cxn modelId="{99B54D26-635D-4F96-8F76-BB83169E8C31}" type="presOf" srcId="{17237397-F7C0-4A62-A7F7-3503D2CFE395}" destId="{91669FDB-63A9-4903-A7B7-72F746FA0EEB}" srcOrd="0" destOrd="0" presId="urn:microsoft.com/office/officeart/2005/8/layout/pList1"/>
    <dgm:cxn modelId="{CEA2533B-F6EA-4B6A-9077-4A0D0DE9ADF1}" type="presParOf" srcId="{FC694AA1-F165-4041-AE03-7823334CBACF}" destId="{5D2FD3C4-6A32-4460-BD28-D7A7F2926A44}" srcOrd="0" destOrd="0" presId="urn:microsoft.com/office/officeart/2005/8/layout/pList1"/>
    <dgm:cxn modelId="{E413BD3D-482C-43DA-B258-C7A235B9DBE2}" type="presParOf" srcId="{5D2FD3C4-6A32-4460-BD28-D7A7F2926A44}" destId="{3BA2AD2D-D416-43A9-98A2-576D16D17EAB}" srcOrd="0" destOrd="0" presId="urn:microsoft.com/office/officeart/2005/8/layout/pList1"/>
    <dgm:cxn modelId="{12A89C8B-068D-40BD-879C-DA9B6EE5D67D}" type="presParOf" srcId="{5D2FD3C4-6A32-4460-BD28-D7A7F2926A44}" destId="{5543D063-427D-443B-87A9-0E5FED3A1981}" srcOrd="1" destOrd="0" presId="urn:microsoft.com/office/officeart/2005/8/layout/pList1"/>
    <dgm:cxn modelId="{80168D79-8135-4ACB-8986-2FD77455F372}" type="presParOf" srcId="{FC694AA1-F165-4041-AE03-7823334CBACF}" destId="{A7191F44-69A0-4C83-88D3-8F2104ABA05A}" srcOrd="1" destOrd="0" presId="urn:microsoft.com/office/officeart/2005/8/layout/pList1"/>
    <dgm:cxn modelId="{BC52305B-220C-4914-82D5-4418A31BE7AC}" type="presParOf" srcId="{FC694AA1-F165-4041-AE03-7823334CBACF}" destId="{F5611D2F-6754-4F16-926F-4C5040CC5A02}" srcOrd="2" destOrd="0" presId="urn:microsoft.com/office/officeart/2005/8/layout/pList1"/>
    <dgm:cxn modelId="{C442E675-DDC8-4857-9499-758D3151CE91}" type="presParOf" srcId="{F5611D2F-6754-4F16-926F-4C5040CC5A02}" destId="{FAF26406-AD2C-4635-B2C5-BA5B0B5EE932}" srcOrd="0" destOrd="0" presId="urn:microsoft.com/office/officeart/2005/8/layout/pList1"/>
    <dgm:cxn modelId="{71BBA5B7-D75B-4A89-9E0A-4BEC1FE27305}" type="presParOf" srcId="{F5611D2F-6754-4F16-926F-4C5040CC5A02}" destId="{CD214929-CAB1-4BAA-9642-752AD5DDCB85}" srcOrd="1" destOrd="0" presId="urn:microsoft.com/office/officeart/2005/8/layout/pList1"/>
    <dgm:cxn modelId="{E4CC1A13-CD4A-43AD-A8DD-2629C77A3386}" type="presParOf" srcId="{FC694AA1-F165-4041-AE03-7823334CBACF}" destId="{F1218AFC-4EAC-4AA7-95D7-293AD59FE9C0}" srcOrd="3" destOrd="0" presId="urn:microsoft.com/office/officeart/2005/8/layout/pList1"/>
    <dgm:cxn modelId="{206F7505-9A6B-4242-8D0E-F033CD45C72F}" type="presParOf" srcId="{FC694AA1-F165-4041-AE03-7823334CBACF}" destId="{C7185B72-33DD-417F-A62B-0E02517D629E}" srcOrd="4" destOrd="0" presId="urn:microsoft.com/office/officeart/2005/8/layout/pList1"/>
    <dgm:cxn modelId="{55D21A43-1859-4C71-930E-6F6DB70CF797}" type="presParOf" srcId="{C7185B72-33DD-417F-A62B-0E02517D629E}" destId="{585A1D16-BE6B-49B9-9332-488D49F1BB03}" srcOrd="0" destOrd="0" presId="urn:microsoft.com/office/officeart/2005/8/layout/pList1"/>
    <dgm:cxn modelId="{2B75351A-021A-4018-99D3-341E30C3E90F}" type="presParOf" srcId="{C7185B72-33DD-417F-A62B-0E02517D629E}" destId="{91669FDB-63A9-4903-A7B7-72F746FA0EEB}" srcOrd="1" destOrd="0" presId="urn:microsoft.com/office/officeart/2005/8/layout/pList1"/>
    <dgm:cxn modelId="{6A93C18A-5B0E-4EFB-93FD-2753EDAC300F}" type="presParOf" srcId="{FC694AA1-F165-4041-AE03-7823334CBACF}" destId="{494C41EC-C72E-49AC-9470-FBC19372A36B}" srcOrd="5" destOrd="0" presId="urn:microsoft.com/office/officeart/2005/8/layout/pList1"/>
    <dgm:cxn modelId="{A50F10C5-8152-4C28-A606-9DC3C5D0107C}" type="presParOf" srcId="{FC694AA1-F165-4041-AE03-7823334CBACF}" destId="{1566C120-0319-4DE5-BEAF-52E99458E5D8}" srcOrd="6" destOrd="0" presId="urn:microsoft.com/office/officeart/2005/8/layout/pList1"/>
    <dgm:cxn modelId="{0C82715A-B7B8-4F79-85F7-B083F6B1F476}" type="presParOf" srcId="{1566C120-0319-4DE5-BEAF-52E99458E5D8}" destId="{058174A0-3831-4D34-9653-C42E322794CB}" srcOrd="0" destOrd="0" presId="urn:microsoft.com/office/officeart/2005/8/layout/pList1"/>
    <dgm:cxn modelId="{3B25E36E-8A03-416A-A0C1-0C16F6E18337}" type="presParOf" srcId="{1566C120-0319-4DE5-BEAF-52E99458E5D8}" destId="{335C9383-D318-4659-87E0-851E1337422B}" srcOrd="1" destOrd="0" presId="urn:microsoft.com/office/officeart/2005/8/layout/pList1"/>
    <dgm:cxn modelId="{A905BAC4-9216-429A-86DB-EA0512ED5B30}" type="presParOf" srcId="{FC694AA1-F165-4041-AE03-7823334CBACF}" destId="{3EFB6433-F02D-404C-A121-66323292DBCB}" srcOrd="7" destOrd="0" presId="urn:microsoft.com/office/officeart/2005/8/layout/pList1"/>
    <dgm:cxn modelId="{20BC11A5-25AB-4308-A9EA-1C8E4F2E6675}" type="presParOf" srcId="{FC694AA1-F165-4041-AE03-7823334CBACF}" destId="{8024559F-09EC-4B7B-874B-23250FCF047C}" srcOrd="8" destOrd="0" presId="urn:microsoft.com/office/officeart/2005/8/layout/pList1"/>
    <dgm:cxn modelId="{99D687AA-13E8-46C5-89A2-639767AAD312}" type="presParOf" srcId="{8024559F-09EC-4B7B-874B-23250FCF047C}" destId="{7D66D39D-EAA3-493A-A22F-BC6BC4825C95}" srcOrd="0" destOrd="0" presId="urn:microsoft.com/office/officeart/2005/8/layout/pList1"/>
    <dgm:cxn modelId="{17DD41CC-EC63-42DC-A61B-9C26D8099A2B}" type="presParOf" srcId="{8024559F-09EC-4B7B-874B-23250FCF047C}" destId="{A8A645E4-310F-4EB0-9B38-A822CD9387B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5F1BA6-4DC4-4DF3-9B5D-83DC41C3E140}">
      <dsp:nvSpPr>
        <dsp:cNvPr id="0" name=""/>
        <dsp:cNvSpPr/>
      </dsp:nvSpPr>
      <dsp:spPr>
        <a:xfrm>
          <a:off x="0" y="334595"/>
          <a:ext cx="1656184" cy="9937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Information via des bases juridiques</a:t>
          </a:r>
          <a:endParaRPr lang="fr-FR" sz="900" kern="1200" dirty="0"/>
        </a:p>
      </dsp:txBody>
      <dsp:txXfrm>
        <a:off x="0" y="334595"/>
        <a:ext cx="1656184" cy="993710"/>
      </dsp:txXfrm>
    </dsp:sp>
    <dsp:sp modelId="{14F5D7F7-4C75-42A8-A464-242F69CA4F74}">
      <dsp:nvSpPr>
        <dsp:cNvPr id="0" name=""/>
        <dsp:cNvSpPr/>
      </dsp:nvSpPr>
      <dsp:spPr>
        <a:xfrm>
          <a:off x="0" y="1440164"/>
          <a:ext cx="1656184" cy="99371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fr-FR" sz="800" b="1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Le conseil de niveau « expert »</a:t>
          </a:r>
          <a:r>
            <a:rPr kumimoji="0" lang="fr-FR" sz="7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  réponses à toutes vos questions, même complexes, pouvant aller jusqu’à une aide à la prise de décision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fr-FR" sz="700" b="0" i="1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et/ou nécessitant la saisine d’autres instances (DGCL, service juridique du CDG).</a:t>
          </a:r>
          <a:endParaRPr lang="fr-FR" sz="700" i="1" kern="1200" dirty="0"/>
        </a:p>
      </dsp:txBody>
      <dsp:txXfrm>
        <a:off x="0" y="1440164"/>
        <a:ext cx="1656184" cy="993710"/>
      </dsp:txXfrm>
    </dsp:sp>
    <dsp:sp modelId="{3A523043-4238-43EE-A5F9-52723BC6D7F9}">
      <dsp:nvSpPr>
        <dsp:cNvPr id="0" name=""/>
        <dsp:cNvSpPr/>
      </dsp:nvSpPr>
      <dsp:spPr>
        <a:xfrm>
          <a:off x="0" y="2520284"/>
          <a:ext cx="1656184" cy="99371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Accès à une plateforme documentaire présentant des documents juridique et des cas pratiques</a:t>
          </a:r>
          <a:endParaRPr lang="fr-FR" sz="800" kern="1200" dirty="0"/>
        </a:p>
      </dsp:txBody>
      <dsp:txXfrm>
        <a:off x="0" y="2520284"/>
        <a:ext cx="1656184" cy="99371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A34AD1-24FC-407B-8F10-2CCE78B6ED71}">
      <dsp:nvSpPr>
        <dsp:cNvPr id="0" name=""/>
        <dsp:cNvSpPr/>
      </dsp:nvSpPr>
      <dsp:spPr>
        <a:xfrm>
          <a:off x="824013" y="758967"/>
          <a:ext cx="1592333" cy="159233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3 niveaux de prestations au choix de la collectivité</a:t>
          </a:r>
          <a:endParaRPr lang="fr-FR" sz="1400" kern="1200" dirty="0"/>
        </a:p>
      </dsp:txBody>
      <dsp:txXfrm>
        <a:off x="824013" y="758967"/>
        <a:ext cx="1592333" cy="1592333"/>
      </dsp:txXfrm>
    </dsp:sp>
    <dsp:sp modelId="{9341C06D-309A-45B1-87B6-535FFFF44877}">
      <dsp:nvSpPr>
        <dsp:cNvPr id="0" name=""/>
        <dsp:cNvSpPr/>
      </dsp:nvSpPr>
      <dsp:spPr>
        <a:xfrm>
          <a:off x="1222096" y="121089"/>
          <a:ext cx="796166" cy="796166"/>
        </a:xfrm>
        <a:prstGeom prst="ellipse">
          <a:avLst/>
        </a:prstGeom>
        <a:solidFill>
          <a:schemeClr val="accent4">
            <a:alpha val="50000"/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Solidaire</a:t>
          </a:r>
          <a:endParaRPr lang="fr-FR" sz="1100" kern="1200" dirty="0"/>
        </a:p>
      </dsp:txBody>
      <dsp:txXfrm>
        <a:off x="1222096" y="121089"/>
        <a:ext cx="796166" cy="796166"/>
      </dsp:txXfrm>
    </dsp:sp>
    <dsp:sp modelId="{D6937034-06F9-4E15-8FD2-AF7CD404C42F}">
      <dsp:nvSpPr>
        <dsp:cNvPr id="0" name=""/>
        <dsp:cNvSpPr/>
      </dsp:nvSpPr>
      <dsp:spPr>
        <a:xfrm>
          <a:off x="2119265" y="1675031"/>
          <a:ext cx="796166" cy="796166"/>
        </a:xfrm>
        <a:prstGeom prst="ellipse">
          <a:avLst/>
        </a:prstGeom>
        <a:solidFill>
          <a:schemeClr val="accent4">
            <a:alpha val="50000"/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Services</a:t>
          </a:r>
          <a:endParaRPr lang="fr-FR" sz="1100" kern="1200" dirty="0"/>
        </a:p>
      </dsp:txBody>
      <dsp:txXfrm>
        <a:off x="2119265" y="1675031"/>
        <a:ext cx="796166" cy="796166"/>
      </dsp:txXfrm>
    </dsp:sp>
    <dsp:sp modelId="{D075ECCC-FACF-4297-82F1-43FE43CB9329}">
      <dsp:nvSpPr>
        <dsp:cNvPr id="0" name=""/>
        <dsp:cNvSpPr/>
      </dsp:nvSpPr>
      <dsp:spPr>
        <a:xfrm>
          <a:off x="324927" y="1675031"/>
          <a:ext cx="796166" cy="796166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smtClean="0"/>
            <a:t>Action +</a:t>
          </a:r>
          <a:endParaRPr lang="fr-FR" sz="1100" kern="1200" dirty="0"/>
        </a:p>
      </dsp:txBody>
      <dsp:txXfrm>
        <a:off x="324927" y="1675031"/>
        <a:ext cx="796166" cy="79616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8A9994-160C-4A33-BB03-09FEA8B7AEA2}">
      <dsp:nvSpPr>
        <dsp:cNvPr id="0" name=""/>
        <dsp:cNvSpPr/>
      </dsp:nvSpPr>
      <dsp:spPr>
        <a:xfrm>
          <a:off x="0" y="1080119"/>
          <a:ext cx="7056784" cy="1440160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A998B6-78FA-4F47-9211-661086A7B05B}">
      <dsp:nvSpPr>
        <dsp:cNvPr id="0" name=""/>
        <dsp:cNvSpPr/>
      </dsp:nvSpPr>
      <dsp:spPr>
        <a:xfrm>
          <a:off x="254" y="0"/>
          <a:ext cx="2043641" cy="144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Le CDG 74 accompagne les collectivités</a:t>
          </a:r>
          <a:endParaRPr lang="fr-FR" sz="1200" kern="1200" dirty="0"/>
        </a:p>
      </dsp:txBody>
      <dsp:txXfrm>
        <a:off x="254" y="0"/>
        <a:ext cx="2043641" cy="1440160"/>
      </dsp:txXfrm>
    </dsp:sp>
    <dsp:sp modelId="{6CE91838-C595-421B-A52F-A40890BB7680}">
      <dsp:nvSpPr>
        <dsp:cNvPr id="0" name=""/>
        <dsp:cNvSpPr/>
      </dsp:nvSpPr>
      <dsp:spPr>
        <a:xfrm>
          <a:off x="842055" y="1620179"/>
          <a:ext cx="360040" cy="36004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F8D5DE-75C0-49F2-B681-19382B939D6D}">
      <dsp:nvSpPr>
        <dsp:cNvPr id="0" name=""/>
        <dsp:cNvSpPr/>
      </dsp:nvSpPr>
      <dsp:spPr>
        <a:xfrm>
          <a:off x="2146078" y="2160239"/>
          <a:ext cx="2043641" cy="144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200" b="0" i="0" u="none" strike="noStrike" kern="1200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Pour la participation des employeurs </a:t>
          </a:r>
          <a:r>
            <a:rPr kumimoji="0" lang="fr-FR" sz="1200" b="1" i="0" u="none" strike="noStrike" kern="1200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au financement de la protection sociale complémentaire</a:t>
          </a:r>
          <a:r>
            <a:rPr kumimoji="0" lang="fr-FR" sz="1200" b="0" i="0" u="none" strike="noStrike" kern="1200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 de leurs agents pour le </a:t>
          </a:r>
          <a:r>
            <a:rPr kumimoji="0" lang="fr-FR" sz="1200" b="1" i="0" u="none" strike="noStrike" kern="1200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risque prévoyance</a:t>
          </a:r>
          <a:endParaRPr lang="fr-FR" sz="1200" b="1" kern="1200" dirty="0"/>
        </a:p>
      </dsp:txBody>
      <dsp:txXfrm>
        <a:off x="2146078" y="2160239"/>
        <a:ext cx="2043641" cy="1440160"/>
      </dsp:txXfrm>
    </dsp:sp>
    <dsp:sp modelId="{F6804F10-0C8B-4FCD-9F91-88957CCB567A}">
      <dsp:nvSpPr>
        <dsp:cNvPr id="0" name=""/>
        <dsp:cNvSpPr/>
      </dsp:nvSpPr>
      <dsp:spPr>
        <a:xfrm>
          <a:off x="2987879" y="1620179"/>
          <a:ext cx="360040" cy="360040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E01C36-FEF4-4A13-AAAF-D9AE3924C38D}">
      <dsp:nvSpPr>
        <dsp:cNvPr id="0" name=""/>
        <dsp:cNvSpPr/>
      </dsp:nvSpPr>
      <dsp:spPr>
        <a:xfrm>
          <a:off x="4291902" y="0"/>
          <a:ext cx="2058948" cy="144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1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Grâce à deux conventions : </a:t>
          </a:r>
          <a:endParaRPr lang="fr-FR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Une première convention avec </a:t>
          </a:r>
          <a:r>
            <a:rPr lang="fr-FR" sz="900" kern="1200" dirty="0" err="1" smtClean="0"/>
            <a:t>Intériale</a:t>
          </a:r>
          <a:r>
            <a:rPr lang="fr-FR" sz="900" kern="1200" dirty="0" smtClean="0"/>
            <a:t> (2013-2018) 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Une seconde convention avec </a:t>
          </a:r>
          <a:r>
            <a:rPr lang="fr-FR" sz="900" kern="1200" dirty="0" err="1" smtClean="0"/>
            <a:t>Collecteam</a:t>
          </a:r>
          <a:r>
            <a:rPr lang="fr-FR" sz="900" kern="1200" dirty="0" smtClean="0"/>
            <a:t> (2014-2019)</a:t>
          </a:r>
          <a:endParaRPr lang="fr-FR" sz="900" kern="1200" dirty="0"/>
        </a:p>
      </dsp:txBody>
      <dsp:txXfrm>
        <a:off x="4291902" y="0"/>
        <a:ext cx="2058948" cy="1440160"/>
      </dsp:txXfrm>
    </dsp:sp>
    <dsp:sp modelId="{F10CA0DE-63F9-4059-9A30-869FECFF24FD}">
      <dsp:nvSpPr>
        <dsp:cNvPr id="0" name=""/>
        <dsp:cNvSpPr/>
      </dsp:nvSpPr>
      <dsp:spPr>
        <a:xfrm>
          <a:off x="5141356" y="1620179"/>
          <a:ext cx="360040" cy="360040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2DCEBB-5655-4040-B3F0-221FD53AC478}">
      <dsp:nvSpPr>
        <dsp:cNvPr id="0" name=""/>
        <dsp:cNvSpPr/>
      </dsp:nvSpPr>
      <dsp:spPr>
        <a:xfrm>
          <a:off x="0" y="496855"/>
          <a:ext cx="3528392" cy="662473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CADB1-9D38-4812-9CA2-43F195EFDA4C}">
      <dsp:nvSpPr>
        <dsp:cNvPr id="0" name=""/>
        <dsp:cNvSpPr/>
      </dsp:nvSpPr>
      <dsp:spPr>
        <a:xfrm>
          <a:off x="1589" y="0"/>
          <a:ext cx="764427" cy="662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latin typeface="Corbel" pitchFamily="34" charset="0"/>
            </a:rPr>
            <a:t>Analyse du besoin</a:t>
          </a:r>
          <a:endParaRPr lang="fr-FR" sz="900" kern="1200" dirty="0">
            <a:latin typeface="Corbel" pitchFamily="34" charset="0"/>
          </a:endParaRPr>
        </a:p>
      </dsp:txBody>
      <dsp:txXfrm>
        <a:off x="1589" y="0"/>
        <a:ext cx="764427" cy="662473"/>
      </dsp:txXfrm>
    </dsp:sp>
    <dsp:sp modelId="{7FC2D36C-00CF-4F1D-86E5-5EA1F95FA44B}">
      <dsp:nvSpPr>
        <dsp:cNvPr id="0" name=""/>
        <dsp:cNvSpPr/>
      </dsp:nvSpPr>
      <dsp:spPr>
        <a:xfrm>
          <a:off x="300993" y="745282"/>
          <a:ext cx="165618" cy="1656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2C93A-9646-4955-ABB6-82A7555BF484}">
      <dsp:nvSpPr>
        <dsp:cNvPr id="0" name=""/>
        <dsp:cNvSpPr/>
      </dsp:nvSpPr>
      <dsp:spPr>
        <a:xfrm>
          <a:off x="804238" y="993710"/>
          <a:ext cx="764427" cy="662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latin typeface="Corbel" pitchFamily="34" charset="0"/>
            </a:rPr>
            <a:t>Elaboration de la fiche de poste</a:t>
          </a:r>
          <a:endParaRPr lang="fr-FR" sz="900" kern="1200" dirty="0">
            <a:latin typeface="Corbel" pitchFamily="34" charset="0"/>
          </a:endParaRPr>
        </a:p>
      </dsp:txBody>
      <dsp:txXfrm>
        <a:off x="804238" y="993710"/>
        <a:ext cx="764427" cy="662473"/>
      </dsp:txXfrm>
    </dsp:sp>
    <dsp:sp modelId="{80D81EA5-E2EB-4A48-8AF5-E863DEFBB536}">
      <dsp:nvSpPr>
        <dsp:cNvPr id="0" name=""/>
        <dsp:cNvSpPr/>
      </dsp:nvSpPr>
      <dsp:spPr>
        <a:xfrm>
          <a:off x="1103642" y="745282"/>
          <a:ext cx="165618" cy="165618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14D42-F725-4A5C-B54E-76D2DB0EDC15}">
      <dsp:nvSpPr>
        <dsp:cNvPr id="0" name=""/>
        <dsp:cNvSpPr/>
      </dsp:nvSpPr>
      <dsp:spPr>
        <a:xfrm>
          <a:off x="1606887" y="0"/>
          <a:ext cx="764427" cy="662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latin typeface="Corbel" pitchFamily="34" charset="0"/>
            </a:rPr>
            <a:t>Soutien pour la sélection des candidats </a:t>
          </a:r>
          <a:endParaRPr lang="fr-FR" sz="900" kern="1200" dirty="0">
            <a:latin typeface="Corbel" pitchFamily="34" charset="0"/>
          </a:endParaRPr>
        </a:p>
      </dsp:txBody>
      <dsp:txXfrm>
        <a:off x="1606887" y="0"/>
        <a:ext cx="764427" cy="662473"/>
      </dsp:txXfrm>
    </dsp:sp>
    <dsp:sp modelId="{52C669D7-8001-46B4-9820-96C12787233E}">
      <dsp:nvSpPr>
        <dsp:cNvPr id="0" name=""/>
        <dsp:cNvSpPr/>
      </dsp:nvSpPr>
      <dsp:spPr>
        <a:xfrm>
          <a:off x="1906291" y="745282"/>
          <a:ext cx="165618" cy="165618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C2C25-A07B-4968-901E-B309A82783F9}">
      <dsp:nvSpPr>
        <dsp:cNvPr id="0" name=""/>
        <dsp:cNvSpPr/>
      </dsp:nvSpPr>
      <dsp:spPr>
        <a:xfrm>
          <a:off x="2409535" y="993710"/>
          <a:ext cx="764427" cy="662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latin typeface="Corbel" pitchFamily="34" charset="0"/>
            </a:rPr>
            <a:t>Suivi de la procédure et de la prise de poste</a:t>
          </a:r>
          <a:endParaRPr lang="fr-FR" sz="900" kern="1200" dirty="0">
            <a:latin typeface="Corbel" pitchFamily="34" charset="0"/>
          </a:endParaRPr>
        </a:p>
      </dsp:txBody>
      <dsp:txXfrm>
        <a:off x="2409535" y="993710"/>
        <a:ext cx="764427" cy="662473"/>
      </dsp:txXfrm>
    </dsp:sp>
    <dsp:sp modelId="{17F6B134-A41D-49DE-9C8F-24BCD10ACF38}">
      <dsp:nvSpPr>
        <dsp:cNvPr id="0" name=""/>
        <dsp:cNvSpPr/>
      </dsp:nvSpPr>
      <dsp:spPr>
        <a:xfrm>
          <a:off x="2708940" y="745282"/>
          <a:ext cx="165618" cy="165618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EECCD1-06BE-4996-80B6-07B1CF9338B1}">
      <dsp:nvSpPr>
        <dsp:cNvPr id="0" name=""/>
        <dsp:cNvSpPr/>
      </dsp:nvSpPr>
      <dsp:spPr>
        <a:xfrm>
          <a:off x="240" y="144365"/>
          <a:ext cx="951181" cy="95118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347" tIns="8890" rIns="52347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7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Prise en compte des spécificités</a:t>
          </a:r>
          <a:r>
            <a:rPr kumimoji="0" lang="fr-FR" sz="700" b="1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 </a:t>
          </a:r>
          <a:r>
            <a:rPr kumimoji="0" lang="fr-FR" sz="7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du territoire et du </a:t>
          </a:r>
          <a:r>
            <a:rPr kumimoji="0" lang="fr-FR" sz="700" b="1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contexte </a:t>
          </a:r>
          <a:r>
            <a:rPr kumimoji="0" lang="fr-FR" sz="7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local </a:t>
          </a:r>
          <a:endParaRPr lang="fr-FR" sz="700" kern="1200" dirty="0">
            <a:latin typeface="Corbel" pitchFamily="34" charset="0"/>
          </a:endParaRPr>
        </a:p>
      </dsp:txBody>
      <dsp:txXfrm>
        <a:off x="240" y="144365"/>
        <a:ext cx="951181" cy="951181"/>
      </dsp:txXfrm>
    </dsp:sp>
    <dsp:sp modelId="{E1BC64FD-04F0-4D37-A113-D6F02B29386B}">
      <dsp:nvSpPr>
        <dsp:cNvPr id="0" name=""/>
        <dsp:cNvSpPr/>
      </dsp:nvSpPr>
      <dsp:spPr>
        <a:xfrm>
          <a:off x="761185" y="144365"/>
          <a:ext cx="951181" cy="95118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347" tIns="8890" rIns="52347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7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Prise en compte de l</a:t>
          </a:r>
          <a:r>
            <a:rPr kumimoji="0" lang="fr-FR" sz="700" b="1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’historique</a:t>
          </a:r>
          <a:r>
            <a:rPr kumimoji="0" lang="fr-FR" sz="7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 des </a:t>
          </a:r>
          <a:r>
            <a:rPr kumimoji="0" lang="fr-FR" sz="700" b="1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compétences </a:t>
          </a:r>
          <a:r>
            <a:rPr kumimoji="0" lang="fr-FR" sz="7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actuelles et futures de la collectivité</a:t>
          </a:r>
        </a:p>
      </dsp:txBody>
      <dsp:txXfrm>
        <a:off x="761185" y="144365"/>
        <a:ext cx="951181" cy="951181"/>
      </dsp:txXfrm>
    </dsp:sp>
    <dsp:sp modelId="{B8BF995A-47DE-4E45-8DA5-6554AE51703C}">
      <dsp:nvSpPr>
        <dsp:cNvPr id="0" name=""/>
        <dsp:cNvSpPr/>
      </dsp:nvSpPr>
      <dsp:spPr>
        <a:xfrm>
          <a:off x="1522130" y="144365"/>
          <a:ext cx="951181" cy="95118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347" tIns="8890" rIns="52347" bIns="8890" numCol="1" spcCol="1270" anchor="ctr" anchorCtr="0">
          <a:noAutofit/>
        </a:bodyPr>
        <a:lstStyle/>
        <a:p>
          <a:pPr lvl="0" algn="ctr" defTabSz="2889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65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Une méthodologie issue de cabinet de consultants </a:t>
          </a:r>
          <a:r>
            <a:rPr kumimoji="0" lang="fr-FR" sz="650" b="1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permettant un rendu qualitatif</a:t>
          </a:r>
        </a:p>
      </dsp:txBody>
      <dsp:txXfrm>
        <a:off x="1522130" y="144365"/>
        <a:ext cx="951181" cy="951181"/>
      </dsp:txXfrm>
    </dsp:sp>
    <dsp:sp modelId="{D8EDDF4C-D2B1-4DCC-A910-50A7E74003A0}">
      <dsp:nvSpPr>
        <dsp:cNvPr id="0" name=""/>
        <dsp:cNvSpPr/>
      </dsp:nvSpPr>
      <dsp:spPr>
        <a:xfrm>
          <a:off x="2283075" y="144365"/>
          <a:ext cx="951181" cy="95118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347" tIns="8890" rIns="52347" bIns="8890" numCol="1" spcCol="1270" anchor="ctr" anchorCtr="0">
          <a:noAutofit/>
        </a:bodyPr>
        <a:lstStyle/>
        <a:p>
          <a:pPr lvl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7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Des professionnels </a:t>
          </a:r>
          <a:r>
            <a:rPr kumimoji="0" lang="fr-FR" sz="700" b="1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formés et présents </a:t>
          </a:r>
          <a:r>
            <a:rPr kumimoji="0" lang="fr-FR" sz="7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sur le terrain.</a:t>
          </a:r>
        </a:p>
      </dsp:txBody>
      <dsp:txXfrm>
        <a:off x="2283075" y="144365"/>
        <a:ext cx="951181" cy="951181"/>
      </dsp:txXfrm>
    </dsp:sp>
    <dsp:sp modelId="{3ECFE614-7B37-4A46-AAC3-841A86F155F2}">
      <dsp:nvSpPr>
        <dsp:cNvPr id="0" name=""/>
        <dsp:cNvSpPr/>
      </dsp:nvSpPr>
      <dsp:spPr>
        <a:xfrm>
          <a:off x="3044019" y="144365"/>
          <a:ext cx="951675" cy="95118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347" tIns="8890" rIns="52347" bIns="8890" numCol="1" spcCol="1270" anchor="ctr" anchorCtr="0">
          <a:noAutofit/>
        </a:bodyPr>
        <a:lstStyle/>
        <a:p>
          <a:pPr lvl="0" algn="ctr" defTabSz="2889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65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Accompagnement possible dans la mise en œuvre des préconisations suite au diagnostic</a:t>
          </a:r>
          <a:r>
            <a:rPr kumimoji="0" lang="fr-FR" sz="6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. </a:t>
          </a:r>
        </a:p>
      </dsp:txBody>
      <dsp:txXfrm>
        <a:off x="3044019" y="144365"/>
        <a:ext cx="951675" cy="951181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C6507A-3F41-40F7-ABB7-C0279B4E3006}">
      <dsp:nvSpPr>
        <dsp:cNvPr id="0" name=""/>
        <dsp:cNvSpPr/>
      </dsp:nvSpPr>
      <dsp:spPr>
        <a:xfrm>
          <a:off x="97929" y="192981"/>
          <a:ext cx="1918293" cy="1918293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solidFill>
                <a:schemeClr val="bg1"/>
              </a:solidFill>
            </a:rPr>
            <a:t>POUR QUI </a:t>
          </a:r>
          <a:r>
            <a:rPr lang="fr-FR" sz="1400" kern="1200" dirty="0" smtClean="0">
              <a:solidFill>
                <a:schemeClr val="bg1"/>
              </a:solidFill>
            </a:rPr>
            <a:t>?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Corbel" pitchFamily="34" charset="0"/>
            </a:rPr>
            <a:t>Toutes les collectivités et établissements, </a:t>
          </a:r>
          <a:r>
            <a:rPr lang="fr-FR" sz="1000" b="1" kern="1200" dirty="0" smtClean="0">
              <a:solidFill>
                <a:schemeClr val="accent1">
                  <a:lumMod val="20000"/>
                  <a:lumOff val="80000"/>
                </a:schemeClr>
              </a:solidFill>
              <a:latin typeface="Corbel" pitchFamily="34" charset="0"/>
            </a:rPr>
            <a:t>affiliés et non affiliés</a:t>
          </a:r>
          <a:endParaRPr lang="fr-FR" sz="1000" b="1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365799" y="419189"/>
        <a:ext cx="1106042" cy="1465877"/>
      </dsp:txXfrm>
    </dsp:sp>
    <dsp:sp modelId="{67539371-7910-4DE5-90DD-C9BADEA9A2DC}">
      <dsp:nvSpPr>
        <dsp:cNvPr id="0" name=""/>
        <dsp:cNvSpPr/>
      </dsp:nvSpPr>
      <dsp:spPr>
        <a:xfrm>
          <a:off x="1460322" y="192981"/>
          <a:ext cx="1918293" cy="191829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ET LE CDG 74 ?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Il </a:t>
          </a:r>
          <a:r>
            <a:rPr lang="fr-FR" sz="1000" kern="1200" dirty="0" smtClean="0">
              <a:latin typeface="Corbel" pitchFamily="34" charset="0"/>
            </a:rPr>
            <a:t>assure </a:t>
          </a:r>
          <a:r>
            <a:rPr lang="fr-FR" sz="1000" b="1" kern="1200" dirty="0" smtClean="0">
              <a:latin typeface="Corbel" pitchFamily="34" charset="0"/>
            </a:rPr>
            <a:t>la gestion administrative en amont</a:t>
          </a:r>
          <a:r>
            <a:rPr lang="fr-FR" sz="1000" kern="1200" dirty="0" smtClean="0">
              <a:latin typeface="Corbel" pitchFamily="34" charset="0"/>
            </a:rPr>
            <a:t> des commissions d’évaluation professionnelle (CEP) et </a:t>
          </a:r>
          <a:r>
            <a:rPr lang="fr-FR" sz="1000" b="1" kern="1200" dirty="0" smtClean="0">
              <a:latin typeface="Corbel" pitchFamily="34" charset="0"/>
            </a:rPr>
            <a:t>organise ces commissions</a:t>
          </a:r>
          <a:endParaRPr lang="fr-FR" sz="1000" kern="1200" dirty="0"/>
        </a:p>
      </dsp:txBody>
      <dsp:txXfrm>
        <a:off x="2004702" y="419189"/>
        <a:ext cx="1106042" cy="1465877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CD9A35-29CA-4D08-8BCE-66EC67801BB2}">
      <dsp:nvSpPr>
        <dsp:cNvPr id="0" name=""/>
        <dsp:cNvSpPr/>
      </dsp:nvSpPr>
      <dsp:spPr>
        <a:xfrm>
          <a:off x="448" y="0"/>
          <a:ext cx="1165559" cy="2232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L’objectif</a:t>
          </a:r>
          <a:endParaRPr lang="fr-FR" sz="1600" kern="1200" dirty="0"/>
        </a:p>
      </dsp:txBody>
      <dsp:txXfrm>
        <a:off x="448" y="0"/>
        <a:ext cx="1165559" cy="669674"/>
      </dsp:txXfrm>
    </dsp:sp>
    <dsp:sp modelId="{5598BB45-FC58-4FE6-B477-F7A5821F7A3F}">
      <dsp:nvSpPr>
        <dsp:cNvPr id="0" name=""/>
        <dsp:cNvSpPr/>
      </dsp:nvSpPr>
      <dsp:spPr>
        <a:xfrm>
          <a:off x="117004" y="670444"/>
          <a:ext cx="932447" cy="144942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50" kern="1200" smtClean="0">
              <a:latin typeface="Corbel" pitchFamily="34" charset="0"/>
              <a:cs typeface="Arial" pitchFamily="34" charset="0"/>
            </a:rPr>
            <a:t>Accompagner des agents territoriaux s’interrogeant sur leur</a:t>
          </a:r>
          <a:r>
            <a:rPr lang="fr-FR" sz="850" b="1" kern="1200" smtClean="0">
              <a:latin typeface="Corbel" pitchFamily="34" charset="0"/>
              <a:cs typeface="Arial" pitchFamily="34" charset="0"/>
            </a:rPr>
            <a:t> devenir professionnel</a:t>
          </a:r>
          <a:r>
            <a:rPr lang="fr-FR" sz="850" kern="1200" smtClean="0">
              <a:latin typeface="Corbel" pitchFamily="34" charset="0"/>
              <a:cs typeface="Arial" pitchFamily="34" charset="0"/>
            </a:rPr>
            <a:t> ou confrontés à une </a:t>
          </a:r>
          <a:r>
            <a:rPr lang="fr-FR" sz="850" b="1" kern="1200" smtClean="0">
              <a:latin typeface="Corbel" pitchFamily="34" charset="0"/>
              <a:cs typeface="Arial" pitchFamily="34" charset="0"/>
            </a:rPr>
            <a:t>situation de reclassement</a:t>
          </a:r>
          <a:endParaRPr lang="fr-FR" sz="850" kern="1200" dirty="0"/>
        </a:p>
      </dsp:txBody>
      <dsp:txXfrm>
        <a:off x="117004" y="670444"/>
        <a:ext cx="932447" cy="1449420"/>
      </dsp:txXfrm>
    </dsp:sp>
    <dsp:sp modelId="{42D66822-660F-493C-8260-C977BF45F840}">
      <dsp:nvSpPr>
        <dsp:cNvPr id="0" name=""/>
        <dsp:cNvSpPr/>
      </dsp:nvSpPr>
      <dsp:spPr>
        <a:xfrm>
          <a:off x="1253424" y="0"/>
          <a:ext cx="1165559" cy="2232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Quoi ? </a:t>
          </a:r>
          <a:endParaRPr lang="fr-FR" sz="1600" kern="1200" dirty="0"/>
        </a:p>
      </dsp:txBody>
      <dsp:txXfrm>
        <a:off x="1253424" y="0"/>
        <a:ext cx="1165559" cy="669674"/>
      </dsp:txXfrm>
    </dsp:sp>
    <dsp:sp modelId="{5F2FD8A6-8A97-496B-80CC-3217C6B65644}">
      <dsp:nvSpPr>
        <dsp:cNvPr id="0" name=""/>
        <dsp:cNvSpPr/>
      </dsp:nvSpPr>
      <dsp:spPr>
        <a:xfrm>
          <a:off x="1369980" y="670444"/>
          <a:ext cx="932447" cy="144942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smtClean="0">
              <a:latin typeface="Corbel" pitchFamily="34" charset="0"/>
              <a:cs typeface="Arial" pitchFamily="34" charset="0"/>
            </a:rPr>
            <a:t>Un lieu de réflexion </a:t>
          </a:r>
          <a:r>
            <a:rPr lang="fr-FR" sz="900" kern="1200" smtClean="0">
              <a:latin typeface="Corbel" pitchFamily="34" charset="0"/>
              <a:cs typeface="Arial" pitchFamily="34" charset="0"/>
            </a:rPr>
            <a:t>et </a:t>
          </a:r>
          <a:r>
            <a:rPr lang="fr-FR" sz="900" b="1" kern="1200" smtClean="0">
              <a:latin typeface="Corbel" pitchFamily="34" charset="0"/>
              <a:cs typeface="Arial" pitchFamily="34" charset="0"/>
            </a:rPr>
            <a:t>d’analyse sur la situation professionnelle </a:t>
          </a:r>
          <a:r>
            <a:rPr lang="fr-FR" sz="900" kern="1200" smtClean="0">
              <a:latin typeface="Corbel" pitchFamily="34" charset="0"/>
              <a:cs typeface="Arial" pitchFamily="34" charset="0"/>
            </a:rPr>
            <a:t>et les </a:t>
          </a:r>
          <a:r>
            <a:rPr lang="fr-FR" sz="900" b="1" kern="1200" smtClean="0">
              <a:latin typeface="Corbel" pitchFamily="34" charset="0"/>
              <a:cs typeface="Arial" pitchFamily="34" charset="0"/>
            </a:rPr>
            <a:t>motivations</a:t>
          </a:r>
          <a:r>
            <a:rPr lang="fr-FR" sz="900" kern="1200" smtClean="0">
              <a:latin typeface="Corbel" pitchFamily="34" charset="0"/>
              <a:cs typeface="Arial" pitchFamily="34" charset="0"/>
            </a:rPr>
            <a:t> </a:t>
          </a:r>
          <a:r>
            <a:rPr lang="fr-FR" sz="900" b="1" kern="1200" smtClean="0">
              <a:latin typeface="Corbel" pitchFamily="34" charset="0"/>
              <a:cs typeface="Arial" pitchFamily="34" charset="0"/>
            </a:rPr>
            <a:t>de l’agent quant à son avenir</a:t>
          </a:r>
          <a:r>
            <a:rPr lang="fr-FR" sz="900" kern="1200" smtClean="0">
              <a:latin typeface="Corbel" pitchFamily="34" charset="0"/>
              <a:cs typeface="Arial" pitchFamily="34" charset="0"/>
            </a:rPr>
            <a:t>. </a:t>
          </a:r>
          <a:endParaRPr lang="fr-FR" sz="900" kern="1200" dirty="0"/>
        </a:p>
      </dsp:txBody>
      <dsp:txXfrm>
        <a:off x="1369980" y="670444"/>
        <a:ext cx="932447" cy="1449420"/>
      </dsp:txXfrm>
    </dsp:sp>
    <dsp:sp modelId="{33FE5B8C-BDE6-4B33-B652-E97EE2E2E5C3}">
      <dsp:nvSpPr>
        <dsp:cNvPr id="0" name=""/>
        <dsp:cNvSpPr/>
      </dsp:nvSpPr>
      <dsp:spPr>
        <a:xfrm>
          <a:off x="2506400" y="0"/>
          <a:ext cx="1165559" cy="2232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Comment ?</a:t>
          </a:r>
          <a:endParaRPr lang="fr-FR" sz="1600" kern="1200" dirty="0"/>
        </a:p>
      </dsp:txBody>
      <dsp:txXfrm>
        <a:off x="2506400" y="0"/>
        <a:ext cx="1165559" cy="669674"/>
      </dsp:txXfrm>
    </dsp:sp>
    <dsp:sp modelId="{F496361F-8D97-4B47-977D-FA8617D44645}">
      <dsp:nvSpPr>
        <dsp:cNvPr id="0" name=""/>
        <dsp:cNvSpPr/>
      </dsp:nvSpPr>
      <dsp:spPr>
        <a:xfrm>
          <a:off x="2622956" y="670444"/>
          <a:ext cx="932447" cy="1449420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000" b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Ils s’organisent en </a:t>
          </a:r>
          <a:r>
            <a:rPr kumimoji="0" lang="fr-FR" sz="1000" b="1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petits groupes</a:t>
          </a:r>
          <a:r>
            <a:rPr kumimoji="0" lang="fr-FR" sz="1000" b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, de 8 à 10 personnes, animés par des consultants spécialisés, partenaires du CDG74.</a:t>
          </a:r>
          <a:endParaRPr lang="fr-FR" sz="1000" kern="1200" dirty="0"/>
        </a:p>
      </dsp:txBody>
      <dsp:txXfrm>
        <a:off x="2622956" y="670444"/>
        <a:ext cx="932447" cy="144942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1DF7B3-4678-4C78-B81D-BC0DF57E7C36}">
      <dsp:nvSpPr>
        <dsp:cNvPr id="0" name=""/>
        <dsp:cNvSpPr/>
      </dsp:nvSpPr>
      <dsp:spPr>
        <a:xfrm>
          <a:off x="1133668" y="1531155"/>
          <a:ext cx="1385595" cy="1385595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Maintenance</a:t>
          </a:r>
          <a:endParaRPr lang="fr-FR" sz="900" kern="1200" dirty="0"/>
        </a:p>
      </dsp:txBody>
      <dsp:txXfrm>
        <a:off x="1133668" y="1531155"/>
        <a:ext cx="1385595" cy="1385595"/>
      </dsp:txXfrm>
    </dsp:sp>
    <dsp:sp modelId="{F4AEA814-766F-45C5-B4CF-26C7FFCF5B85}">
      <dsp:nvSpPr>
        <dsp:cNvPr id="0" name=""/>
        <dsp:cNvSpPr/>
      </dsp:nvSpPr>
      <dsp:spPr>
        <a:xfrm>
          <a:off x="210116" y="1079641"/>
          <a:ext cx="1166862" cy="1161310"/>
        </a:xfrm>
        <a:prstGeom prst="gear6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Traitement</a:t>
          </a:r>
          <a:endParaRPr lang="fr-FR" sz="800" kern="1200" dirty="0"/>
        </a:p>
      </dsp:txBody>
      <dsp:txXfrm>
        <a:off x="210116" y="1079641"/>
        <a:ext cx="1166862" cy="1161310"/>
      </dsp:txXfrm>
    </dsp:sp>
    <dsp:sp modelId="{3B463AEA-19F0-4045-B8C8-B5C779E70B19}">
      <dsp:nvSpPr>
        <dsp:cNvPr id="0" name=""/>
        <dsp:cNvSpPr/>
      </dsp:nvSpPr>
      <dsp:spPr>
        <a:xfrm rot="20700000">
          <a:off x="891922" y="419728"/>
          <a:ext cx="987345" cy="987345"/>
        </a:xfrm>
        <a:prstGeom prst="gear6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Diagnostic</a:t>
          </a:r>
          <a:endParaRPr lang="fr-FR" sz="800" kern="1200" dirty="0"/>
        </a:p>
      </dsp:txBody>
      <dsp:txXfrm>
        <a:off x="1108476" y="636281"/>
        <a:ext cx="554238" cy="554238"/>
      </dsp:txXfrm>
    </dsp:sp>
    <dsp:sp modelId="{26680D26-FDCF-43A8-B0CA-B6E4A2139A0E}">
      <dsp:nvSpPr>
        <dsp:cNvPr id="0" name=""/>
        <dsp:cNvSpPr/>
      </dsp:nvSpPr>
      <dsp:spPr>
        <a:xfrm>
          <a:off x="1009757" y="1284552"/>
          <a:ext cx="1773561" cy="1773561"/>
        </a:xfrm>
        <a:prstGeom prst="circularArrow">
          <a:avLst>
            <a:gd name="adj1" fmla="val 4687"/>
            <a:gd name="adj2" fmla="val 299029"/>
            <a:gd name="adj3" fmla="val 2455606"/>
            <a:gd name="adj4" fmla="val 15998515"/>
            <a:gd name="adj5" fmla="val 546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8ECFCF-8B87-4CBF-A5D0-A51A1C981863}">
      <dsp:nvSpPr>
        <dsp:cNvPr id="0" name=""/>
        <dsp:cNvSpPr/>
      </dsp:nvSpPr>
      <dsp:spPr>
        <a:xfrm>
          <a:off x="33118" y="940664"/>
          <a:ext cx="1288603" cy="12886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35E43D-D1A2-4C33-95E0-9BA10C678314}">
      <dsp:nvSpPr>
        <dsp:cNvPr id="0" name=""/>
        <dsp:cNvSpPr/>
      </dsp:nvSpPr>
      <dsp:spPr>
        <a:xfrm>
          <a:off x="663539" y="252152"/>
          <a:ext cx="1389374" cy="13893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72AB4B-45D5-4A52-9538-16F49F21AECB}">
      <dsp:nvSpPr>
        <dsp:cNvPr id="0" name=""/>
        <dsp:cNvSpPr/>
      </dsp:nvSpPr>
      <dsp:spPr>
        <a:xfrm>
          <a:off x="18209" y="127569"/>
          <a:ext cx="2880320" cy="2625181"/>
        </a:xfrm>
        <a:prstGeom prst="triangl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46C11D-F967-439C-8101-FEE1735AED1C}">
      <dsp:nvSpPr>
        <dsp:cNvPr id="0" name=""/>
        <dsp:cNvSpPr/>
      </dsp:nvSpPr>
      <dsp:spPr>
        <a:xfrm>
          <a:off x="1682514" y="467545"/>
          <a:ext cx="1582109" cy="6395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Corbel" pitchFamily="34" charset="0"/>
            </a:rPr>
            <a:t>Remplacement</a:t>
          </a:r>
          <a:r>
            <a:rPr lang="fr-FR" sz="1100" kern="1200" dirty="0" smtClean="0">
              <a:latin typeface="Corbel" pitchFamily="34" charset="0"/>
            </a:rPr>
            <a:t> ou </a:t>
          </a:r>
          <a:r>
            <a:rPr lang="fr-FR" sz="1100" b="1" kern="1200" dirty="0" smtClean="0">
              <a:latin typeface="Corbel" pitchFamily="34" charset="0"/>
            </a:rPr>
            <a:t>renfort</a:t>
          </a:r>
          <a:r>
            <a:rPr lang="fr-FR" sz="1100" kern="1200" dirty="0" smtClean="0">
              <a:latin typeface="Corbel" pitchFamily="34" charset="0"/>
            </a:rPr>
            <a:t> ponctuel</a:t>
          </a:r>
          <a:endParaRPr lang="fr-FR" sz="1100" kern="1200" dirty="0">
            <a:latin typeface="Corbel" pitchFamily="34" charset="0"/>
          </a:endParaRPr>
        </a:p>
      </dsp:txBody>
      <dsp:txXfrm>
        <a:off x="1682514" y="467545"/>
        <a:ext cx="1582109" cy="639596"/>
      </dsp:txXfrm>
    </dsp:sp>
    <dsp:sp modelId="{108A9092-9605-4DF6-9C3C-AD988F292EFB}">
      <dsp:nvSpPr>
        <dsp:cNvPr id="0" name=""/>
        <dsp:cNvSpPr/>
      </dsp:nvSpPr>
      <dsp:spPr>
        <a:xfrm>
          <a:off x="1682514" y="1169374"/>
          <a:ext cx="1620789" cy="6491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Corbel" pitchFamily="34" charset="0"/>
            </a:rPr>
            <a:t>Dans des </a:t>
          </a:r>
          <a:r>
            <a:rPr lang="fr-FR" sz="1100" b="1" kern="1200" dirty="0" smtClean="0">
              <a:latin typeface="Corbel" pitchFamily="34" charset="0"/>
            </a:rPr>
            <a:t>mairies</a:t>
          </a:r>
          <a:r>
            <a:rPr lang="fr-FR" sz="1100" kern="1200" dirty="0" smtClean="0">
              <a:latin typeface="Corbel" pitchFamily="34" charset="0"/>
            </a:rPr>
            <a:t> ou </a:t>
          </a:r>
          <a:r>
            <a:rPr lang="fr-FR" sz="1100" b="1" kern="1200" dirty="0" smtClean="0">
              <a:latin typeface="Corbel" pitchFamily="34" charset="0"/>
            </a:rPr>
            <a:t>structures intercommunales</a:t>
          </a:r>
          <a:endParaRPr lang="fr-FR" sz="1100" b="1" kern="1200" dirty="0">
            <a:latin typeface="Corbel" pitchFamily="34" charset="0"/>
          </a:endParaRPr>
        </a:p>
      </dsp:txBody>
      <dsp:txXfrm>
        <a:off x="1682514" y="1169374"/>
        <a:ext cx="1620789" cy="649157"/>
      </dsp:txXfrm>
    </dsp:sp>
    <dsp:sp modelId="{E3BC27D7-CE70-43BB-95BD-3A25BD6AC67C}">
      <dsp:nvSpPr>
        <dsp:cNvPr id="0" name=""/>
        <dsp:cNvSpPr/>
      </dsp:nvSpPr>
      <dsp:spPr>
        <a:xfrm>
          <a:off x="1692193" y="1890775"/>
          <a:ext cx="1570314" cy="6728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b="1" kern="1200" dirty="0" smtClean="0">
              <a:latin typeface="Corbel" pitchFamily="34" charset="0"/>
            </a:rPr>
            <a:t>Agent expérimenté </a:t>
          </a:r>
          <a:r>
            <a:rPr lang="fr-FR" sz="1100" kern="1200" dirty="0" smtClean="0">
              <a:latin typeface="Corbel" pitchFamily="34" charset="0"/>
            </a:rPr>
            <a:t>qui sait s’adapter aux différentes collectivités</a:t>
          </a:r>
          <a:endParaRPr lang="fr-FR" sz="1100" kern="1200" dirty="0">
            <a:latin typeface="Corbel" pitchFamily="34" charset="0"/>
          </a:endParaRPr>
        </a:p>
      </dsp:txBody>
      <dsp:txXfrm>
        <a:off x="1692193" y="1890775"/>
        <a:ext cx="1570314" cy="672801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50B485-36BA-4740-AEC0-9D900FC380BD}">
      <dsp:nvSpPr>
        <dsp:cNvPr id="0" name=""/>
        <dsp:cNvSpPr/>
      </dsp:nvSpPr>
      <dsp:spPr>
        <a:xfrm>
          <a:off x="1859793" y="815257"/>
          <a:ext cx="1946677" cy="19466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Corbel" pitchFamily="34" charset="0"/>
            </a:rPr>
            <a:t>Taux de cotisation légale 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>
              <a:latin typeface="Corbel" pitchFamily="34" charset="0"/>
            </a:rPr>
            <a:t>0,80% de la masse salariale</a:t>
          </a:r>
          <a:endParaRPr lang="fr-FR" sz="1400" b="1" kern="1200" dirty="0">
            <a:latin typeface="Corbel" pitchFamily="34" charset="0"/>
          </a:endParaRPr>
        </a:p>
      </dsp:txBody>
      <dsp:txXfrm>
        <a:off x="1859793" y="815257"/>
        <a:ext cx="1946677" cy="1946677"/>
      </dsp:txXfrm>
    </dsp:sp>
    <dsp:sp modelId="{5142A44D-C56B-4BC6-BABE-6EBE02CD9202}">
      <dsp:nvSpPr>
        <dsp:cNvPr id="0" name=""/>
        <dsp:cNvSpPr/>
      </dsp:nvSpPr>
      <dsp:spPr>
        <a:xfrm>
          <a:off x="2281886" y="5146"/>
          <a:ext cx="1102490" cy="103412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latin typeface="Corbel" pitchFamily="34" charset="0"/>
            </a:rPr>
            <a:t>L’organisation des examens</a:t>
          </a:r>
          <a:endParaRPr lang="fr-FR" sz="1000" kern="1200" dirty="0">
            <a:latin typeface="Corbel" pitchFamily="34" charset="0"/>
          </a:endParaRPr>
        </a:p>
      </dsp:txBody>
      <dsp:txXfrm>
        <a:off x="2281886" y="5146"/>
        <a:ext cx="1102490" cy="1034123"/>
      </dsp:txXfrm>
    </dsp:sp>
    <dsp:sp modelId="{13221390-3DDF-4A00-8092-6D3ECBC51CDF}">
      <dsp:nvSpPr>
        <dsp:cNvPr id="0" name=""/>
        <dsp:cNvSpPr/>
      </dsp:nvSpPr>
      <dsp:spPr>
        <a:xfrm>
          <a:off x="3627620" y="819311"/>
          <a:ext cx="1072619" cy="109431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latin typeface="Corbel" pitchFamily="34" charset="0"/>
            </a:rPr>
            <a:t>La gestion des carrières</a:t>
          </a:r>
          <a:endParaRPr lang="fr-FR" sz="1000" kern="1200" dirty="0">
            <a:latin typeface="Corbel" pitchFamily="34" charset="0"/>
          </a:endParaRPr>
        </a:p>
      </dsp:txBody>
      <dsp:txXfrm>
        <a:off x="3627620" y="819311"/>
        <a:ext cx="1072619" cy="1094314"/>
      </dsp:txXfrm>
    </dsp:sp>
    <dsp:sp modelId="{C43F41FC-A01B-4440-AA59-D9A6820D01E6}">
      <dsp:nvSpPr>
        <dsp:cNvPr id="0" name=""/>
        <dsp:cNvSpPr/>
      </dsp:nvSpPr>
      <dsp:spPr>
        <a:xfrm>
          <a:off x="3180735" y="2383458"/>
          <a:ext cx="973338" cy="97333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latin typeface="Corbel" pitchFamily="34" charset="0"/>
            </a:rPr>
            <a:t>IMED</a:t>
          </a:r>
          <a:endParaRPr lang="fr-FR" sz="1000" kern="1200" dirty="0">
            <a:latin typeface="Corbel" pitchFamily="34" charset="0"/>
          </a:endParaRPr>
        </a:p>
      </dsp:txBody>
      <dsp:txXfrm>
        <a:off x="3180735" y="2383458"/>
        <a:ext cx="973338" cy="973338"/>
      </dsp:txXfrm>
    </dsp:sp>
    <dsp:sp modelId="{35F9BD6D-9109-4565-9FD8-C8CC36043325}">
      <dsp:nvSpPr>
        <dsp:cNvPr id="0" name=""/>
        <dsp:cNvSpPr/>
      </dsp:nvSpPr>
      <dsp:spPr>
        <a:xfrm>
          <a:off x="1244162" y="2234486"/>
          <a:ext cx="1186149" cy="113220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latin typeface="Corbel" pitchFamily="34" charset="0"/>
            </a:rPr>
            <a:t>L’organisation des instances consultatives</a:t>
          </a:r>
          <a:endParaRPr lang="fr-FR" sz="1000" kern="1200" dirty="0">
            <a:latin typeface="Corbel" pitchFamily="34" charset="0"/>
          </a:endParaRPr>
        </a:p>
      </dsp:txBody>
      <dsp:txXfrm>
        <a:off x="1244162" y="2234486"/>
        <a:ext cx="1186149" cy="1132206"/>
      </dsp:txXfrm>
    </dsp:sp>
    <dsp:sp modelId="{4F234F31-2D47-4489-8ECB-FF9B8801DC73}">
      <dsp:nvSpPr>
        <dsp:cNvPr id="0" name=""/>
        <dsp:cNvSpPr/>
      </dsp:nvSpPr>
      <dsp:spPr>
        <a:xfrm>
          <a:off x="946234" y="744827"/>
          <a:ext cx="1171899" cy="112471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latin typeface="Corbel" pitchFamily="34" charset="0"/>
            </a:rPr>
            <a:t>L’emploi dans les collectivités</a:t>
          </a:r>
          <a:endParaRPr lang="fr-FR" sz="1000" kern="1200" dirty="0">
            <a:latin typeface="Corbel" pitchFamily="34" charset="0"/>
          </a:endParaRPr>
        </a:p>
      </dsp:txBody>
      <dsp:txXfrm>
        <a:off x="946234" y="744827"/>
        <a:ext cx="1171899" cy="1124712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82A8A8-DFB3-41D8-B8CF-33A7625D5AC6}">
      <dsp:nvSpPr>
        <dsp:cNvPr id="0" name=""/>
        <dsp:cNvSpPr/>
      </dsp:nvSpPr>
      <dsp:spPr>
        <a:xfrm>
          <a:off x="1656183" y="288036"/>
          <a:ext cx="3067570" cy="306757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0" i="0" kern="1200" dirty="0" smtClean="0"/>
            <a:t>Aide au retour à l’emploi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/>
            <a:t>Calcul allocation / création de dossier : </a:t>
          </a:r>
          <a:r>
            <a:rPr lang="fr-FR" sz="800" kern="1200" dirty="0" smtClean="0"/>
            <a:t>80 </a:t>
          </a:r>
          <a:r>
            <a:rPr lang="fr-FR" sz="800" kern="1200" dirty="0" smtClean="0"/>
            <a:t>€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/>
            <a:t>Gestion complète : </a:t>
          </a:r>
          <a:r>
            <a:rPr lang="fr-FR" sz="800" kern="1200" dirty="0" smtClean="0"/>
            <a:t>30€ </a:t>
          </a:r>
          <a:r>
            <a:rPr lang="fr-FR" sz="800" kern="1200" dirty="0" smtClean="0"/>
            <a:t>/ mois par allocataire</a:t>
          </a:r>
          <a:endParaRPr lang="fr-FR" sz="800" kern="1200" dirty="0"/>
        </a:p>
      </dsp:txBody>
      <dsp:txXfrm>
        <a:off x="3323992" y="854075"/>
        <a:ext cx="1040782" cy="1022523"/>
      </dsp:txXfrm>
    </dsp:sp>
    <dsp:sp modelId="{0B7BF50A-E68A-4EB9-B8C5-E8C680061871}">
      <dsp:nvSpPr>
        <dsp:cNvPr id="0" name=""/>
        <dsp:cNvSpPr/>
      </dsp:nvSpPr>
      <dsp:spPr>
        <a:xfrm>
          <a:off x="1584164" y="360037"/>
          <a:ext cx="3067570" cy="306757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Assurance des risques statutaires</a:t>
          </a:r>
          <a:endParaRPr lang="fr-FR" sz="1000" kern="1200" dirty="0"/>
        </a:p>
        <a:p>
          <a:pPr marL="57150" lvl="1" indent="-57150" algn="l" defTabSz="3333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50" kern="1200" dirty="0" smtClean="0"/>
            <a:t>De 0 à 29 agents CNRACL : 3.25%</a:t>
          </a:r>
          <a:endParaRPr lang="fr-FR" sz="750" kern="1200" dirty="0"/>
        </a:p>
        <a:p>
          <a:pPr marL="57150" lvl="1" indent="-57150" algn="l" defTabSz="3333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50" kern="1200" dirty="0" smtClean="0"/>
            <a:t>De 30 à 49 agents CNRACL: 2.74%</a:t>
          </a:r>
        </a:p>
        <a:p>
          <a:pPr marL="57150" lvl="1" indent="-57150" algn="l" defTabSz="3333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50" kern="1200" dirty="0" smtClean="0"/>
            <a:t>50 agents et plus CNRACL : 1.20%</a:t>
          </a:r>
          <a:endParaRPr lang="fr-FR" sz="750" kern="1200" dirty="0"/>
        </a:p>
      </dsp:txBody>
      <dsp:txXfrm>
        <a:off x="2424094" y="2295528"/>
        <a:ext cx="1387710" cy="949486"/>
      </dsp:txXfrm>
    </dsp:sp>
    <dsp:sp modelId="{744E82B1-7681-41FA-BF61-2843484C4913}">
      <dsp:nvSpPr>
        <dsp:cNvPr id="0" name=""/>
        <dsp:cNvSpPr/>
      </dsp:nvSpPr>
      <dsp:spPr>
        <a:xfrm>
          <a:off x="1512168" y="288041"/>
          <a:ext cx="3067570" cy="306757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smtClean="0"/>
            <a:t>Assistance paies</a:t>
          </a:r>
          <a:endParaRPr lang="fr-FR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/>
            <a:t>Création d’un agent : 15€</a:t>
          </a:r>
          <a:endParaRPr lang="fr-FR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/>
            <a:t>Bulletin mensuel </a:t>
          </a:r>
          <a:r>
            <a:rPr lang="fr-FR" sz="800" kern="1200" dirty="0" smtClean="0"/>
            <a:t>10€</a:t>
          </a:r>
          <a:endParaRPr lang="fr-FR" sz="800" kern="1200" dirty="0"/>
        </a:p>
      </dsp:txBody>
      <dsp:txXfrm>
        <a:off x="1840836" y="890600"/>
        <a:ext cx="1040782" cy="10225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FAF01F-2D26-41AA-A966-C9F49C7EC91F}">
      <dsp:nvSpPr>
        <dsp:cNvPr id="0" name=""/>
        <dsp:cNvSpPr/>
      </dsp:nvSpPr>
      <dsp:spPr>
        <a:xfrm>
          <a:off x="859" y="97776"/>
          <a:ext cx="1949560" cy="391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 dirty="0" smtClean="0">
              <a:latin typeface="Corbel" pitchFamily="34" charset="0"/>
            </a:rPr>
            <a:t>Le CDG intervient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050" kern="1200" dirty="0" smtClean="0">
              <a:latin typeface="Corbel" pitchFamily="34" charset="0"/>
            </a:rPr>
            <a:t>à la demande des collectivités</a:t>
          </a:r>
          <a:endParaRPr lang="fr-FR" sz="1050" kern="1200" dirty="0">
            <a:latin typeface="Corbel" pitchFamily="34" charset="0"/>
          </a:endParaRPr>
        </a:p>
      </dsp:txBody>
      <dsp:txXfrm>
        <a:off x="859" y="97776"/>
        <a:ext cx="1949560" cy="391832"/>
      </dsp:txXfrm>
    </dsp:sp>
    <dsp:sp modelId="{98E08DA7-2141-495D-AB68-860CE8AC81DE}">
      <dsp:nvSpPr>
        <dsp:cNvPr id="0" name=""/>
        <dsp:cNvSpPr/>
      </dsp:nvSpPr>
      <dsp:spPr>
        <a:xfrm>
          <a:off x="195815" y="489608"/>
          <a:ext cx="194956" cy="731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085"/>
              </a:lnTo>
              <a:lnTo>
                <a:pt x="194956" y="731085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A62D00-51E7-4B46-B2E8-E08D9AF7A923}">
      <dsp:nvSpPr>
        <dsp:cNvPr id="0" name=""/>
        <dsp:cNvSpPr/>
      </dsp:nvSpPr>
      <dsp:spPr>
        <a:xfrm>
          <a:off x="390771" y="733304"/>
          <a:ext cx="1696600" cy="97478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>
              <a:latin typeface="Corbel" pitchFamily="34" charset="0"/>
            </a:rPr>
            <a:t>pour effectuer le contrôle </a:t>
          </a:r>
          <a:r>
            <a:rPr lang="fr-FR" sz="800" b="1" kern="1200" dirty="0" smtClean="0">
              <a:latin typeface="Corbel" pitchFamily="34" charset="0"/>
              <a:cs typeface="Arial" pitchFamily="34" charset="0"/>
            </a:rPr>
            <a:t>des dossiers transmis à la CNRACL ou</a:t>
          </a:r>
          <a:r>
            <a:rPr lang="fr-FR" sz="800" b="1" kern="1200" dirty="0" smtClean="0">
              <a:latin typeface="Corbel" pitchFamily="34" charset="0"/>
            </a:rPr>
            <a:t> </a:t>
          </a:r>
          <a:r>
            <a:rPr lang="fr-FR" sz="800" b="0" kern="1200" dirty="0" smtClean="0">
              <a:latin typeface="Corbel" pitchFamily="34" charset="0"/>
            </a:rPr>
            <a:t>s</a:t>
          </a:r>
          <a:r>
            <a:rPr lang="fr-FR" sz="800" kern="1200" dirty="0" smtClean="0">
              <a:latin typeface="Corbel" pitchFamily="34" charset="0"/>
              <a:cs typeface="Arial" pitchFamily="34" charset="0"/>
            </a:rPr>
            <a:t>e substituer aux employeurs pour </a:t>
          </a:r>
          <a:r>
            <a:rPr lang="fr-FR" sz="800" b="1" kern="1200" dirty="0" smtClean="0">
              <a:latin typeface="Corbel" pitchFamily="34" charset="0"/>
              <a:cs typeface="Arial" pitchFamily="34" charset="0"/>
            </a:rPr>
            <a:t>compléter ces dossiers</a:t>
          </a:r>
          <a:endParaRPr lang="fr-FR" sz="800" kern="1200" dirty="0">
            <a:latin typeface="Corbel" pitchFamily="34" charset="0"/>
          </a:endParaRPr>
        </a:p>
      </dsp:txBody>
      <dsp:txXfrm>
        <a:off x="390771" y="733304"/>
        <a:ext cx="1696600" cy="974780"/>
      </dsp:txXfrm>
    </dsp:sp>
    <dsp:sp modelId="{EDC3374A-8B25-4B81-A7D0-04635B7774EE}">
      <dsp:nvSpPr>
        <dsp:cNvPr id="0" name=""/>
        <dsp:cNvSpPr/>
      </dsp:nvSpPr>
      <dsp:spPr>
        <a:xfrm>
          <a:off x="195815" y="489608"/>
          <a:ext cx="194956" cy="1949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9560"/>
              </a:lnTo>
              <a:lnTo>
                <a:pt x="194956" y="1949560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06801-430A-4F8F-BEE8-2FD42041B172}">
      <dsp:nvSpPr>
        <dsp:cNvPr id="0" name=""/>
        <dsp:cNvSpPr/>
      </dsp:nvSpPr>
      <dsp:spPr>
        <a:xfrm>
          <a:off x="390771" y="1951779"/>
          <a:ext cx="1684529" cy="97478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>
              <a:latin typeface="Corbel" pitchFamily="34" charset="0"/>
              <a:cs typeface="Arial" pitchFamily="34" charset="0"/>
            </a:rPr>
            <a:t>pour </a:t>
          </a:r>
          <a:r>
            <a:rPr lang="fr-FR" sz="800" b="1" kern="1200" dirty="0" smtClean="0">
              <a:latin typeface="Corbel" pitchFamily="34" charset="0"/>
              <a:cs typeface="Arial" pitchFamily="34" charset="0"/>
            </a:rPr>
            <a:t>effectuer le transfert des données relatives à la carrière </a:t>
          </a:r>
          <a:r>
            <a:rPr lang="fr-FR" sz="800" kern="1200" dirty="0" smtClean="0">
              <a:latin typeface="Corbel" pitchFamily="34" charset="0"/>
              <a:cs typeface="Arial" pitchFamily="34" charset="0"/>
            </a:rPr>
            <a:t>et aux cotisations des agents à la CNRACL</a:t>
          </a:r>
          <a:endParaRPr lang="fr-FR" sz="800" kern="1200" dirty="0"/>
        </a:p>
      </dsp:txBody>
      <dsp:txXfrm>
        <a:off x="390771" y="1951779"/>
        <a:ext cx="1684529" cy="97478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370D0C-76C6-408C-A48A-A8F09D5D834D}">
      <dsp:nvSpPr>
        <dsp:cNvPr id="0" name=""/>
        <dsp:cNvSpPr/>
      </dsp:nvSpPr>
      <dsp:spPr>
        <a:xfrm>
          <a:off x="621068" y="0"/>
          <a:ext cx="3240360" cy="3240360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D6C226-9B17-4CAE-83D3-92A4633E200B}">
      <dsp:nvSpPr>
        <dsp:cNvPr id="0" name=""/>
        <dsp:cNvSpPr/>
      </dsp:nvSpPr>
      <dsp:spPr>
        <a:xfrm>
          <a:off x="2241249" y="325776"/>
          <a:ext cx="2106234" cy="76705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Corbel" pitchFamily="34" charset="0"/>
            </a:rPr>
            <a:t>Archivistes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100" kern="1200" dirty="0" smtClean="0">
              <a:latin typeface="Corbel" pitchFamily="34" charset="0"/>
            </a:rPr>
            <a:t>Taux horaire : </a:t>
          </a:r>
          <a:r>
            <a:rPr lang="fr-FR" sz="1100" kern="1200" dirty="0" smtClean="0">
              <a:latin typeface="Corbel" pitchFamily="34" charset="0"/>
            </a:rPr>
            <a:t>46€</a:t>
          </a:r>
          <a:endParaRPr lang="fr-FR" sz="1100" kern="1200" dirty="0" smtClean="0">
            <a:latin typeface="Corbe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100" kern="1200" dirty="0" smtClean="0">
              <a:latin typeface="Corbel" pitchFamily="34" charset="0"/>
            </a:rPr>
            <a:t>Diagnostic : forfait  </a:t>
          </a:r>
          <a:r>
            <a:rPr lang="fr-FR" sz="1100" kern="1200" dirty="0" smtClean="0">
              <a:latin typeface="Corbel" pitchFamily="34" charset="0"/>
            </a:rPr>
            <a:t>200 €</a:t>
          </a:r>
          <a:endParaRPr lang="fr-FR" sz="1100" kern="1200" dirty="0">
            <a:latin typeface="Corbel" pitchFamily="34" charset="0"/>
          </a:endParaRPr>
        </a:p>
      </dsp:txBody>
      <dsp:txXfrm>
        <a:off x="2241249" y="325776"/>
        <a:ext cx="2106234" cy="767053"/>
      </dsp:txXfrm>
    </dsp:sp>
    <dsp:sp modelId="{C5143669-EE52-4DAC-B556-A7BC6371542F}">
      <dsp:nvSpPr>
        <dsp:cNvPr id="0" name=""/>
        <dsp:cNvSpPr/>
      </dsp:nvSpPr>
      <dsp:spPr>
        <a:xfrm>
          <a:off x="2241249" y="1188712"/>
          <a:ext cx="2106234" cy="76705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Corbel" pitchFamily="34" charset="0"/>
            </a:rPr>
            <a:t>Secrétaire(s) itinérant(s)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Corbel" pitchFamily="34" charset="0"/>
            </a:rPr>
            <a:t>Taux horaire : 40 €</a:t>
          </a:r>
          <a:endParaRPr lang="fr-FR" sz="1100" kern="1200" dirty="0">
            <a:latin typeface="Corbel" pitchFamily="34" charset="0"/>
          </a:endParaRPr>
        </a:p>
      </dsp:txBody>
      <dsp:txXfrm>
        <a:off x="2241249" y="1188712"/>
        <a:ext cx="2106234" cy="767053"/>
      </dsp:txXfrm>
    </dsp:sp>
    <dsp:sp modelId="{3E4F363B-9122-46F0-AC81-9E2995E7087A}">
      <dsp:nvSpPr>
        <dsp:cNvPr id="0" name=""/>
        <dsp:cNvSpPr/>
      </dsp:nvSpPr>
      <dsp:spPr>
        <a:xfrm>
          <a:off x="2241249" y="2051647"/>
          <a:ext cx="2106234" cy="767053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latin typeface="Corbel" pitchFamily="34" charset="0"/>
            </a:rPr>
            <a:t>Agents mis à disposition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>
              <a:latin typeface="Corbel" pitchFamily="34" charset="0"/>
            </a:rPr>
            <a:t>Coût réel + frais de gestion : 8 %</a:t>
          </a:r>
          <a:endParaRPr lang="fr-FR" sz="1100" kern="1200" dirty="0">
            <a:latin typeface="Corbel" pitchFamily="34" charset="0"/>
          </a:endParaRPr>
        </a:p>
      </dsp:txBody>
      <dsp:txXfrm>
        <a:off x="2241249" y="2051647"/>
        <a:ext cx="2106234" cy="767053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EB95B3-A989-4042-B0E4-3536AC6DAC34}">
      <dsp:nvSpPr>
        <dsp:cNvPr id="0" name=""/>
        <dsp:cNvSpPr/>
      </dsp:nvSpPr>
      <dsp:spPr>
        <a:xfrm>
          <a:off x="2016229" y="1039667"/>
          <a:ext cx="2063540" cy="198466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Le CDG74</a:t>
          </a:r>
          <a:endParaRPr lang="fr-FR" sz="3800" kern="1200" dirty="0"/>
        </a:p>
      </dsp:txBody>
      <dsp:txXfrm>
        <a:off x="2016229" y="1039667"/>
        <a:ext cx="2063540" cy="1984664"/>
      </dsp:txXfrm>
    </dsp:sp>
    <dsp:sp modelId="{F7839A21-1074-4D22-8516-344B2E4D217E}">
      <dsp:nvSpPr>
        <dsp:cNvPr id="0" name=""/>
        <dsp:cNvSpPr/>
      </dsp:nvSpPr>
      <dsp:spPr>
        <a:xfrm>
          <a:off x="2484437" y="402"/>
          <a:ext cx="1127124" cy="112712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Propose des </a:t>
          </a:r>
          <a:r>
            <a:rPr lang="fr-FR" sz="1100" b="1" kern="1200" dirty="0" smtClean="0"/>
            <a:t>services</a:t>
          </a:r>
          <a:r>
            <a:rPr lang="fr-FR" sz="1100" kern="1200" dirty="0" smtClean="0"/>
            <a:t> variés</a:t>
          </a:r>
          <a:endParaRPr lang="fr-FR" sz="1100" b="1" kern="1200" dirty="0"/>
        </a:p>
      </dsp:txBody>
      <dsp:txXfrm>
        <a:off x="2484437" y="402"/>
        <a:ext cx="1127124" cy="1127124"/>
      </dsp:txXfrm>
    </dsp:sp>
    <dsp:sp modelId="{C6211AB5-7CDA-40B3-9ACD-4B02D039116E}">
      <dsp:nvSpPr>
        <dsp:cNvPr id="0" name=""/>
        <dsp:cNvSpPr/>
      </dsp:nvSpPr>
      <dsp:spPr>
        <a:xfrm>
          <a:off x="3952472" y="1468437"/>
          <a:ext cx="1127124" cy="112712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Est une </a:t>
          </a:r>
          <a:r>
            <a:rPr lang="fr-FR" sz="1050" b="1" kern="1200" dirty="0" smtClean="0"/>
            <a:t>aide</a:t>
          </a:r>
          <a:r>
            <a:rPr lang="fr-FR" sz="1050" kern="1200" dirty="0" smtClean="0"/>
            <a:t> pour votre collectivité dans différents domaines</a:t>
          </a:r>
          <a:endParaRPr lang="fr-FR" sz="1050" kern="1200" dirty="0"/>
        </a:p>
      </dsp:txBody>
      <dsp:txXfrm>
        <a:off x="3952472" y="1468437"/>
        <a:ext cx="1127124" cy="1127124"/>
      </dsp:txXfrm>
    </dsp:sp>
    <dsp:sp modelId="{27741249-9AAB-4CB6-B46A-EA638BBC8C5E}">
      <dsp:nvSpPr>
        <dsp:cNvPr id="0" name=""/>
        <dsp:cNvSpPr/>
      </dsp:nvSpPr>
      <dsp:spPr>
        <a:xfrm>
          <a:off x="2484437" y="2936472"/>
          <a:ext cx="1127124" cy="112712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Vous </a:t>
          </a:r>
          <a:r>
            <a:rPr lang="fr-FR" sz="1100" b="1" kern="1200" dirty="0" smtClean="0"/>
            <a:t>conseille </a:t>
          </a:r>
          <a:endParaRPr lang="fr-FR" sz="1100" b="1" kern="1200" dirty="0"/>
        </a:p>
      </dsp:txBody>
      <dsp:txXfrm>
        <a:off x="2484437" y="2936472"/>
        <a:ext cx="1127124" cy="1127124"/>
      </dsp:txXfrm>
    </dsp:sp>
    <dsp:sp modelId="{4866A6AB-EA2A-421E-A8B6-F5A528961D98}">
      <dsp:nvSpPr>
        <dsp:cNvPr id="0" name=""/>
        <dsp:cNvSpPr/>
      </dsp:nvSpPr>
      <dsp:spPr>
        <a:xfrm>
          <a:off x="1016402" y="1468437"/>
          <a:ext cx="1127124" cy="112712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Vous accompagne</a:t>
          </a:r>
          <a:endParaRPr lang="fr-FR" sz="1100" kern="1200" dirty="0"/>
        </a:p>
      </dsp:txBody>
      <dsp:txXfrm>
        <a:off x="1016402" y="1468437"/>
        <a:ext cx="1127124" cy="11271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7E3BF-4AB0-43E4-84E7-B786233ACAE8}">
      <dsp:nvSpPr>
        <dsp:cNvPr id="0" name=""/>
        <dsp:cNvSpPr/>
      </dsp:nvSpPr>
      <dsp:spPr>
        <a:xfrm>
          <a:off x="23156" y="597"/>
          <a:ext cx="1006916" cy="100691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414" tIns="10160" rIns="55414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8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Le Syndicat National des Directeurs Généraux des Collectivités Territoriales</a:t>
          </a:r>
          <a:endParaRPr lang="fr-FR" sz="800" kern="1200" dirty="0"/>
        </a:p>
      </dsp:txBody>
      <dsp:txXfrm>
        <a:off x="23156" y="597"/>
        <a:ext cx="1006916" cy="1006916"/>
      </dsp:txXfrm>
    </dsp:sp>
    <dsp:sp modelId="{4C18A80B-F213-40F2-B47C-C7890BEAE94F}">
      <dsp:nvSpPr>
        <dsp:cNvPr id="0" name=""/>
        <dsp:cNvSpPr/>
      </dsp:nvSpPr>
      <dsp:spPr>
        <a:xfrm>
          <a:off x="828689" y="597"/>
          <a:ext cx="1006916" cy="100691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414" tIns="10160" rIns="55414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8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L'Association Des Maires 74 </a:t>
          </a:r>
          <a:endParaRPr lang="fr-FR" sz="800" kern="1200" dirty="0"/>
        </a:p>
      </dsp:txBody>
      <dsp:txXfrm>
        <a:off x="828689" y="597"/>
        <a:ext cx="1006916" cy="1006916"/>
      </dsp:txXfrm>
    </dsp:sp>
    <dsp:sp modelId="{543CDACE-C769-481B-A9AB-36524F36389C}">
      <dsp:nvSpPr>
        <dsp:cNvPr id="0" name=""/>
        <dsp:cNvSpPr/>
      </dsp:nvSpPr>
      <dsp:spPr>
        <a:xfrm>
          <a:off x="1634222" y="597"/>
          <a:ext cx="1006916" cy="100691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414" tIns="10160" rIns="55414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800" b="0" i="0" u="none" strike="noStrike" kern="1200" cap="none" normalizeH="0" baseline="0" dirty="0" smtClean="0">
              <a:ln/>
              <a:effectLst/>
              <a:latin typeface="Corbel" pitchFamily="34" charset="0"/>
              <a:cs typeface="Arial" pitchFamily="34" charset="0"/>
            </a:rPr>
            <a:t>Le Centre de Gestion 74 </a:t>
          </a:r>
          <a:endParaRPr lang="fr-FR" sz="800" kern="1200" dirty="0"/>
        </a:p>
      </dsp:txBody>
      <dsp:txXfrm>
        <a:off x="1634222" y="597"/>
        <a:ext cx="1006916" cy="100691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F70EB1-6F7D-4433-BFFE-C44FE8EAE7A5}">
      <dsp:nvSpPr>
        <dsp:cNvPr id="0" name=""/>
        <dsp:cNvSpPr/>
      </dsp:nvSpPr>
      <dsp:spPr>
        <a:xfrm>
          <a:off x="0" y="67875"/>
          <a:ext cx="3672408" cy="1468963"/>
        </a:xfrm>
        <a:prstGeom prst="leftRightRibb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6350">
          <a:solidFill>
            <a:schemeClr val="bg1">
              <a:lumMod val="8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A8DBB4-E592-4687-870D-86B35453A450}">
      <dsp:nvSpPr>
        <dsp:cNvPr id="0" name=""/>
        <dsp:cNvSpPr/>
      </dsp:nvSpPr>
      <dsp:spPr>
        <a:xfrm>
          <a:off x="440688" y="324943"/>
          <a:ext cx="1211894" cy="71979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2004" rIns="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Prise en charge partielle du salaire d’un agent placé en congé de formation professionnelle par sa collectivité</a:t>
          </a:r>
          <a:endParaRPr lang="fr-FR" sz="900" kern="1200" dirty="0"/>
        </a:p>
      </dsp:txBody>
      <dsp:txXfrm>
        <a:off x="440688" y="324943"/>
        <a:ext cx="1211894" cy="719791"/>
      </dsp:txXfrm>
    </dsp:sp>
    <dsp:sp modelId="{A574DEAF-E8B6-453D-9311-E6999F7F0607}">
      <dsp:nvSpPr>
        <dsp:cNvPr id="0" name=""/>
        <dsp:cNvSpPr/>
      </dsp:nvSpPr>
      <dsp:spPr>
        <a:xfrm>
          <a:off x="1836204" y="559978"/>
          <a:ext cx="1432239" cy="719791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2004" rIns="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Concerne les collectivités</a:t>
          </a:r>
          <a:endParaRPr lang="fr-FR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ayant moins de 50 agents ETP</a:t>
          </a:r>
          <a:endParaRPr lang="fr-FR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Dans les conditions de la délibération</a:t>
          </a:r>
          <a:endParaRPr lang="fr-FR" sz="700" kern="1200" dirty="0"/>
        </a:p>
      </dsp:txBody>
      <dsp:txXfrm>
        <a:off x="1836204" y="559978"/>
        <a:ext cx="1432239" cy="71979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864D1D-89D7-4B97-A141-D98B9BC04598}">
      <dsp:nvSpPr>
        <dsp:cNvPr id="0" name=""/>
        <dsp:cNvSpPr/>
      </dsp:nvSpPr>
      <dsp:spPr>
        <a:xfrm>
          <a:off x="594" y="66944"/>
          <a:ext cx="1391492" cy="109024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000" tIns="11430" rIns="6000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>
              <a:latin typeface="Corbel" pitchFamily="34" charset="0"/>
            </a:rPr>
            <a:t>Entretien exploratoire </a:t>
          </a:r>
          <a:r>
            <a:rPr lang="fr-FR" sz="900" b="1" kern="1200" dirty="0" smtClean="0">
              <a:latin typeface="Corbel" pitchFamily="34" charset="0"/>
            </a:rPr>
            <a:t>individuel</a:t>
          </a:r>
          <a:endParaRPr lang="fr-FR" sz="900" b="1" kern="1200" dirty="0">
            <a:latin typeface="Corbel" pitchFamily="34" charset="0"/>
          </a:endParaRPr>
        </a:p>
      </dsp:txBody>
      <dsp:txXfrm>
        <a:off x="594" y="66944"/>
        <a:ext cx="1391492" cy="1090246"/>
      </dsp:txXfrm>
    </dsp:sp>
    <dsp:sp modelId="{871AD250-DBB5-4D11-9CB6-AF2840713D7A}">
      <dsp:nvSpPr>
        <dsp:cNvPr id="0" name=""/>
        <dsp:cNvSpPr/>
      </dsp:nvSpPr>
      <dsp:spPr>
        <a:xfrm>
          <a:off x="1174037" y="66944"/>
          <a:ext cx="1400290" cy="109024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000" tIns="11430" rIns="60000" bIns="11430" numCol="1" spcCol="1270" anchor="ctr" anchorCtr="1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Corbel" pitchFamily="34" charset="0"/>
            </a:rPr>
            <a:t>Pour …</a:t>
          </a:r>
          <a:endParaRPr lang="fr-FR" sz="900" b="1" kern="1200" dirty="0">
            <a:latin typeface="Corbel" pitchFamily="34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>
              <a:latin typeface="Corbel" pitchFamily="34" charset="0"/>
            </a:rPr>
            <a:t>préparer les ateliers mobilités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>
              <a:latin typeface="Corbel" pitchFamily="34" charset="0"/>
            </a:rPr>
            <a:t>Mieux connaitre l’agent</a:t>
          </a:r>
        </a:p>
      </dsp:txBody>
      <dsp:txXfrm>
        <a:off x="1174037" y="66944"/>
        <a:ext cx="1400290" cy="1090246"/>
      </dsp:txXfrm>
    </dsp:sp>
    <dsp:sp modelId="{1F7F99F5-4678-45DB-8275-EE18149FBB2C}">
      <dsp:nvSpPr>
        <dsp:cNvPr id="0" name=""/>
        <dsp:cNvSpPr/>
      </dsp:nvSpPr>
      <dsp:spPr>
        <a:xfrm>
          <a:off x="2356278" y="66944"/>
          <a:ext cx="1315534" cy="109024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000" tIns="10160" rIns="6000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>
              <a:latin typeface="Corbel" pitchFamily="34" charset="0"/>
            </a:rPr>
            <a:t>Le coût </a:t>
          </a:r>
          <a:r>
            <a:rPr lang="fr-FR" sz="800" kern="1200" dirty="0" smtClean="0">
              <a:latin typeface="Corbel" pitchFamily="34" charset="0"/>
            </a:rPr>
            <a:t>de l’entretien (environ 100€) est </a:t>
          </a:r>
          <a:r>
            <a:rPr lang="fr-FR" sz="800" b="1" kern="1200" dirty="0" smtClean="0">
              <a:latin typeface="Corbel" pitchFamily="34" charset="0"/>
            </a:rPr>
            <a:t>pris en charge par le CDG  dans le cadre de l’additionnelle</a:t>
          </a:r>
          <a:endParaRPr lang="fr-FR" sz="800" b="1" kern="1200" dirty="0">
            <a:latin typeface="Corbel" pitchFamily="34" charset="0"/>
          </a:endParaRPr>
        </a:p>
      </dsp:txBody>
      <dsp:txXfrm>
        <a:off x="2356278" y="66944"/>
        <a:ext cx="1315534" cy="109024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B21779-244F-4578-B199-EA58A7102587}">
      <dsp:nvSpPr>
        <dsp:cNvPr id="0" name=""/>
        <dsp:cNvSpPr/>
      </dsp:nvSpPr>
      <dsp:spPr>
        <a:xfrm>
          <a:off x="39" y="452808"/>
          <a:ext cx="1109302" cy="173779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200" b="0" i="0" u="none" strike="noStrike" kern="1200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Le CDG 74</a:t>
          </a:r>
          <a:endParaRPr lang="fr-FR" sz="1200" kern="1200" dirty="0"/>
        </a:p>
      </dsp:txBody>
      <dsp:txXfrm rot="16200000">
        <a:off x="-601525" y="1054373"/>
        <a:ext cx="1424991" cy="221860"/>
      </dsp:txXfrm>
    </dsp:sp>
    <dsp:sp modelId="{26F9BFFA-5AA0-42E6-8B86-84B84F432724}">
      <dsp:nvSpPr>
        <dsp:cNvPr id="0" name=""/>
        <dsp:cNvSpPr/>
      </dsp:nvSpPr>
      <dsp:spPr>
        <a:xfrm>
          <a:off x="221900" y="452808"/>
          <a:ext cx="826430" cy="173779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ctr" anchorCtr="0">
          <a:noAutofit/>
        </a:bodyPr>
        <a:lstStyle/>
        <a:p>
          <a:pPr lvl="0" algn="l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750" b="0" i="0" u="none" strike="noStrike" kern="1200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propose la mise à disposition à but non lucratif d’un agent en contrat aidé, recruté et géré par ses soins</a:t>
          </a:r>
          <a:endParaRPr lang="fr-FR" sz="750" kern="1200" dirty="0"/>
        </a:p>
        <a:p>
          <a:pPr lvl="0" algn="l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750" b="0" i="0" u="none" strike="noStrike" kern="1200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prend en charge l’assistance administrative de l’ensemble des tâches de gestion afférentes à ce contrat</a:t>
          </a:r>
          <a:endParaRPr lang="fr-FR" sz="750" kern="1200" dirty="0"/>
        </a:p>
      </dsp:txBody>
      <dsp:txXfrm>
        <a:off x="221900" y="452808"/>
        <a:ext cx="826430" cy="1737794"/>
      </dsp:txXfrm>
    </dsp:sp>
    <dsp:sp modelId="{CD06D8CC-1FF4-4E7C-AAAE-1F376C20E9F5}">
      <dsp:nvSpPr>
        <dsp:cNvPr id="0" name=""/>
        <dsp:cNvSpPr/>
      </dsp:nvSpPr>
      <dsp:spPr>
        <a:xfrm>
          <a:off x="1148168" y="452808"/>
          <a:ext cx="1109302" cy="174824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Les collectivités </a:t>
          </a:r>
          <a:endParaRPr lang="fr-FR" sz="1200" kern="1200" dirty="0"/>
        </a:p>
      </dsp:txBody>
      <dsp:txXfrm rot="16200000">
        <a:off x="542318" y="1058657"/>
        <a:ext cx="1433559" cy="221860"/>
      </dsp:txXfrm>
    </dsp:sp>
    <dsp:sp modelId="{6BC75AD4-E46D-4063-AFA6-F232F06F72F6}">
      <dsp:nvSpPr>
        <dsp:cNvPr id="0" name=""/>
        <dsp:cNvSpPr/>
      </dsp:nvSpPr>
      <dsp:spPr>
        <a:xfrm rot="5400000">
          <a:off x="1055881" y="1510996"/>
          <a:ext cx="195666" cy="16639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41C06-17B4-46B3-AEA0-4AC90CF33BAA}">
      <dsp:nvSpPr>
        <dsp:cNvPr id="0" name=""/>
        <dsp:cNvSpPr/>
      </dsp:nvSpPr>
      <dsp:spPr>
        <a:xfrm>
          <a:off x="1370028" y="452808"/>
          <a:ext cx="826430" cy="174824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900" b="0" i="0" u="none" strike="noStrike" kern="1200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L’agent est placé auprès des collectivités pour répondre aux besoins de ses services </a:t>
          </a:r>
          <a:endParaRPr lang="fr-FR" sz="900" kern="1200" dirty="0"/>
        </a:p>
      </dsp:txBody>
      <dsp:txXfrm>
        <a:off x="1370028" y="452808"/>
        <a:ext cx="826430" cy="1748243"/>
      </dsp:txXfrm>
    </dsp:sp>
    <dsp:sp modelId="{BD4B466B-05F2-4D06-80E8-266C0AAC882D}">
      <dsp:nvSpPr>
        <dsp:cNvPr id="0" name=""/>
        <dsp:cNvSpPr/>
      </dsp:nvSpPr>
      <dsp:spPr>
        <a:xfrm>
          <a:off x="2296296" y="452808"/>
          <a:ext cx="1304063" cy="175867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L’état</a:t>
          </a:r>
          <a:endParaRPr lang="fr-FR" sz="1200" kern="1200" dirty="0"/>
        </a:p>
      </dsp:txBody>
      <dsp:txXfrm rot="16200000">
        <a:off x="1705644" y="1043460"/>
        <a:ext cx="1442117" cy="260812"/>
      </dsp:txXfrm>
    </dsp:sp>
    <dsp:sp modelId="{E86972C2-0332-4049-8458-2A783D6ABE36}">
      <dsp:nvSpPr>
        <dsp:cNvPr id="0" name=""/>
        <dsp:cNvSpPr/>
      </dsp:nvSpPr>
      <dsp:spPr>
        <a:xfrm rot="5400000">
          <a:off x="2204010" y="1510996"/>
          <a:ext cx="195666" cy="16639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2D53CE-50E1-4065-B9BF-78FF19C25A81}">
      <dsp:nvSpPr>
        <dsp:cNvPr id="0" name=""/>
        <dsp:cNvSpPr/>
      </dsp:nvSpPr>
      <dsp:spPr>
        <a:xfrm>
          <a:off x="2542989" y="452808"/>
          <a:ext cx="971527" cy="1758679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861" rIns="0" bIns="0" numCol="1" spcCol="1270" anchor="ctr" anchorCtr="0">
          <a:noAutofit/>
        </a:bodyPr>
        <a:lstStyle/>
        <a:p>
          <a:pPr lvl="0" algn="l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850" b="0" i="0" u="none" strike="noStrike" kern="1200" cap="none" normalizeH="0" baseline="0" dirty="0" smtClean="0">
              <a:ln/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Ces contrats sont partiellement pris en charge par l’Etat, la partie non prise en charge est quant à elle, refacturée à la collectivité accueillant l’agent en CAE.</a:t>
          </a:r>
          <a:endParaRPr kumimoji="0" lang="fr-FR" sz="850" b="0" i="0" u="none" strike="noStrike" kern="1200" cap="none" normalizeH="0" baseline="0" dirty="0" smtClean="0">
            <a:ln/>
            <a:effectLst/>
            <a:latin typeface="Corbel" pitchFamily="34" charset="0"/>
            <a:cs typeface="Arial" pitchFamily="34" charset="0"/>
          </a:endParaRPr>
        </a:p>
      </dsp:txBody>
      <dsp:txXfrm>
        <a:off x="2542989" y="452808"/>
        <a:ext cx="971527" cy="175867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43FA29-E9AF-4382-9B74-E36FCB28074E}">
      <dsp:nvSpPr>
        <dsp:cNvPr id="0" name=""/>
        <dsp:cNvSpPr/>
      </dsp:nvSpPr>
      <dsp:spPr>
        <a:xfrm>
          <a:off x="0" y="0"/>
          <a:ext cx="1555372" cy="328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Analyse du besoin</a:t>
          </a:r>
          <a:endParaRPr lang="fr-FR" sz="800" kern="1200" dirty="0"/>
        </a:p>
      </dsp:txBody>
      <dsp:txXfrm>
        <a:off x="0" y="0"/>
        <a:ext cx="1192757" cy="328158"/>
      </dsp:txXfrm>
    </dsp:sp>
    <dsp:sp modelId="{0C16678C-8AAA-4B15-8E7D-BC8596D087B3}">
      <dsp:nvSpPr>
        <dsp:cNvPr id="0" name=""/>
        <dsp:cNvSpPr/>
      </dsp:nvSpPr>
      <dsp:spPr>
        <a:xfrm>
          <a:off x="130262" y="387823"/>
          <a:ext cx="1555372" cy="328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Rédaction et diffusion de l’annonce</a:t>
          </a:r>
          <a:endParaRPr lang="fr-FR" sz="800" kern="1200" dirty="0"/>
        </a:p>
      </dsp:txBody>
      <dsp:txXfrm>
        <a:off x="130262" y="387823"/>
        <a:ext cx="1211807" cy="328158"/>
      </dsp:txXfrm>
    </dsp:sp>
    <dsp:sp modelId="{763A0D7C-B6BB-4F44-A822-A5F80C2291CA}">
      <dsp:nvSpPr>
        <dsp:cNvPr id="0" name=""/>
        <dsp:cNvSpPr/>
      </dsp:nvSpPr>
      <dsp:spPr>
        <a:xfrm>
          <a:off x="258580" y="775647"/>
          <a:ext cx="1555372" cy="328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Sélection des candidatures et jury</a:t>
          </a:r>
          <a:endParaRPr lang="fr-FR" sz="800" kern="1200" dirty="0"/>
        </a:p>
      </dsp:txBody>
      <dsp:txXfrm>
        <a:off x="258580" y="775647"/>
        <a:ext cx="1213751" cy="328158"/>
      </dsp:txXfrm>
    </dsp:sp>
    <dsp:sp modelId="{C2D89F60-8F13-40E8-B1A3-AA90400FE740}">
      <dsp:nvSpPr>
        <dsp:cNvPr id="0" name=""/>
        <dsp:cNvSpPr/>
      </dsp:nvSpPr>
      <dsp:spPr>
        <a:xfrm>
          <a:off x="388843" y="1163471"/>
          <a:ext cx="1555372" cy="328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Suivi de la procédure</a:t>
          </a:r>
          <a:endParaRPr lang="fr-FR" sz="800" kern="1200" dirty="0"/>
        </a:p>
      </dsp:txBody>
      <dsp:txXfrm>
        <a:off x="388843" y="1163471"/>
        <a:ext cx="1211807" cy="328158"/>
      </dsp:txXfrm>
    </dsp:sp>
    <dsp:sp modelId="{8B8DF57B-AF3F-428B-92D3-D744C479B85B}">
      <dsp:nvSpPr>
        <dsp:cNvPr id="0" name=""/>
        <dsp:cNvSpPr/>
      </dsp:nvSpPr>
      <dsp:spPr>
        <a:xfrm>
          <a:off x="1342069" y="251339"/>
          <a:ext cx="213303" cy="21330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1342069" y="251339"/>
        <a:ext cx="213303" cy="213303"/>
      </dsp:txXfrm>
    </dsp:sp>
    <dsp:sp modelId="{BAEDCF4B-E97D-4ED3-80C2-E2D00AF3154C}">
      <dsp:nvSpPr>
        <dsp:cNvPr id="0" name=""/>
        <dsp:cNvSpPr/>
      </dsp:nvSpPr>
      <dsp:spPr>
        <a:xfrm>
          <a:off x="1472332" y="639163"/>
          <a:ext cx="213303" cy="21330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1472332" y="639163"/>
        <a:ext cx="213303" cy="213303"/>
      </dsp:txXfrm>
    </dsp:sp>
    <dsp:sp modelId="{37D87748-CDCA-42C8-B66C-87697CAE0B2D}">
      <dsp:nvSpPr>
        <dsp:cNvPr id="0" name=""/>
        <dsp:cNvSpPr/>
      </dsp:nvSpPr>
      <dsp:spPr>
        <a:xfrm>
          <a:off x="1600650" y="1026987"/>
          <a:ext cx="213303" cy="21330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1600650" y="1026987"/>
        <a:ext cx="213303" cy="21330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9857EB-CC16-4104-A2AE-666CA5DE521D}">
      <dsp:nvSpPr>
        <dsp:cNvPr id="0" name=""/>
        <dsp:cNvSpPr/>
      </dsp:nvSpPr>
      <dsp:spPr>
        <a:xfrm>
          <a:off x="298" y="405413"/>
          <a:ext cx="1165559" cy="55803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8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Le calcul des traitements</a:t>
          </a:r>
          <a:endParaRPr lang="fr-FR" sz="800" kern="1200" dirty="0">
            <a:solidFill>
              <a:schemeClr val="tx1"/>
            </a:solidFill>
            <a:latin typeface="Corbel" pitchFamily="34" charset="0"/>
          </a:endParaRPr>
        </a:p>
      </dsp:txBody>
      <dsp:txXfrm>
        <a:off x="298" y="405413"/>
        <a:ext cx="1165559" cy="558034"/>
      </dsp:txXfrm>
    </dsp:sp>
    <dsp:sp modelId="{549F616B-7761-46EC-8B19-3CE3D2E31271}">
      <dsp:nvSpPr>
        <dsp:cNvPr id="0" name=""/>
        <dsp:cNvSpPr/>
      </dsp:nvSpPr>
      <dsp:spPr>
        <a:xfrm>
          <a:off x="1282413" y="405413"/>
          <a:ext cx="1165559" cy="55803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8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L’édition des états de charges</a:t>
          </a:r>
        </a:p>
      </dsp:txBody>
      <dsp:txXfrm>
        <a:off x="1282413" y="405413"/>
        <a:ext cx="1165559" cy="558034"/>
      </dsp:txXfrm>
    </dsp:sp>
    <dsp:sp modelId="{8F4EE9DF-D7F0-48AE-94ED-49518BCAE8FF}">
      <dsp:nvSpPr>
        <dsp:cNvPr id="0" name=""/>
        <dsp:cNvSpPr/>
      </dsp:nvSpPr>
      <dsp:spPr>
        <a:xfrm>
          <a:off x="298" y="1080003"/>
          <a:ext cx="1165559" cy="85594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8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La transmission des données pour l’établissement des déclarations &amp; états annuels destinés aux administrations sociales et fiscales</a:t>
          </a:r>
        </a:p>
      </dsp:txBody>
      <dsp:txXfrm>
        <a:off x="298" y="1080003"/>
        <a:ext cx="1165559" cy="855944"/>
      </dsp:txXfrm>
    </dsp:sp>
    <dsp:sp modelId="{1B513C41-E4A8-44FB-83CF-4A6D7FEFAA7B}">
      <dsp:nvSpPr>
        <dsp:cNvPr id="0" name=""/>
        <dsp:cNvSpPr/>
      </dsp:nvSpPr>
      <dsp:spPr>
        <a:xfrm>
          <a:off x="1282413" y="1158308"/>
          <a:ext cx="1165559" cy="699335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8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L’établissement de la liste des mandats et bordereaux comptables correspondants</a:t>
          </a:r>
        </a:p>
      </dsp:txBody>
      <dsp:txXfrm>
        <a:off x="1282413" y="1158308"/>
        <a:ext cx="1165559" cy="699335"/>
      </dsp:txXfrm>
    </dsp:sp>
    <dsp:sp modelId="{4190F114-7280-4EFB-8DB3-EA1F9DA76DC0}">
      <dsp:nvSpPr>
        <dsp:cNvPr id="0" name=""/>
        <dsp:cNvSpPr/>
      </dsp:nvSpPr>
      <dsp:spPr>
        <a:xfrm>
          <a:off x="641356" y="2052504"/>
          <a:ext cx="1165559" cy="54588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80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Corbel" pitchFamily="34" charset="0"/>
              <a:ea typeface="Calibri" pitchFamily="34" charset="0"/>
              <a:cs typeface="Times New Roman" pitchFamily="18" charset="0"/>
            </a:rPr>
            <a:t>La transmission des données par procédure DADSU</a:t>
          </a:r>
        </a:p>
      </dsp:txBody>
      <dsp:txXfrm>
        <a:off x="641356" y="2052504"/>
        <a:ext cx="1165559" cy="5458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A2AD2D-D416-43A9-98A2-576D16D17EAB}">
      <dsp:nvSpPr>
        <dsp:cNvPr id="0" name=""/>
        <dsp:cNvSpPr/>
      </dsp:nvSpPr>
      <dsp:spPr>
        <a:xfrm>
          <a:off x="71453" y="2002"/>
          <a:ext cx="1316912" cy="78311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3D063-427D-443B-87A9-0E5FED3A1981}">
      <dsp:nvSpPr>
        <dsp:cNvPr id="0" name=""/>
        <dsp:cNvSpPr/>
      </dsp:nvSpPr>
      <dsp:spPr>
        <a:xfrm>
          <a:off x="161609" y="785121"/>
          <a:ext cx="1136601" cy="42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Des tickets restaurants</a:t>
          </a:r>
          <a:endParaRPr lang="fr-FR" sz="900" kern="1200" dirty="0"/>
        </a:p>
      </dsp:txBody>
      <dsp:txXfrm>
        <a:off x="161609" y="785121"/>
        <a:ext cx="1136601" cy="421679"/>
      </dsp:txXfrm>
    </dsp:sp>
    <dsp:sp modelId="{FAF26406-AD2C-4635-B2C5-BA5B0B5EE932}">
      <dsp:nvSpPr>
        <dsp:cNvPr id="0" name=""/>
        <dsp:cNvSpPr/>
      </dsp:nvSpPr>
      <dsp:spPr>
        <a:xfrm>
          <a:off x="1502074" y="2002"/>
          <a:ext cx="1136601" cy="783118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14929-CAB1-4BAA-9642-752AD5DDCB85}">
      <dsp:nvSpPr>
        <dsp:cNvPr id="0" name=""/>
        <dsp:cNvSpPr/>
      </dsp:nvSpPr>
      <dsp:spPr>
        <a:xfrm>
          <a:off x="1502074" y="785121"/>
          <a:ext cx="1136601" cy="42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Des chèques vacances &amp; coupons sports</a:t>
          </a:r>
          <a:endParaRPr lang="fr-FR" sz="900" kern="1200" dirty="0"/>
        </a:p>
      </dsp:txBody>
      <dsp:txXfrm>
        <a:off x="1502074" y="785121"/>
        <a:ext cx="1136601" cy="421679"/>
      </dsp:txXfrm>
    </dsp:sp>
    <dsp:sp modelId="{585A1D16-BE6B-49B9-9332-488D49F1BB03}">
      <dsp:nvSpPr>
        <dsp:cNvPr id="0" name=""/>
        <dsp:cNvSpPr/>
      </dsp:nvSpPr>
      <dsp:spPr>
        <a:xfrm>
          <a:off x="2762647" y="33538"/>
          <a:ext cx="1136601" cy="65484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69FDB-63A9-4903-A7B7-72F746FA0EEB}">
      <dsp:nvSpPr>
        <dsp:cNvPr id="0" name=""/>
        <dsp:cNvSpPr/>
      </dsp:nvSpPr>
      <dsp:spPr>
        <a:xfrm>
          <a:off x="2752384" y="753052"/>
          <a:ext cx="1136601" cy="42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Bons d’achats multi-enseignes, loisirs et cadeaux</a:t>
          </a:r>
          <a:endParaRPr lang="fr-FR" sz="900" kern="1200" dirty="0"/>
        </a:p>
      </dsp:txBody>
      <dsp:txXfrm>
        <a:off x="2752384" y="753052"/>
        <a:ext cx="1136601" cy="421679"/>
      </dsp:txXfrm>
    </dsp:sp>
    <dsp:sp modelId="{058174A0-3831-4D34-9653-C42E322794CB}">
      <dsp:nvSpPr>
        <dsp:cNvPr id="0" name=""/>
        <dsp:cNvSpPr/>
      </dsp:nvSpPr>
      <dsp:spPr>
        <a:xfrm>
          <a:off x="786764" y="1382381"/>
          <a:ext cx="1136601" cy="783118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C9383-D318-4659-87E0-851E1337422B}">
      <dsp:nvSpPr>
        <dsp:cNvPr id="0" name=""/>
        <dsp:cNvSpPr/>
      </dsp:nvSpPr>
      <dsp:spPr>
        <a:xfrm>
          <a:off x="720153" y="2136955"/>
          <a:ext cx="1269822" cy="263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Des accompagnements financiers</a:t>
          </a:r>
          <a:endParaRPr lang="fr-FR" sz="900" kern="1200" dirty="0"/>
        </a:p>
      </dsp:txBody>
      <dsp:txXfrm>
        <a:off x="720153" y="2136955"/>
        <a:ext cx="1269822" cy="263515"/>
      </dsp:txXfrm>
    </dsp:sp>
    <dsp:sp modelId="{7D66D39D-EAA3-493A-A22F-BC6BC4825C95}">
      <dsp:nvSpPr>
        <dsp:cNvPr id="0" name=""/>
        <dsp:cNvSpPr/>
      </dsp:nvSpPr>
      <dsp:spPr>
        <a:xfrm>
          <a:off x="2103684" y="1382334"/>
          <a:ext cx="1136601" cy="783118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645E4-310F-4EB0-9B38-A822CD9387B0}">
      <dsp:nvSpPr>
        <dsp:cNvPr id="0" name=""/>
        <dsp:cNvSpPr/>
      </dsp:nvSpPr>
      <dsp:spPr>
        <a:xfrm>
          <a:off x="2103684" y="2136769"/>
          <a:ext cx="1136601" cy="263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CESU</a:t>
          </a:r>
          <a:endParaRPr lang="fr-FR" sz="900" kern="1200" dirty="0"/>
        </a:p>
      </dsp:txBody>
      <dsp:txXfrm>
        <a:off x="2103684" y="2136769"/>
        <a:ext cx="1136601" cy="263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6BA82-3AEF-4A6E-9A76-4E2E0ECE8052}" type="datetimeFigureOut">
              <a:rPr lang="fr-FR" smtClean="0"/>
              <a:pPr/>
              <a:t>05/01/2017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5D80C-A958-4FB0-BE10-853F301B5E1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D9675-AE63-4354-954F-8CD850DFEC81}" type="datetimeFigureOut">
              <a:rPr lang="fr-FR" smtClean="0"/>
              <a:pPr/>
              <a:t>05/01/2017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E0D66-15F4-413C-BA24-29C12796EB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L’établissement</a:t>
            </a:r>
            <a:r>
              <a:rPr lang="fr-FR" sz="1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 géré par un conseil d’administration élu pour 6 ans. Le président du CDG74 est M. Antoine de </a:t>
            </a:r>
            <a:r>
              <a:rPr lang="fr-FR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Menthon</a:t>
            </a:r>
            <a:r>
              <a:rPr lang="fr-FR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fr-FR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E0D66-15F4-413C-BA24-29C12796EBE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E0D66-15F4-413C-BA24-29C12796EBE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E0D66-15F4-413C-BA24-29C12796EBE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</a:t>
            </a:r>
            <a:r>
              <a:rPr lang="fr-FR" baseline="0" dirty="0" smtClean="0"/>
              <a:t> cellule handicap : </a:t>
            </a:r>
          </a:p>
          <a:p>
            <a:r>
              <a:rPr lang="fr-FR" baseline="0" dirty="0" smtClean="0"/>
              <a:t>Participe également à l’organisation pré-</a:t>
            </a:r>
            <a:r>
              <a:rPr lang="fr-FR" baseline="0" dirty="0" err="1" smtClean="0"/>
              <a:t>celulle</a:t>
            </a:r>
            <a:r>
              <a:rPr lang="fr-FR" baseline="0" dirty="0" smtClean="0"/>
              <a:t> de reclassement, conseil en accessibilité, apprentissage et handicap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E0D66-15F4-413C-BA24-29C12796EBEA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Paies : </a:t>
            </a:r>
            <a:r>
              <a:rPr lang="fr-FR" sz="1200" dirty="0" smtClean="0">
                <a:solidFill>
                  <a:srgbClr val="1F497D"/>
                </a:solidFill>
                <a:latin typeface="Corbel" pitchFamily="34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e CDG assure la mise sous contrôle des risques liés à la paie, une fiabilité et une sécurisation des données dans un domaine de plus en plus complexe.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200" b="0" i="0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Corbel" pitchFamily="34" charset="0"/>
                <a:cs typeface="Times New Roman" pitchFamily="18" charset="0"/>
              </a:rPr>
              <a:t>Chomage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orbel" pitchFamily="34" charset="0"/>
                <a:cs typeface="Times New Roman" pitchFamily="18" charset="0"/>
              </a:rPr>
              <a:t>: </a:t>
            </a:r>
            <a:r>
              <a:rPr lang="fr-FR" sz="800" dirty="0" smtClean="0">
                <a:solidFill>
                  <a:srgbClr val="1F497D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l’instruction et le montage des dossiers d’indemnisation chômage pour leurs agents titulaires et non titulaires, leur permettant de calculer les allocations chômage. </a:t>
            </a: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E0D66-15F4-413C-BA24-29C12796EBEA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Temps de formation :</a:t>
            </a:r>
            <a:r>
              <a:rPr lang="fr-FR" baseline="0" dirty="0" smtClean="0"/>
              <a:t> 3 jours environ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E0D66-15F4-413C-BA24-29C12796EBEA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Pass</a:t>
            </a:r>
            <a:r>
              <a:rPr lang="fr-FR" baseline="0" dirty="0" smtClean="0"/>
              <a:t> 74 : </a:t>
            </a:r>
            <a:r>
              <a:rPr lang="fr-FR" dirty="0" smtClean="0"/>
              <a:t>Solidaire &gt; services</a:t>
            </a:r>
            <a:r>
              <a:rPr lang="fr-FR" baseline="0" dirty="0" smtClean="0"/>
              <a:t> &gt; Action +</a:t>
            </a:r>
            <a:endParaRPr lang="fr-FR" dirty="0" smtClean="0"/>
          </a:p>
          <a:p>
            <a:r>
              <a:rPr lang="fr-FR" dirty="0" smtClean="0"/>
              <a:t>Selon</a:t>
            </a:r>
            <a:r>
              <a:rPr lang="fr-FR" baseline="0" dirty="0" smtClean="0"/>
              <a:t> le niveau de prestation que l’on choisi les cotisations ne sont pas les mêmes. Dans tous les cas ils y aura tous les services affichés ici mais ils n’y en aura pas le même nombre ou ne seront pas de la même valeur selon le niveau de prestation choisi.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E0D66-15F4-413C-BA24-29C12796EBEA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E0D66-15F4-413C-BA24-29C12796EBEA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Solidaire &gt; services</a:t>
            </a:r>
            <a:r>
              <a:rPr lang="fr-FR" baseline="0" dirty="0" smtClean="0"/>
              <a:t> &gt; Action +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E0D66-15F4-413C-BA24-29C12796EBEA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981F-904B-4279-B11C-2B4CD3524A4F}" type="datetime1">
              <a:rPr lang="fr-FR" smtClean="0"/>
              <a:pPr/>
              <a:t>05/01/2017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7F7EB-F6B2-439C-9ABA-20ADA029E0A4}" type="datetime1">
              <a:rPr lang="fr-FR" smtClean="0"/>
              <a:pPr/>
              <a:t>05/01/2017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7B7A-6D2D-42B2-9FDC-3863A26EC656}" type="datetime1">
              <a:rPr lang="fr-FR" smtClean="0"/>
              <a:pPr/>
              <a:t>05/01/2017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7283152" cy="565571"/>
          </a:xfrm>
        </p:spPr>
        <p:txBody>
          <a:bodyPr>
            <a:noAutofit/>
          </a:bodyPr>
          <a:lstStyle>
            <a:lvl1pPr>
              <a:defRPr sz="3600">
                <a:latin typeface="Berlin Sans FB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BFCD-FC6D-416D-8AB6-99F9490CB10C}" type="datetime1">
              <a:rPr lang="fr-FR" smtClean="0"/>
              <a:pPr/>
              <a:t>05/01/2017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Tempus Sans ITC" pitchFamily="82" charset="0"/>
              </a:defRPr>
            </a:lvl1pPr>
          </a:lstStyle>
          <a:p>
            <a:fld id="{CE7BC909-3F54-414B-B5AE-A6D91722B29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8B172-0FAF-449D-A345-D55DEF41D051}" type="datetime1">
              <a:rPr lang="fr-FR" smtClean="0"/>
              <a:pPr/>
              <a:t>05/01/2017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283152" cy="56557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FF9-412D-4F82-8224-D484E10AC964}" type="datetime1">
              <a:rPr lang="fr-FR" smtClean="0"/>
              <a:pPr/>
              <a:t>05/01/2017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57882-559E-4706-B5AE-6CA886E43E46}" type="datetime1">
              <a:rPr lang="fr-FR" smtClean="0"/>
              <a:pPr/>
              <a:t>05/01/2017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6FC8-2143-491A-A8BA-54C8D45FC522}" type="datetime1">
              <a:rPr lang="fr-FR" smtClean="0"/>
              <a:pPr/>
              <a:t>05/01/2017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694B-0FF2-45AE-B283-F498AE206F76}" type="datetime1">
              <a:rPr lang="fr-FR" smtClean="0"/>
              <a:pPr/>
              <a:t>05/01/2017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0924-3F04-4E25-9766-66835DA039FD}" type="datetime1">
              <a:rPr lang="fr-FR" smtClean="0"/>
              <a:pPr/>
              <a:t>05/01/2017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9D08-4E9D-4C44-B14D-9DF82FBD6E5B}" type="datetime1">
              <a:rPr lang="fr-FR" smtClean="0"/>
              <a:pPr/>
              <a:t>05/01/2017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8F1EF-E7EC-457F-AB00-2A0E14F6EBBF}" type="datetime1">
              <a:rPr lang="fr-FR" smtClean="0"/>
              <a:pPr/>
              <a:t>05/01/2017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BC909-3F54-414B-B5AE-A6D91722B29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179512" y="771550"/>
            <a:ext cx="860444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7884368" y="123478"/>
            <a:ext cx="0" cy="51125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R:\Projet communication\Majdoline\logo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8384" y="51470"/>
            <a:ext cx="1008112" cy="672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13" Type="http://schemas.openxmlformats.org/officeDocument/2006/relationships/diagramColors" Target="../diagrams/colors10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9.xml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11" Type="http://schemas.openxmlformats.org/officeDocument/2006/relationships/diagramLayout" Target="../diagrams/layout10.xml"/><Relationship Id="rId5" Type="http://schemas.openxmlformats.org/officeDocument/2006/relationships/diagramData" Target="../diagrams/data9.xml"/><Relationship Id="rId10" Type="http://schemas.openxmlformats.org/officeDocument/2006/relationships/diagramData" Target="../diagrams/data10.xml"/><Relationship Id="rId4" Type="http://schemas.openxmlformats.org/officeDocument/2006/relationships/image" Target="../media/image29.png"/><Relationship Id="rId9" Type="http://schemas.microsoft.com/office/2007/relationships/diagramDrawing" Target="../diagrams/drawing9.xml"/><Relationship Id="rId14" Type="http://schemas.microsoft.com/office/2007/relationships/diagramDrawing" Target="../diagrams/drawin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21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openxmlformats.org/officeDocument/2006/relationships/diagramQuickStyle" Target="../diagrams/quickStyle17.xml"/><Relationship Id="rId2" Type="http://schemas.openxmlformats.org/officeDocument/2006/relationships/image" Target="../media/image4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Layout" Target="../diagrams/layout17.xml"/><Relationship Id="rId5" Type="http://schemas.openxmlformats.org/officeDocument/2006/relationships/diagramQuickStyle" Target="../diagrams/quickStyle16.xml"/><Relationship Id="rId15" Type="http://schemas.openxmlformats.org/officeDocument/2006/relationships/image" Target="../media/image41.jpeg"/><Relationship Id="rId10" Type="http://schemas.openxmlformats.org/officeDocument/2006/relationships/diagramData" Target="../diagrams/data17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6.png"/><Relationship Id="rId14" Type="http://schemas.microsoft.com/office/2007/relationships/diagramDrawing" Target="../diagrams/drawin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11" Type="http://schemas.openxmlformats.org/officeDocument/2006/relationships/image" Target="../media/image43.jpeg"/><Relationship Id="rId5" Type="http://schemas.openxmlformats.org/officeDocument/2006/relationships/diagramLayout" Target="../diagrams/layout18.xml"/><Relationship Id="rId10" Type="http://schemas.openxmlformats.org/officeDocument/2006/relationships/image" Target="../media/image40.jpeg"/><Relationship Id="rId4" Type="http://schemas.openxmlformats.org/officeDocument/2006/relationships/diagramData" Target="../diagrams/data18.xml"/><Relationship Id="rId9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0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22.jpeg"/><Relationship Id="rId10" Type="http://schemas.microsoft.com/office/2007/relationships/diagramDrawing" Target="../diagrams/drawing4.xml"/><Relationship Id="rId4" Type="http://schemas.openxmlformats.org/officeDocument/2006/relationships/image" Target="../media/image21.jpeg"/><Relationship Id="rId9" Type="http://schemas.openxmlformats.org/officeDocument/2006/relationships/diagramColors" Target="../diagrams/colors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QuickStyle" Target="../diagrams/quickStyle6.xml"/><Relationship Id="rId18" Type="http://schemas.openxmlformats.org/officeDocument/2006/relationships/diagramQuickStyle" Target="../diagrams/quickStyle7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5.xml"/><Relationship Id="rId12" Type="http://schemas.openxmlformats.org/officeDocument/2006/relationships/diagramLayout" Target="../diagrams/layout6.xml"/><Relationship Id="rId17" Type="http://schemas.openxmlformats.org/officeDocument/2006/relationships/diagramLayout" Target="../diagrams/layout7.xml"/><Relationship Id="rId2" Type="http://schemas.openxmlformats.org/officeDocument/2006/relationships/image" Target="../media/image4.jpeg"/><Relationship Id="rId16" Type="http://schemas.openxmlformats.org/officeDocument/2006/relationships/diagramData" Target="../diagrams/data7.xml"/><Relationship Id="rId20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Data" Target="../diagrams/data6.xml"/><Relationship Id="rId5" Type="http://schemas.openxmlformats.org/officeDocument/2006/relationships/diagramData" Target="../diagrams/data5.xml"/><Relationship Id="rId15" Type="http://schemas.microsoft.com/office/2007/relationships/diagramDrawing" Target="../diagrams/drawing6.xml"/><Relationship Id="rId10" Type="http://schemas.openxmlformats.org/officeDocument/2006/relationships/image" Target="../media/image23.png"/><Relationship Id="rId19" Type="http://schemas.openxmlformats.org/officeDocument/2006/relationships/diagramColors" Target="../diagrams/colors7.xml"/><Relationship Id="rId4" Type="http://schemas.openxmlformats.org/officeDocument/2006/relationships/image" Target="../media/image21.jpeg"/><Relationship Id="rId9" Type="http://schemas.microsoft.com/office/2007/relationships/diagramDrawing" Target="../diagrams/drawing5.xml"/><Relationship Id="rId14" Type="http://schemas.openxmlformats.org/officeDocument/2006/relationships/diagramColors" Target="../diagrams/colors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arré corné 37"/>
          <p:cNvSpPr/>
          <p:nvPr/>
        </p:nvSpPr>
        <p:spPr>
          <a:xfrm rot="21338940">
            <a:off x="7904649" y="1602609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39" name="Carré corné 38"/>
          <p:cNvSpPr/>
          <p:nvPr/>
        </p:nvSpPr>
        <p:spPr>
          <a:xfrm rot="195315">
            <a:off x="7899833" y="2745091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40" name="Carré corné 39"/>
          <p:cNvSpPr/>
          <p:nvPr/>
        </p:nvSpPr>
        <p:spPr>
          <a:xfrm rot="21328531">
            <a:off x="7974686" y="3906871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4" name="Image 3" descr="MFPT panoramique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2500" t="28235" r="20000" b="5882"/>
          <a:stretch>
            <a:fillRect/>
          </a:stretch>
        </p:blipFill>
        <p:spPr>
          <a:xfrm>
            <a:off x="251520" y="1779662"/>
            <a:ext cx="723166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411510"/>
            <a:ext cx="7452320" cy="1080120"/>
          </a:xfrm>
        </p:spPr>
        <p:txBody>
          <a:bodyPr>
            <a:noAutofit/>
          </a:bodyPr>
          <a:lstStyle/>
          <a:p>
            <a:r>
              <a:rPr lang="fr-FR" sz="32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99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Centre</a:t>
            </a:r>
            <a:r>
              <a:rPr lang="fr-FR" sz="36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99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 </a:t>
            </a:r>
            <a:r>
              <a:rPr lang="fr-FR" sz="24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99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de</a:t>
            </a:r>
            <a:r>
              <a:rPr lang="fr-FR" sz="36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99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 </a:t>
            </a:r>
            <a:r>
              <a:rPr lang="fr-FR" sz="32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99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Gestion</a:t>
            </a:r>
            <a:r>
              <a:rPr lang="fr-FR" sz="36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99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 </a:t>
            </a:r>
            <a:r>
              <a:rPr lang="fr-FR" sz="24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99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de la </a:t>
            </a:r>
            <a:r>
              <a:rPr lang="fr-FR" sz="32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99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fonction publique </a:t>
            </a:r>
            <a:br>
              <a:rPr lang="fr-FR" sz="32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99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</a:br>
            <a:r>
              <a:rPr lang="fr-FR" sz="32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99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territoriale</a:t>
            </a:r>
            <a:r>
              <a:rPr lang="fr-FR" sz="36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99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 </a:t>
            </a:r>
            <a:r>
              <a:rPr lang="fr-FR" sz="24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99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de la</a:t>
            </a:r>
            <a:r>
              <a:rPr lang="fr-FR" sz="28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99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 </a:t>
            </a:r>
            <a:r>
              <a:rPr lang="fr-FR" sz="36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rgbClr val="9933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Haute-Savoie</a:t>
            </a:r>
            <a:endParaRPr lang="fr-FR" sz="36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rgbClr val="9933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  <p:sp>
        <p:nvSpPr>
          <p:cNvPr id="29" name="Carré corné 28"/>
          <p:cNvSpPr/>
          <p:nvPr/>
        </p:nvSpPr>
        <p:spPr>
          <a:xfrm rot="344454">
            <a:off x="7956377" y="1635646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 smtClean="0">
                <a:solidFill>
                  <a:schemeClr val="tx1"/>
                </a:solidFill>
                <a:latin typeface="Tempus Sans ITC" pitchFamily="82" charset="0"/>
              </a:rPr>
              <a:t>du CDG74</a:t>
            </a:r>
            <a:endParaRPr lang="fr-FR" sz="110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30" name="Carré corné 29"/>
          <p:cNvSpPr/>
          <p:nvPr/>
        </p:nvSpPr>
        <p:spPr>
          <a:xfrm rot="21207336">
            <a:off x="7956377" y="2715766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31" name="Carré corné 30"/>
          <p:cNvSpPr/>
          <p:nvPr/>
        </p:nvSpPr>
        <p:spPr>
          <a:xfrm rot="342527">
            <a:off x="7956377" y="3867894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Les 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7668344" y="0"/>
            <a:ext cx="72008" cy="51435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 descr="Logo-CDG74-Haute-Def-valide-avec-sloga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4368" y="123478"/>
            <a:ext cx="1206104" cy="843558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z="800" smtClean="0">
                <a:latin typeface="Tempus Sans ITC" pitchFamily="82" charset="0"/>
              </a:rPr>
              <a:pPr/>
              <a:t>1</a:t>
            </a:fld>
            <a:endParaRPr lang="fr-FR" sz="800" dirty="0">
              <a:latin typeface="Tempus Sans ITC" pitchFamily="8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29" grpId="2" animBg="1"/>
      <p:bldP spid="30" grpId="2" animBg="1"/>
      <p:bldP spid="31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7669360" cy="565571"/>
          </a:xfrm>
        </p:spPr>
        <p:txBody>
          <a:bodyPr/>
          <a:lstStyle/>
          <a:p>
            <a:r>
              <a:rPr lang="fr-FR" sz="3500" dirty="0" smtClean="0">
                <a:solidFill>
                  <a:schemeClr val="tx2">
                    <a:lumMod val="75000"/>
                  </a:schemeClr>
                </a:solidFill>
              </a:rPr>
              <a:t>Les services FACULTATIFS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8054535" y="3988613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8054535" y="3988613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0" y="2271288"/>
            <a:ext cx="216022" cy="2880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028384" y="3003798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obligatoires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028384" y="3291830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Les services facultatifs</a:t>
            </a:r>
            <a:endParaRPr lang="fr-FR" sz="1000" dirty="0">
              <a:latin typeface="Tempus Sans ITC" pitchFamily="8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55776" y="1059582"/>
            <a:ext cx="3096344" cy="35285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2">
                    <a:lumMod val="90000"/>
                  </a:schemeClr>
                </a:solidFill>
                <a:latin typeface="Berlin Sans FB" pitchFamily="34" charset="0"/>
              </a:rPr>
              <a:t>Panorama des services facultatifs</a:t>
            </a:r>
            <a:endParaRPr lang="fr-FR" sz="1600" dirty="0">
              <a:solidFill>
                <a:schemeClr val="bg2">
                  <a:lumMod val="9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42" name="Forme libre 41"/>
          <p:cNvSpPr/>
          <p:nvPr/>
        </p:nvSpPr>
        <p:spPr>
          <a:xfrm rot="16200000">
            <a:off x="-1206965" y="3238147"/>
            <a:ext cx="2855659" cy="226719"/>
          </a:xfrm>
          <a:custGeom>
            <a:avLst/>
            <a:gdLst>
              <a:gd name="connsiteX0" fmla="*/ 0 w 2567627"/>
              <a:gd name="connsiteY0" fmla="*/ 0 h 226719"/>
              <a:gd name="connsiteX1" fmla="*/ 2567627 w 2567627"/>
              <a:gd name="connsiteY1" fmla="*/ 0 h 226719"/>
              <a:gd name="connsiteX2" fmla="*/ 2567627 w 2567627"/>
              <a:gd name="connsiteY2" fmla="*/ 226719 h 226719"/>
              <a:gd name="connsiteX3" fmla="*/ 0 w 2567627"/>
              <a:gd name="connsiteY3" fmla="*/ 226719 h 226719"/>
              <a:gd name="connsiteX4" fmla="*/ 0 w 2567627"/>
              <a:gd name="connsiteY4" fmla="*/ 0 h 22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627" h="226719">
                <a:moveTo>
                  <a:pt x="0" y="0"/>
                </a:moveTo>
                <a:lnTo>
                  <a:pt x="2567627" y="0"/>
                </a:lnTo>
                <a:lnTo>
                  <a:pt x="2567627" y="226719"/>
                </a:lnTo>
                <a:lnTo>
                  <a:pt x="0" y="2267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199954" bIns="0" numCol="1" spcCol="1270" anchor="t" anchorCtr="0">
            <a:noAutofit/>
          </a:bodyPr>
          <a:lstStyle/>
          <a:p>
            <a:pPr lvl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/>
              <a:t>Santé au travail</a:t>
            </a:r>
            <a:endParaRPr lang="fr-FR" sz="1600" kern="1200" dirty="0"/>
          </a:p>
        </p:txBody>
      </p:sp>
      <p:sp>
        <p:nvSpPr>
          <p:cNvPr id="43" name="Rectangle à coins arrondis 42"/>
          <p:cNvSpPr/>
          <p:nvPr/>
        </p:nvSpPr>
        <p:spPr>
          <a:xfrm>
            <a:off x="334223" y="1923678"/>
            <a:ext cx="1141433" cy="2855659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180000" rIns="36000" bIns="72000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100" kern="1200" dirty="0" smtClean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kern="1200" dirty="0" smtClean="0"/>
              <a:t> Service de médecine de prévention</a:t>
            </a:r>
            <a:endParaRPr lang="fr-FR" sz="105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05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kern="1200" dirty="0" smtClean="0"/>
              <a:t> Prévention des risques professionnels, hygiène et sécurité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050" dirty="0" smtClean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kern="1200" dirty="0" smtClean="0"/>
              <a:t>Handicap</a:t>
            </a:r>
            <a:endParaRPr lang="fr-FR" sz="1050" kern="1200" dirty="0"/>
          </a:p>
        </p:txBody>
      </p:sp>
      <p:sp>
        <p:nvSpPr>
          <p:cNvPr id="44" name="Rectangle 43"/>
          <p:cNvSpPr/>
          <p:nvPr/>
        </p:nvSpPr>
        <p:spPr>
          <a:xfrm>
            <a:off x="125057" y="1627717"/>
            <a:ext cx="453439" cy="432297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Forme libre 44"/>
          <p:cNvSpPr/>
          <p:nvPr/>
        </p:nvSpPr>
        <p:spPr>
          <a:xfrm rot="16200000">
            <a:off x="5191050" y="3238147"/>
            <a:ext cx="2855659" cy="226719"/>
          </a:xfrm>
          <a:custGeom>
            <a:avLst/>
            <a:gdLst>
              <a:gd name="connsiteX0" fmla="*/ 0 w 2567627"/>
              <a:gd name="connsiteY0" fmla="*/ 0 h 226719"/>
              <a:gd name="connsiteX1" fmla="*/ 2567627 w 2567627"/>
              <a:gd name="connsiteY1" fmla="*/ 0 h 226719"/>
              <a:gd name="connsiteX2" fmla="*/ 2567627 w 2567627"/>
              <a:gd name="connsiteY2" fmla="*/ 226719 h 226719"/>
              <a:gd name="connsiteX3" fmla="*/ 0 w 2567627"/>
              <a:gd name="connsiteY3" fmla="*/ 226719 h 226719"/>
              <a:gd name="connsiteX4" fmla="*/ 0 w 2567627"/>
              <a:gd name="connsiteY4" fmla="*/ 0 h 22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627" h="226719">
                <a:moveTo>
                  <a:pt x="0" y="0"/>
                </a:moveTo>
                <a:lnTo>
                  <a:pt x="2567627" y="0"/>
                </a:lnTo>
                <a:lnTo>
                  <a:pt x="2567627" y="226719"/>
                </a:lnTo>
                <a:lnTo>
                  <a:pt x="0" y="2267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199955" bIns="0" numCol="1" spcCol="1270" anchor="t" anchorCtr="0">
            <a:noAutofit/>
          </a:bodyPr>
          <a:lstStyle/>
          <a:p>
            <a:pPr lvl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/>
              <a:t>Mise à disposition d’agents</a:t>
            </a:r>
            <a:endParaRPr lang="fr-FR" sz="1600" kern="1200" dirty="0"/>
          </a:p>
        </p:txBody>
      </p:sp>
      <p:sp>
        <p:nvSpPr>
          <p:cNvPr id="46" name="Rectangle à coins arrondis 45"/>
          <p:cNvSpPr/>
          <p:nvPr/>
        </p:nvSpPr>
        <p:spPr>
          <a:xfrm>
            <a:off x="6732240" y="1923678"/>
            <a:ext cx="1008111" cy="28803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36000" tIns="199954" rIns="36000" bIns="99568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050" kern="1200" dirty="0" smtClean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kern="1200" dirty="0" smtClean="0"/>
              <a:t> Service Archivistes</a:t>
            </a:r>
            <a:endParaRPr lang="fr-FR" sz="105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05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kern="1200" dirty="0" smtClean="0"/>
              <a:t> Secrétariat de Mairie</a:t>
            </a:r>
            <a:endParaRPr lang="fr-FR" sz="105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05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kern="1200" dirty="0" smtClean="0"/>
              <a:t> Agents mis à disposition</a:t>
            </a:r>
            <a:endParaRPr lang="fr-FR" sz="1050" kern="1200" dirty="0"/>
          </a:p>
        </p:txBody>
      </p:sp>
      <p:sp>
        <p:nvSpPr>
          <p:cNvPr id="47" name="Rectangle 46"/>
          <p:cNvSpPr/>
          <p:nvPr/>
        </p:nvSpPr>
        <p:spPr>
          <a:xfrm>
            <a:off x="6523073" y="1627717"/>
            <a:ext cx="453439" cy="432297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50000"/>
              <a:hueOff val="-1327093"/>
              <a:satOff val="7537"/>
              <a:lumOff val="59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Forme libre 47"/>
          <p:cNvSpPr/>
          <p:nvPr/>
        </p:nvSpPr>
        <p:spPr>
          <a:xfrm rot="16200000">
            <a:off x="580903" y="3106463"/>
            <a:ext cx="2592289" cy="226719"/>
          </a:xfrm>
          <a:custGeom>
            <a:avLst/>
            <a:gdLst>
              <a:gd name="connsiteX0" fmla="*/ 0 w 2567627"/>
              <a:gd name="connsiteY0" fmla="*/ 0 h 226719"/>
              <a:gd name="connsiteX1" fmla="*/ 2567627 w 2567627"/>
              <a:gd name="connsiteY1" fmla="*/ 0 h 226719"/>
              <a:gd name="connsiteX2" fmla="*/ 2567627 w 2567627"/>
              <a:gd name="connsiteY2" fmla="*/ 226719 h 226719"/>
              <a:gd name="connsiteX3" fmla="*/ 0 w 2567627"/>
              <a:gd name="connsiteY3" fmla="*/ 226719 h 226719"/>
              <a:gd name="connsiteX4" fmla="*/ 0 w 2567627"/>
              <a:gd name="connsiteY4" fmla="*/ 0 h 22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627" h="226719">
                <a:moveTo>
                  <a:pt x="0" y="0"/>
                </a:moveTo>
                <a:lnTo>
                  <a:pt x="2567627" y="0"/>
                </a:lnTo>
                <a:lnTo>
                  <a:pt x="2567627" y="226719"/>
                </a:lnTo>
                <a:lnTo>
                  <a:pt x="0" y="2267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199955" bIns="-1" numCol="1" spcCol="1270" anchor="t" anchorCtr="0">
            <a:noAutofit/>
          </a:bodyPr>
          <a:lstStyle/>
          <a:p>
            <a:pPr lvl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/>
              <a:t>Assistance administrative</a:t>
            </a:r>
            <a:endParaRPr lang="fr-FR" sz="1600" kern="1200" dirty="0"/>
          </a:p>
        </p:txBody>
      </p:sp>
      <p:sp>
        <p:nvSpPr>
          <p:cNvPr id="49" name="Rectangle à coins arrondis 48"/>
          <p:cNvSpPr/>
          <p:nvPr/>
        </p:nvSpPr>
        <p:spPr>
          <a:xfrm>
            <a:off x="1979712" y="1923678"/>
            <a:ext cx="1296144" cy="2855659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488257"/>
              <a:satOff val="8966"/>
              <a:lumOff val="719"/>
              <a:alphaOff val="0"/>
            </a:schemeClr>
          </a:fillRef>
          <a:effectRef idx="2">
            <a:schemeClr val="accent4">
              <a:hueOff val="-1488257"/>
              <a:satOff val="8966"/>
              <a:lumOff val="7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199954" rIns="36000" bIns="99568" numCol="1" spcCol="1270" anchor="t" anchorCtr="0">
            <a:noAutofit/>
          </a:bodyPr>
          <a:lstStyle/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•"/>
            </a:pPr>
            <a:r>
              <a:rPr lang="fr-FR" sz="1050" dirty="0" smtClean="0"/>
              <a:t>Assistance sur les payes</a:t>
            </a:r>
            <a:endParaRPr lang="fr-FR" sz="1050" dirty="0"/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900" dirty="0"/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dirty="0" smtClean="0"/>
              <a:t> Assistance sur les dossiers retraites</a:t>
            </a:r>
            <a:endParaRPr lang="fr-FR" sz="1050" dirty="0"/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900" dirty="0"/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b="1" i="1" dirty="0" smtClean="0"/>
              <a:t> </a:t>
            </a:r>
            <a:r>
              <a:rPr lang="fr-FR" sz="1050" dirty="0" smtClean="0"/>
              <a:t>Assurance des risques statutaires</a:t>
            </a:r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050" dirty="0" smtClean="0"/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dirty="0" smtClean="0"/>
              <a:t>Aide au retour à l’emploi </a:t>
            </a:r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050" dirty="0" smtClean="0"/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dirty="0" smtClean="0"/>
              <a:t>Assistance juridique statutaire</a:t>
            </a:r>
            <a:endParaRPr lang="fr-FR" sz="1050" dirty="0"/>
          </a:p>
        </p:txBody>
      </p:sp>
      <p:sp>
        <p:nvSpPr>
          <p:cNvPr id="50" name="Rectangle 49"/>
          <p:cNvSpPr/>
          <p:nvPr/>
        </p:nvSpPr>
        <p:spPr>
          <a:xfrm>
            <a:off x="1781241" y="1627717"/>
            <a:ext cx="453439" cy="432297"/>
          </a:xfrm>
          <a:prstGeom prst="rect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50000"/>
              <a:hueOff val="-2654186"/>
              <a:satOff val="15073"/>
              <a:lumOff val="119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Forme libre 50"/>
          <p:cNvSpPr/>
          <p:nvPr/>
        </p:nvSpPr>
        <p:spPr>
          <a:xfrm rot="16200000">
            <a:off x="3833594" y="3238147"/>
            <a:ext cx="2855659" cy="226719"/>
          </a:xfrm>
          <a:custGeom>
            <a:avLst/>
            <a:gdLst>
              <a:gd name="connsiteX0" fmla="*/ 0 w 2567627"/>
              <a:gd name="connsiteY0" fmla="*/ 0 h 226719"/>
              <a:gd name="connsiteX1" fmla="*/ 2567627 w 2567627"/>
              <a:gd name="connsiteY1" fmla="*/ 0 h 226719"/>
              <a:gd name="connsiteX2" fmla="*/ 2567627 w 2567627"/>
              <a:gd name="connsiteY2" fmla="*/ 226719 h 226719"/>
              <a:gd name="connsiteX3" fmla="*/ 0 w 2567627"/>
              <a:gd name="connsiteY3" fmla="*/ 226719 h 226719"/>
              <a:gd name="connsiteX4" fmla="*/ 0 w 2567627"/>
              <a:gd name="connsiteY4" fmla="*/ 0 h 22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627" h="226719">
                <a:moveTo>
                  <a:pt x="0" y="0"/>
                </a:moveTo>
                <a:lnTo>
                  <a:pt x="2567627" y="0"/>
                </a:lnTo>
                <a:lnTo>
                  <a:pt x="2567627" y="226719"/>
                </a:lnTo>
                <a:lnTo>
                  <a:pt x="0" y="2267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199955" bIns="0" numCol="1" spcCol="1270" anchor="t" anchorCtr="0">
            <a:noAutofit/>
          </a:bodyPr>
          <a:lstStyle/>
          <a:p>
            <a:pPr lvl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/>
              <a:t>Action sociale et prévoyance</a:t>
            </a:r>
            <a:endParaRPr lang="fr-FR" sz="1600" kern="1200" dirty="0"/>
          </a:p>
        </p:txBody>
      </p:sp>
      <p:sp>
        <p:nvSpPr>
          <p:cNvPr id="52" name="Rectangle à coins arrondis 51"/>
          <p:cNvSpPr/>
          <p:nvPr/>
        </p:nvSpPr>
        <p:spPr>
          <a:xfrm>
            <a:off x="5374784" y="1923678"/>
            <a:ext cx="936104" cy="2880320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199954" rIns="36000" bIns="99568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050" kern="1200" dirty="0" smtClean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kern="1200" dirty="0" smtClean="0"/>
              <a:t> Le </a:t>
            </a:r>
            <a:r>
              <a:rPr lang="fr-FR" sz="1050" kern="1200" dirty="0" err="1" smtClean="0"/>
              <a:t>Pass</a:t>
            </a:r>
            <a:r>
              <a:rPr lang="fr-FR" sz="1050" kern="1200" dirty="0" smtClean="0"/>
              <a:t> 74</a:t>
            </a:r>
            <a:endParaRPr lang="fr-FR" sz="105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05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kern="1200" dirty="0" smtClean="0"/>
              <a:t> Prévoyance</a:t>
            </a:r>
            <a:endParaRPr lang="fr-FR" sz="1050" kern="1200" dirty="0"/>
          </a:p>
        </p:txBody>
      </p:sp>
      <p:sp>
        <p:nvSpPr>
          <p:cNvPr id="53" name="Rectangle 52"/>
          <p:cNvSpPr/>
          <p:nvPr/>
        </p:nvSpPr>
        <p:spPr>
          <a:xfrm>
            <a:off x="5076056" y="1627717"/>
            <a:ext cx="632561" cy="432297"/>
          </a:xfrm>
          <a:prstGeom prst="rect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50000"/>
              <a:hueOff val="-3981279"/>
              <a:satOff val="22610"/>
              <a:lumOff val="17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orme libre 24"/>
          <p:cNvSpPr/>
          <p:nvPr/>
        </p:nvSpPr>
        <p:spPr>
          <a:xfrm rot="16200000">
            <a:off x="2123728" y="3219821"/>
            <a:ext cx="2880319" cy="288032"/>
          </a:xfrm>
          <a:custGeom>
            <a:avLst/>
            <a:gdLst>
              <a:gd name="connsiteX0" fmla="*/ 0 w 2567627"/>
              <a:gd name="connsiteY0" fmla="*/ 0 h 226719"/>
              <a:gd name="connsiteX1" fmla="*/ 2567627 w 2567627"/>
              <a:gd name="connsiteY1" fmla="*/ 0 h 226719"/>
              <a:gd name="connsiteX2" fmla="*/ 2567627 w 2567627"/>
              <a:gd name="connsiteY2" fmla="*/ 226719 h 226719"/>
              <a:gd name="connsiteX3" fmla="*/ 0 w 2567627"/>
              <a:gd name="connsiteY3" fmla="*/ 226719 h 226719"/>
              <a:gd name="connsiteX4" fmla="*/ 0 w 2567627"/>
              <a:gd name="connsiteY4" fmla="*/ 0 h 22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627" h="226719">
                <a:moveTo>
                  <a:pt x="0" y="0"/>
                </a:moveTo>
                <a:lnTo>
                  <a:pt x="2567627" y="0"/>
                </a:lnTo>
                <a:lnTo>
                  <a:pt x="2567627" y="226719"/>
                </a:lnTo>
                <a:lnTo>
                  <a:pt x="0" y="2267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199955" bIns="0" numCol="1" spcCol="1270" anchor="t" anchorCtr="0">
            <a:noAutofit/>
          </a:bodyPr>
          <a:lstStyle/>
          <a:p>
            <a:pPr lvl="0" algn="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50" dirty="0" smtClean="0"/>
              <a:t>Emploi / Recrutement / Mobilité </a:t>
            </a:r>
            <a:endParaRPr lang="fr-FR" sz="1550" kern="1200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3635896" y="1923678"/>
            <a:ext cx="1296144" cy="2880320"/>
          </a:xfrm>
          <a:prstGeom prst="roundRect">
            <a:avLst/>
          </a:prstGeom>
          <a:solidFill>
            <a:srgbClr val="1254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99568" tIns="199954" rIns="99568" bIns="99568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fr-FR" sz="1050" kern="1200" dirty="0" smtClean="0"/>
              <a:t>Assistance au recrutement</a:t>
            </a:r>
            <a:endParaRPr lang="fr-FR" sz="105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5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kern="1200" dirty="0" smtClean="0"/>
              <a:t> Conseil en organisation</a:t>
            </a:r>
            <a:endParaRPr lang="fr-FR" sz="105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5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kern="1200" dirty="0" smtClean="0"/>
              <a:t> Assistance à l’élaboration des schémas de mutualisation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500" kern="1200" dirty="0" smtClean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dirty="0" smtClean="0"/>
              <a:t>Ateliers mobilité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500" kern="1200" dirty="0" smtClean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dirty="0" smtClean="0"/>
              <a:t>Accès à l’emploi titulaire</a:t>
            </a:r>
            <a:endParaRPr lang="fr-FR" sz="1050" kern="1200" dirty="0"/>
          </a:p>
        </p:txBody>
      </p:sp>
      <p:sp>
        <p:nvSpPr>
          <p:cNvPr id="27" name="Rectangle 26"/>
          <p:cNvSpPr/>
          <p:nvPr/>
        </p:nvSpPr>
        <p:spPr>
          <a:xfrm>
            <a:off x="3419872" y="1635646"/>
            <a:ext cx="360040" cy="432048"/>
          </a:xfrm>
          <a:prstGeom prst="rect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4">
              <a:tint val="50000"/>
              <a:hueOff val="-1327093"/>
              <a:satOff val="7537"/>
              <a:lumOff val="59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5" grpId="0"/>
      <p:bldP spid="46" grpId="0" animBg="1"/>
      <p:bldP spid="48" grpId="0"/>
      <p:bldP spid="49" grpId="0" animBg="1"/>
      <p:bldP spid="51" grpId="0"/>
      <p:bldP spid="52" grpId="0" animBg="1"/>
      <p:bldP spid="25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8054535" y="3988613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8054535" y="3988613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0" y="2271288"/>
            <a:ext cx="216022" cy="2880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028384" y="3003798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obligatoires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028384" y="3291830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Les services facultatifs</a:t>
            </a:r>
            <a:endParaRPr lang="fr-FR" sz="1000" dirty="0">
              <a:latin typeface="Tempus Sans ITC" pitchFamily="8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483768" y="976327"/>
            <a:ext cx="3384376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/>
            <a:r>
              <a:rPr lang="fr-FR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" pitchFamily="34" charset="0"/>
              </a:rPr>
              <a:t>LA SANTÉ AU TRAVAIL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75656" y="1563638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fr-FR" sz="1400" b="1" dirty="0" smtClean="0">
                <a:latin typeface="Tempus Sans ITC" pitchFamily="82" charset="0"/>
              </a:rPr>
              <a:t>Trois services </a:t>
            </a:r>
            <a:r>
              <a:rPr lang="fr-FR" sz="1400" dirty="0" smtClean="0">
                <a:latin typeface="Tempus Sans ITC" pitchFamily="82" charset="0"/>
              </a:rPr>
              <a:t>interviennent dans la protection de la santé des salariés </a:t>
            </a:r>
          </a:p>
        </p:txBody>
      </p:sp>
      <p:sp>
        <p:nvSpPr>
          <p:cNvPr id="18" name="Forme libre 17"/>
          <p:cNvSpPr/>
          <p:nvPr/>
        </p:nvSpPr>
        <p:spPr>
          <a:xfrm>
            <a:off x="179512" y="1995686"/>
            <a:ext cx="3600399" cy="701004"/>
          </a:xfrm>
          <a:custGeom>
            <a:avLst/>
            <a:gdLst>
              <a:gd name="connsiteX0" fmla="*/ 0 w 4039238"/>
              <a:gd name="connsiteY0" fmla="*/ 62900 h 628996"/>
              <a:gd name="connsiteX1" fmla="*/ 18423 w 4039238"/>
              <a:gd name="connsiteY1" fmla="*/ 18423 h 628996"/>
              <a:gd name="connsiteX2" fmla="*/ 62900 w 4039238"/>
              <a:gd name="connsiteY2" fmla="*/ 0 h 628996"/>
              <a:gd name="connsiteX3" fmla="*/ 3976338 w 4039238"/>
              <a:gd name="connsiteY3" fmla="*/ 0 h 628996"/>
              <a:gd name="connsiteX4" fmla="*/ 4020815 w 4039238"/>
              <a:gd name="connsiteY4" fmla="*/ 18423 h 628996"/>
              <a:gd name="connsiteX5" fmla="*/ 4039238 w 4039238"/>
              <a:gd name="connsiteY5" fmla="*/ 62900 h 628996"/>
              <a:gd name="connsiteX6" fmla="*/ 4039238 w 4039238"/>
              <a:gd name="connsiteY6" fmla="*/ 566096 h 628996"/>
              <a:gd name="connsiteX7" fmla="*/ 4020815 w 4039238"/>
              <a:gd name="connsiteY7" fmla="*/ 610573 h 628996"/>
              <a:gd name="connsiteX8" fmla="*/ 3976338 w 4039238"/>
              <a:gd name="connsiteY8" fmla="*/ 628996 h 628996"/>
              <a:gd name="connsiteX9" fmla="*/ 62900 w 4039238"/>
              <a:gd name="connsiteY9" fmla="*/ 628996 h 628996"/>
              <a:gd name="connsiteX10" fmla="*/ 18423 w 4039238"/>
              <a:gd name="connsiteY10" fmla="*/ 610573 h 628996"/>
              <a:gd name="connsiteX11" fmla="*/ 0 w 4039238"/>
              <a:gd name="connsiteY11" fmla="*/ 566096 h 628996"/>
              <a:gd name="connsiteX12" fmla="*/ 0 w 4039238"/>
              <a:gd name="connsiteY12" fmla="*/ 62900 h 628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9238" h="628996">
                <a:moveTo>
                  <a:pt x="0" y="62900"/>
                </a:moveTo>
                <a:cubicBezTo>
                  <a:pt x="0" y="46218"/>
                  <a:pt x="6627" y="30219"/>
                  <a:pt x="18423" y="18423"/>
                </a:cubicBezTo>
                <a:cubicBezTo>
                  <a:pt x="30219" y="6627"/>
                  <a:pt x="46218" y="0"/>
                  <a:pt x="62900" y="0"/>
                </a:cubicBezTo>
                <a:lnTo>
                  <a:pt x="3976338" y="0"/>
                </a:lnTo>
                <a:cubicBezTo>
                  <a:pt x="3993020" y="0"/>
                  <a:pt x="4009019" y="6627"/>
                  <a:pt x="4020815" y="18423"/>
                </a:cubicBezTo>
                <a:cubicBezTo>
                  <a:pt x="4032611" y="30219"/>
                  <a:pt x="4039238" y="46218"/>
                  <a:pt x="4039238" y="62900"/>
                </a:cubicBezTo>
                <a:lnTo>
                  <a:pt x="4039238" y="566096"/>
                </a:lnTo>
                <a:cubicBezTo>
                  <a:pt x="4039238" y="582778"/>
                  <a:pt x="4032611" y="598777"/>
                  <a:pt x="4020815" y="610573"/>
                </a:cubicBezTo>
                <a:cubicBezTo>
                  <a:pt x="4009019" y="622369"/>
                  <a:pt x="3993020" y="628996"/>
                  <a:pt x="3976338" y="628996"/>
                </a:cubicBezTo>
                <a:lnTo>
                  <a:pt x="62900" y="628996"/>
                </a:lnTo>
                <a:cubicBezTo>
                  <a:pt x="46218" y="628996"/>
                  <a:pt x="30219" y="622369"/>
                  <a:pt x="18423" y="610573"/>
                </a:cubicBezTo>
                <a:cubicBezTo>
                  <a:pt x="6627" y="598777"/>
                  <a:pt x="0" y="582778"/>
                  <a:pt x="0" y="566096"/>
                </a:cubicBezTo>
                <a:lnTo>
                  <a:pt x="0" y="6290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9383" tIns="79383" rIns="79383" bIns="7938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dirty="0" smtClean="0">
                <a:latin typeface="Corbel" pitchFamily="34" charset="0"/>
              </a:rPr>
              <a:t>Service de médecine de prévention</a:t>
            </a:r>
            <a:endParaRPr lang="fr-FR" sz="1600" kern="1200" dirty="0">
              <a:latin typeface="Corbel" pitchFamily="34" charset="0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185537" y="2822880"/>
            <a:ext cx="858071" cy="1906314"/>
          </a:xfrm>
          <a:custGeom>
            <a:avLst/>
            <a:gdLst>
              <a:gd name="connsiteX0" fmla="*/ 0 w 921462"/>
              <a:gd name="connsiteY0" fmla="*/ 92146 h 1689120"/>
              <a:gd name="connsiteX1" fmla="*/ 26989 w 921462"/>
              <a:gd name="connsiteY1" fmla="*/ 26989 h 1689120"/>
              <a:gd name="connsiteX2" fmla="*/ 92146 w 921462"/>
              <a:gd name="connsiteY2" fmla="*/ 0 h 1689120"/>
              <a:gd name="connsiteX3" fmla="*/ 829316 w 921462"/>
              <a:gd name="connsiteY3" fmla="*/ 0 h 1689120"/>
              <a:gd name="connsiteX4" fmla="*/ 894473 w 921462"/>
              <a:gd name="connsiteY4" fmla="*/ 26989 h 1689120"/>
              <a:gd name="connsiteX5" fmla="*/ 921462 w 921462"/>
              <a:gd name="connsiteY5" fmla="*/ 92146 h 1689120"/>
              <a:gd name="connsiteX6" fmla="*/ 921462 w 921462"/>
              <a:gd name="connsiteY6" fmla="*/ 1596974 h 1689120"/>
              <a:gd name="connsiteX7" fmla="*/ 894473 w 921462"/>
              <a:gd name="connsiteY7" fmla="*/ 1662131 h 1689120"/>
              <a:gd name="connsiteX8" fmla="*/ 829316 w 921462"/>
              <a:gd name="connsiteY8" fmla="*/ 1689120 h 1689120"/>
              <a:gd name="connsiteX9" fmla="*/ 92146 w 921462"/>
              <a:gd name="connsiteY9" fmla="*/ 1689120 h 1689120"/>
              <a:gd name="connsiteX10" fmla="*/ 26989 w 921462"/>
              <a:gd name="connsiteY10" fmla="*/ 1662131 h 1689120"/>
              <a:gd name="connsiteX11" fmla="*/ 0 w 921462"/>
              <a:gd name="connsiteY11" fmla="*/ 1596974 h 1689120"/>
              <a:gd name="connsiteX12" fmla="*/ 0 w 921462"/>
              <a:gd name="connsiteY12" fmla="*/ 92146 h 16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1462" h="1689120">
                <a:moveTo>
                  <a:pt x="0" y="92146"/>
                </a:moveTo>
                <a:cubicBezTo>
                  <a:pt x="0" y="67707"/>
                  <a:pt x="9708" y="44270"/>
                  <a:pt x="26989" y="26989"/>
                </a:cubicBezTo>
                <a:cubicBezTo>
                  <a:pt x="44270" y="9708"/>
                  <a:pt x="67707" y="0"/>
                  <a:pt x="92146" y="0"/>
                </a:cubicBezTo>
                <a:lnTo>
                  <a:pt x="829316" y="0"/>
                </a:lnTo>
                <a:cubicBezTo>
                  <a:pt x="853755" y="0"/>
                  <a:pt x="877192" y="9708"/>
                  <a:pt x="894473" y="26989"/>
                </a:cubicBezTo>
                <a:cubicBezTo>
                  <a:pt x="911754" y="44270"/>
                  <a:pt x="921462" y="67707"/>
                  <a:pt x="921462" y="92146"/>
                </a:cubicBezTo>
                <a:lnTo>
                  <a:pt x="921462" y="1596974"/>
                </a:lnTo>
                <a:cubicBezTo>
                  <a:pt x="921462" y="1621413"/>
                  <a:pt x="911754" y="1644850"/>
                  <a:pt x="894473" y="1662131"/>
                </a:cubicBezTo>
                <a:cubicBezTo>
                  <a:pt x="877192" y="1679412"/>
                  <a:pt x="853755" y="1689120"/>
                  <a:pt x="829316" y="1689120"/>
                </a:cubicBezTo>
                <a:lnTo>
                  <a:pt x="92146" y="1689120"/>
                </a:lnTo>
                <a:cubicBezTo>
                  <a:pt x="67707" y="1689120"/>
                  <a:pt x="44270" y="1679412"/>
                  <a:pt x="26989" y="1662131"/>
                </a:cubicBezTo>
                <a:cubicBezTo>
                  <a:pt x="9708" y="1644850"/>
                  <a:pt x="0" y="1621413"/>
                  <a:pt x="0" y="1596974"/>
                </a:cubicBezTo>
                <a:lnTo>
                  <a:pt x="0" y="9214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68899" tIns="68899" rIns="68899" bIns="68899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kern="1200" dirty="0" smtClean="0">
                <a:solidFill>
                  <a:schemeClr val="tx1"/>
                </a:solidFill>
                <a:latin typeface="Corbel" pitchFamily="34" charset="0"/>
              </a:rPr>
              <a:t>Suivi d’environ 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kern="1200" dirty="0" smtClean="0">
                <a:solidFill>
                  <a:schemeClr val="tx1"/>
                </a:solidFill>
                <a:latin typeface="Corbel" pitchFamily="34" charset="0"/>
              </a:rPr>
              <a:t>10 000 agents</a:t>
            </a:r>
            <a:endParaRPr lang="fr-FR" sz="1000" kern="12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1115616" y="2822880"/>
            <a:ext cx="864096" cy="1906314"/>
          </a:xfrm>
          <a:custGeom>
            <a:avLst/>
            <a:gdLst>
              <a:gd name="connsiteX0" fmla="*/ 0 w 1030821"/>
              <a:gd name="connsiteY0" fmla="*/ 103082 h 1689120"/>
              <a:gd name="connsiteX1" fmla="*/ 30192 w 1030821"/>
              <a:gd name="connsiteY1" fmla="*/ 30192 h 1689120"/>
              <a:gd name="connsiteX2" fmla="*/ 103082 w 1030821"/>
              <a:gd name="connsiteY2" fmla="*/ 0 h 1689120"/>
              <a:gd name="connsiteX3" fmla="*/ 927739 w 1030821"/>
              <a:gd name="connsiteY3" fmla="*/ 0 h 1689120"/>
              <a:gd name="connsiteX4" fmla="*/ 1000629 w 1030821"/>
              <a:gd name="connsiteY4" fmla="*/ 30192 h 1689120"/>
              <a:gd name="connsiteX5" fmla="*/ 1030821 w 1030821"/>
              <a:gd name="connsiteY5" fmla="*/ 103082 h 1689120"/>
              <a:gd name="connsiteX6" fmla="*/ 1030821 w 1030821"/>
              <a:gd name="connsiteY6" fmla="*/ 1586038 h 1689120"/>
              <a:gd name="connsiteX7" fmla="*/ 1000629 w 1030821"/>
              <a:gd name="connsiteY7" fmla="*/ 1658928 h 1689120"/>
              <a:gd name="connsiteX8" fmla="*/ 927739 w 1030821"/>
              <a:gd name="connsiteY8" fmla="*/ 1689120 h 1689120"/>
              <a:gd name="connsiteX9" fmla="*/ 103082 w 1030821"/>
              <a:gd name="connsiteY9" fmla="*/ 1689120 h 1689120"/>
              <a:gd name="connsiteX10" fmla="*/ 30192 w 1030821"/>
              <a:gd name="connsiteY10" fmla="*/ 1658928 h 1689120"/>
              <a:gd name="connsiteX11" fmla="*/ 0 w 1030821"/>
              <a:gd name="connsiteY11" fmla="*/ 1586038 h 1689120"/>
              <a:gd name="connsiteX12" fmla="*/ 0 w 1030821"/>
              <a:gd name="connsiteY12" fmla="*/ 103082 h 16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0821" h="1689120">
                <a:moveTo>
                  <a:pt x="0" y="103082"/>
                </a:moveTo>
                <a:cubicBezTo>
                  <a:pt x="0" y="75743"/>
                  <a:pt x="10860" y="49524"/>
                  <a:pt x="30192" y="30192"/>
                </a:cubicBezTo>
                <a:cubicBezTo>
                  <a:pt x="49524" y="10860"/>
                  <a:pt x="75743" y="0"/>
                  <a:pt x="103082" y="0"/>
                </a:cubicBezTo>
                <a:lnTo>
                  <a:pt x="927739" y="0"/>
                </a:lnTo>
                <a:cubicBezTo>
                  <a:pt x="955078" y="0"/>
                  <a:pt x="981297" y="10860"/>
                  <a:pt x="1000629" y="30192"/>
                </a:cubicBezTo>
                <a:cubicBezTo>
                  <a:pt x="1019961" y="49524"/>
                  <a:pt x="1030821" y="75743"/>
                  <a:pt x="1030821" y="103082"/>
                </a:cubicBezTo>
                <a:lnTo>
                  <a:pt x="1030821" y="1586038"/>
                </a:lnTo>
                <a:cubicBezTo>
                  <a:pt x="1030821" y="1613377"/>
                  <a:pt x="1019961" y="1639596"/>
                  <a:pt x="1000629" y="1658928"/>
                </a:cubicBezTo>
                <a:cubicBezTo>
                  <a:pt x="981297" y="1678260"/>
                  <a:pt x="955078" y="1689120"/>
                  <a:pt x="927739" y="1689120"/>
                </a:cubicBezTo>
                <a:lnTo>
                  <a:pt x="103082" y="1689120"/>
                </a:lnTo>
                <a:cubicBezTo>
                  <a:pt x="75743" y="1689120"/>
                  <a:pt x="49524" y="1678260"/>
                  <a:pt x="30192" y="1658928"/>
                </a:cubicBezTo>
                <a:cubicBezTo>
                  <a:pt x="10860" y="1639596"/>
                  <a:pt x="0" y="1613377"/>
                  <a:pt x="0" y="1586038"/>
                </a:cubicBezTo>
                <a:lnTo>
                  <a:pt x="0" y="10308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2102" tIns="72102" rIns="72102" bIns="72102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kern="1200" dirty="0" smtClean="0">
                <a:solidFill>
                  <a:schemeClr val="tx1"/>
                </a:solidFill>
                <a:latin typeface="Corbel" pitchFamily="34" charset="0"/>
              </a:rPr>
              <a:t>Dans plus de 340 collectivités ou </a:t>
            </a:r>
            <a:r>
              <a:rPr lang="fr-FR" sz="1000" kern="1200" dirty="0" err="1" smtClean="0">
                <a:solidFill>
                  <a:schemeClr val="tx1"/>
                </a:solidFill>
                <a:latin typeface="Corbel" pitchFamily="34" charset="0"/>
              </a:rPr>
              <a:t>établisse-ments</a:t>
            </a:r>
            <a:endParaRPr lang="fr-FR" sz="1000" kern="12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2051720" y="2822880"/>
            <a:ext cx="792087" cy="1906314"/>
          </a:xfrm>
          <a:custGeom>
            <a:avLst/>
            <a:gdLst>
              <a:gd name="connsiteX0" fmla="*/ 0 w 921462"/>
              <a:gd name="connsiteY0" fmla="*/ 92146 h 1689120"/>
              <a:gd name="connsiteX1" fmla="*/ 26989 w 921462"/>
              <a:gd name="connsiteY1" fmla="*/ 26989 h 1689120"/>
              <a:gd name="connsiteX2" fmla="*/ 92146 w 921462"/>
              <a:gd name="connsiteY2" fmla="*/ 0 h 1689120"/>
              <a:gd name="connsiteX3" fmla="*/ 829316 w 921462"/>
              <a:gd name="connsiteY3" fmla="*/ 0 h 1689120"/>
              <a:gd name="connsiteX4" fmla="*/ 894473 w 921462"/>
              <a:gd name="connsiteY4" fmla="*/ 26989 h 1689120"/>
              <a:gd name="connsiteX5" fmla="*/ 921462 w 921462"/>
              <a:gd name="connsiteY5" fmla="*/ 92146 h 1689120"/>
              <a:gd name="connsiteX6" fmla="*/ 921462 w 921462"/>
              <a:gd name="connsiteY6" fmla="*/ 1596974 h 1689120"/>
              <a:gd name="connsiteX7" fmla="*/ 894473 w 921462"/>
              <a:gd name="connsiteY7" fmla="*/ 1662131 h 1689120"/>
              <a:gd name="connsiteX8" fmla="*/ 829316 w 921462"/>
              <a:gd name="connsiteY8" fmla="*/ 1689120 h 1689120"/>
              <a:gd name="connsiteX9" fmla="*/ 92146 w 921462"/>
              <a:gd name="connsiteY9" fmla="*/ 1689120 h 1689120"/>
              <a:gd name="connsiteX10" fmla="*/ 26989 w 921462"/>
              <a:gd name="connsiteY10" fmla="*/ 1662131 h 1689120"/>
              <a:gd name="connsiteX11" fmla="*/ 0 w 921462"/>
              <a:gd name="connsiteY11" fmla="*/ 1596974 h 1689120"/>
              <a:gd name="connsiteX12" fmla="*/ 0 w 921462"/>
              <a:gd name="connsiteY12" fmla="*/ 92146 h 16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1462" h="1689120">
                <a:moveTo>
                  <a:pt x="0" y="92146"/>
                </a:moveTo>
                <a:cubicBezTo>
                  <a:pt x="0" y="67707"/>
                  <a:pt x="9708" y="44270"/>
                  <a:pt x="26989" y="26989"/>
                </a:cubicBezTo>
                <a:cubicBezTo>
                  <a:pt x="44270" y="9708"/>
                  <a:pt x="67707" y="0"/>
                  <a:pt x="92146" y="0"/>
                </a:cubicBezTo>
                <a:lnTo>
                  <a:pt x="829316" y="0"/>
                </a:lnTo>
                <a:cubicBezTo>
                  <a:pt x="853755" y="0"/>
                  <a:pt x="877192" y="9708"/>
                  <a:pt x="894473" y="26989"/>
                </a:cubicBezTo>
                <a:cubicBezTo>
                  <a:pt x="911754" y="44270"/>
                  <a:pt x="921462" y="67707"/>
                  <a:pt x="921462" y="92146"/>
                </a:cubicBezTo>
                <a:lnTo>
                  <a:pt x="921462" y="1596974"/>
                </a:lnTo>
                <a:cubicBezTo>
                  <a:pt x="921462" y="1621413"/>
                  <a:pt x="911754" y="1644850"/>
                  <a:pt x="894473" y="1662131"/>
                </a:cubicBezTo>
                <a:cubicBezTo>
                  <a:pt x="877192" y="1679412"/>
                  <a:pt x="853755" y="1689120"/>
                  <a:pt x="829316" y="1689120"/>
                </a:cubicBezTo>
                <a:lnTo>
                  <a:pt x="92146" y="1689120"/>
                </a:lnTo>
                <a:cubicBezTo>
                  <a:pt x="67707" y="1689120"/>
                  <a:pt x="44270" y="1679412"/>
                  <a:pt x="26989" y="1662131"/>
                </a:cubicBezTo>
                <a:cubicBezTo>
                  <a:pt x="9708" y="1644850"/>
                  <a:pt x="0" y="1621413"/>
                  <a:pt x="0" y="1596974"/>
                </a:cubicBezTo>
                <a:lnTo>
                  <a:pt x="0" y="9214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68899" tIns="68899" rIns="68899" bIns="68899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kern="1200" dirty="0" smtClean="0">
                <a:solidFill>
                  <a:schemeClr val="tx1"/>
                </a:solidFill>
                <a:latin typeface="Corbel" pitchFamily="34" charset="0"/>
              </a:rPr>
              <a:t>Visites médicales périodiques</a:t>
            </a:r>
            <a:endParaRPr lang="fr-FR" sz="1000" kern="12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24" name="Forme libre 23"/>
          <p:cNvSpPr/>
          <p:nvPr/>
        </p:nvSpPr>
        <p:spPr>
          <a:xfrm>
            <a:off x="2915816" y="2822880"/>
            <a:ext cx="864096" cy="1906314"/>
          </a:xfrm>
          <a:custGeom>
            <a:avLst/>
            <a:gdLst>
              <a:gd name="connsiteX0" fmla="*/ 0 w 921462"/>
              <a:gd name="connsiteY0" fmla="*/ 92146 h 1689120"/>
              <a:gd name="connsiteX1" fmla="*/ 26989 w 921462"/>
              <a:gd name="connsiteY1" fmla="*/ 26989 h 1689120"/>
              <a:gd name="connsiteX2" fmla="*/ 92146 w 921462"/>
              <a:gd name="connsiteY2" fmla="*/ 0 h 1689120"/>
              <a:gd name="connsiteX3" fmla="*/ 829316 w 921462"/>
              <a:gd name="connsiteY3" fmla="*/ 0 h 1689120"/>
              <a:gd name="connsiteX4" fmla="*/ 894473 w 921462"/>
              <a:gd name="connsiteY4" fmla="*/ 26989 h 1689120"/>
              <a:gd name="connsiteX5" fmla="*/ 921462 w 921462"/>
              <a:gd name="connsiteY5" fmla="*/ 92146 h 1689120"/>
              <a:gd name="connsiteX6" fmla="*/ 921462 w 921462"/>
              <a:gd name="connsiteY6" fmla="*/ 1596974 h 1689120"/>
              <a:gd name="connsiteX7" fmla="*/ 894473 w 921462"/>
              <a:gd name="connsiteY7" fmla="*/ 1662131 h 1689120"/>
              <a:gd name="connsiteX8" fmla="*/ 829316 w 921462"/>
              <a:gd name="connsiteY8" fmla="*/ 1689120 h 1689120"/>
              <a:gd name="connsiteX9" fmla="*/ 92146 w 921462"/>
              <a:gd name="connsiteY9" fmla="*/ 1689120 h 1689120"/>
              <a:gd name="connsiteX10" fmla="*/ 26989 w 921462"/>
              <a:gd name="connsiteY10" fmla="*/ 1662131 h 1689120"/>
              <a:gd name="connsiteX11" fmla="*/ 0 w 921462"/>
              <a:gd name="connsiteY11" fmla="*/ 1596974 h 1689120"/>
              <a:gd name="connsiteX12" fmla="*/ 0 w 921462"/>
              <a:gd name="connsiteY12" fmla="*/ 92146 h 16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1462" h="1689120">
                <a:moveTo>
                  <a:pt x="0" y="92146"/>
                </a:moveTo>
                <a:cubicBezTo>
                  <a:pt x="0" y="67707"/>
                  <a:pt x="9708" y="44270"/>
                  <a:pt x="26989" y="26989"/>
                </a:cubicBezTo>
                <a:cubicBezTo>
                  <a:pt x="44270" y="9708"/>
                  <a:pt x="67707" y="0"/>
                  <a:pt x="92146" y="0"/>
                </a:cubicBezTo>
                <a:lnTo>
                  <a:pt x="829316" y="0"/>
                </a:lnTo>
                <a:cubicBezTo>
                  <a:pt x="853755" y="0"/>
                  <a:pt x="877192" y="9708"/>
                  <a:pt x="894473" y="26989"/>
                </a:cubicBezTo>
                <a:cubicBezTo>
                  <a:pt x="911754" y="44270"/>
                  <a:pt x="921462" y="67707"/>
                  <a:pt x="921462" y="92146"/>
                </a:cubicBezTo>
                <a:lnTo>
                  <a:pt x="921462" y="1596974"/>
                </a:lnTo>
                <a:cubicBezTo>
                  <a:pt x="921462" y="1621413"/>
                  <a:pt x="911754" y="1644850"/>
                  <a:pt x="894473" y="1662131"/>
                </a:cubicBezTo>
                <a:cubicBezTo>
                  <a:pt x="877192" y="1679412"/>
                  <a:pt x="853755" y="1689120"/>
                  <a:pt x="829316" y="1689120"/>
                </a:cubicBezTo>
                <a:lnTo>
                  <a:pt x="92146" y="1689120"/>
                </a:lnTo>
                <a:cubicBezTo>
                  <a:pt x="67707" y="1689120"/>
                  <a:pt x="44270" y="1679412"/>
                  <a:pt x="26989" y="1662131"/>
                </a:cubicBezTo>
                <a:cubicBezTo>
                  <a:pt x="9708" y="1644850"/>
                  <a:pt x="0" y="1621413"/>
                  <a:pt x="0" y="1596974"/>
                </a:cubicBezTo>
                <a:lnTo>
                  <a:pt x="0" y="9214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68899" tIns="68899" rIns="68899" bIns="68899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kern="1200" dirty="0" smtClean="0">
                <a:solidFill>
                  <a:schemeClr val="tx1"/>
                </a:solidFill>
                <a:latin typeface="Corbel" pitchFamily="34" charset="0"/>
              </a:rPr>
              <a:t>Animations &amp; actions sur le milieu professionnel afin de réduire les risques de maladies ou d’accidents</a:t>
            </a:r>
            <a:endParaRPr lang="fr-FR" sz="1000" kern="12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25" name="Forme libre 24"/>
          <p:cNvSpPr/>
          <p:nvPr/>
        </p:nvSpPr>
        <p:spPr>
          <a:xfrm>
            <a:off x="3923928" y="1995686"/>
            <a:ext cx="1800200" cy="702629"/>
          </a:xfrm>
          <a:custGeom>
            <a:avLst/>
            <a:gdLst>
              <a:gd name="connsiteX0" fmla="*/ 0 w 2927609"/>
              <a:gd name="connsiteY0" fmla="*/ 63062 h 630621"/>
              <a:gd name="connsiteX1" fmla="*/ 18470 w 2927609"/>
              <a:gd name="connsiteY1" fmla="*/ 18470 h 630621"/>
              <a:gd name="connsiteX2" fmla="*/ 63062 w 2927609"/>
              <a:gd name="connsiteY2" fmla="*/ 0 h 630621"/>
              <a:gd name="connsiteX3" fmla="*/ 2864547 w 2927609"/>
              <a:gd name="connsiteY3" fmla="*/ 0 h 630621"/>
              <a:gd name="connsiteX4" fmla="*/ 2909139 w 2927609"/>
              <a:gd name="connsiteY4" fmla="*/ 18470 h 630621"/>
              <a:gd name="connsiteX5" fmla="*/ 2927609 w 2927609"/>
              <a:gd name="connsiteY5" fmla="*/ 63062 h 630621"/>
              <a:gd name="connsiteX6" fmla="*/ 2927609 w 2927609"/>
              <a:gd name="connsiteY6" fmla="*/ 567559 h 630621"/>
              <a:gd name="connsiteX7" fmla="*/ 2909139 w 2927609"/>
              <a:gd name="connsiteY7" fmla="*/ 612151 h 630621"/>
              <a:gd name="connsiteX8" fmla="*/ 2864547 w 2927609"/>
              <a:gd name="connsiteY8" fmla="*/ 630621 h 630621"/>
              <a:gd name="connsiteX9" fmla="*/ 63062 w 2927609"/>
              <a:gd name="connsiteY9" fmla="*/ 630621 h 630621"/>
              <a:gd name="connsiteX10" fmla="*/ 18470 w 2927609"/>
              <a:gd name="connsiteY10" fmla="*/ 612151 h 630621"/>
              <a:gd name="connsiteX11" fmla="*/ 0 w 2927609"/>
              <a:gd name="connsiteY11" fmla="*/ 567559 h 630621"/>
              <a:gd name="connsiteX12" fmla="*/ 0 w 2927609"/>
              <a:gd name="connsiteY12" fmla="*/ 63062 h 63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609" h="630621">
                <a:moveTo>
                  <a:pt x="0" y="63062"/>
                </a:moveTo>
                <a:cubicBezTo>
                  <a:pt x="0" y="46337"/>
                  <a:pt x="6644" y="30297"/>
                  <a:pt x="18470" y="18470"/>
                </a:cubicBezTo>
                <a:cubicBezTo>
                  <a:pt x="30296" y="6644"/>
                  <a:pt x="46337" y="0"/>
                  <a:pt x="63062" y="0"/>
                </a:cubicBezTo>
                <a:lnTo>
                  <a:pt x="2864547" y="0"/>
                </a:lnTo>
                <a:cubicBezTo>
                  <a:pt x="2881272" y="0"/>
                  <a:pt x="2897312" y="6644"/>
                  <a:pt x="2909139" y="18470"/>
                </a:cubicBezTo>
                <a:cubicBezTo>
                  <a:pt x="2920965" y="30296"/>
                  <a:pt x="2927609" y="46337"/>
                  <a:pt x="2927609" y="63062"/>
                </a:cubicBezTo>
                <a:lnTo>
                  <a:pt x="2927609" y="567559"/>
                </a:lnTo>
                <a:cubicBezTo>
                  <a:pt x="2927609" y="584284"/>
                  <a:pt x="2920965" y="600324"/>
                  <a:pt x="2909139" y="612151"/>
                </a:cubicBezTo>
                <a:cubicBezTo>
                  <a:pt x="2897313" y="623977"/>
                  <a:pt x="2881272" y="630621"/>
                  <a:pt x="2864547" y="630621"/>
                </a:cubicBezTo>
                <a:lnTo>
                  <a:pt x="63062" y="630621"/>
                </a:lnTo>
                <a:cubicBezTo>
                  <a:pt x="46337" y="630621"/>
                  <a:pt x="30297" y="623977"/>
                  <a:pt x="18470" y="612151"/>
                </a:cubicBezTo>
                <a:cubicBezTo>
                  <a:pt x="6644" y="600325"/>
                  <a:pt x="0" y="584284"/>
                  <a:pt x="0" y="567559"/>
                </a:cubicBezTo>
                <a:lnTo>
                  <a:pt x="0" y="6306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9430" tIns="79430" rIns="79430" bIns="7943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00" dirty="0" smtClean="0">
                <a:solidFill>
                  <a:schemeClr val="tx1"/>
                </a:solidFill>
                <a:latin typeface="Corbel" pitchFamily="34" charset="0"/>
              </a:rPr>
              <a:t>La p</a:t>
            </a:r>
            <a:r>
              <a:rPr lang="fr-FR" sz="1300" kern="1200" dirty="0" smtClean="0">
                <a:solidFill>
                  <a:schemeClr val="tx1"/>
                </a:solidFill>
                <a:latin typeface="Corbel" pitchFamily="34" charset="0"/>
              </a:rPr>
              <a:t>révention des risques professionnels, hygiène &amp; sécurité</a:t>
            </a:r>
            <a:endParaRPr lang="fr-FR" sz="1300" kern="12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26" name="Forme libre 25"/>
          <p:cNvSpPr/>
          <p:nvPr/>
        </p:nvSpPr>
        <p:spPr>
          <a:xfrm>
            <a:off x="3941509" y="2787774"/>
            <a:ext cx="918524" cy="1906314"/>
          </a:xfrm>
          <a:custGeom>
            <a:avLst/>
            <a:gdLst>
              <a:gd name="connsiteX0" fmla="*/ 0 w 922362"/>
              <a:gd name="connsiteY0" fmla="*/ 92236 h 1689120"/>
              <a:gd name="connsiteX1" fmla="*/ 27015 w 922362"/>
              <a:gd name="connsiteY1" fmla="*/ 27015 h 1689120"/>
              <a:gd name="connsiteX2" fmla="*/ 92236 w 922362"/>
              <a:gd name="connsiteY2" fmla="*/ 0 h 1689120"/>
              <a:gd name="connsiteX3" fmla="*/ 830126 w 922362"/>
              <a:gd name="connsiteY3" fmla="*/ 0 h 1689120"/>
              <a:gd name="connsiteX4" fmla="*/ 895347 w 922362"/>
              <a:gd name="connsiteY4" fmla="*/ 27015 h 1689120"/>
              <a:gd name="connsiteX5" fmla="*/ 922362 w 922362"/>
              <a:gd name="connsiteY5" fmla="*/ 92236 h 1689120"/>
              <a:gd name="connsiteX6" fmla="*/ 922362 w 922362"/>
              <a:gd name="connsiteY6" fmla="*/ 1596884 h 1689120"/>
              <a:gd name="connsiteX7" fmla="*/ 895347 w 922362"/>
              <a:gd name="connsiteY7" fmla="*/ 1662105 h 1689120"/>
              <a:gd name="connsiteX8" fmla="*/ 830126 w 922362"/>
              <a:gd name="connsiteY8" fmla="*/ 1689120 h 1689120"/>
              <a:gd name="connsiteX9" fmla="*/ 92236 w 922362"/>
              <a:gd name="connsiteY9" fmla="*/ 1689120 h 1689120"/>
              <a:gd name="connsiteX10" fmla="*/ 27015 w 922362"/>
              <a:gd name="connsiteY10" fmla="*/ 1662105 h 1689120"/>
              <a:gd name="connsiteX11" fmla="*/ 0 w 922362"/>
              <a:gd name="connsiteY11" fmla="*/ 1596884 h 1689120"/>
              <a:gd name="connsiteX12" fmla="*/ 0 w 922362"/>
              <a:gd name="connsiteY12" fmla="*/ 92236 h 16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62" h="1689120">
                <a:moveTo>
                  <a:pt x="0" y="92236"/>
                </a:moveTo>
                <a:cubicBezTo>
                  <a:pt x="0" y="67773"/>
                  <a:pt x="9718" y="44313"/>
                  <a:pt x="27015" y="27015"/>
                </a:cubicBezTo>
                <a:cubicBezTo>
                  <a:pt x="44313" y="9717"/>
                  <a:pt x="67773" y="0"/>
                  <a:pt x="92236" y="0"/>
                </a:cubicBezTo>
                <a:lnTo>
                  <a:pt x="830126" y="0"/>
                </a:lnTo>
                <a:cubicBezTo>
                  <a:pt x="854589" y="0"/>
                  <a:pt x="878049" y="9718"/>
                  <a:pt x="895347" y="27015"/>
                </a:cubicBezTo>
                <a:cubicBezTo>
                  <a:pt x="912645" y="44313"/>
                  <a:pt x="922362" y="67773"/>
                  <a:pt x="922362" y="92236"/>
                </a:cubicBezTo>
                <a:lnTo>
                  <a:pt x="922362" y="1596884"/>
                </a:lnTo>
                <a:cubicBezTo>
                  <a:pt x="922362" y="1621347"/>
                  <a:pt x="912644" y="1644807"/>
                  <a:pt x="895347" y="1662105"/>
                </a:cubicBezTo>
                <a:cubicBezTo>
                  <a:pt x="878049" y="1679403"/>
                  <a:pt x="854589" y="1689120"/>
                  <a:pt x="830126" y="1689120"/>
                </a:cubicBezTo>
                <a:lnTo>
                  <a:pt x="92236" y="1689120"/>
                </a:lnTo>
                <a:cubicBezTo>
                  <a:pt x="67773" y="1689120"/>
                  <a:pt x="44313" y="1679402"/>
                  <a:pt x="27015" y="1662105"/>
                </a:cubicBezTo>
                <a:cubicBezTo>
                  <a:pt x="9717" y="1644807"/>
                  <a:pt x="0" y="1621347"/>
                  <a:pt x="0" y="1596884"/>
                </a:cubicBezTo>
                <a:lnTo>
                  <a:pt x="0" y="9223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65115" rIns="36000" bIns="651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kern="1200" dirty="0" smtClean="0">
                <a:solidFill>
                  <a:schemeClr val="tx1"/>
                </a:solidFill>
                <a:latin typeface="Corbel" pitchFamily="34" charset="0"/>
              </a:rPr>
              <a:t>Mission d'inspection conformément aux dispositions du décret 85-603 du 10 juin 1985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700" i="1" kern="1200" dirty="0" smtClean="0">
                <a:solidFill>
                  <a:schemeClr val="tx1"/>
                </a:solidFill>
                <a:latin typeface="Corbel" pitchFamily="34" charset="0"/>
              </a:rPr>
              <a:t>(pour les collectivités adhérentes au service) 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00" kern="12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27" name="Forme libre 26"/>
          <p:cNvSpPr/>
          <p:nvPr/>
        </p:nvSpPr>
        <p:spPr>
          <a:xfrm>
            <a:off x="4932040" y="2787774"/>
            <a:ext cx="792088" cy="1906314"/>
          </a:xfrm>
          <a:custGeom>
            <a:avLst/>
            <a:gdLst>
              <a:gd name="connsiteX0" fmla="*/ 0 w 922362"/>
              <a:gd name="connsiteY0" fmla="*/ 92236 h 1689120"/>
              <a:gd name="connsiteX1" fmla="*/ 27015 w 922362"/>
              <a:gd name="connsiteY1" fmla="*/ 27015 h 1689120"/>
              <a:gd name="connsiteX2" fmla="*/ 92236 w 922362"/>
              <a:gd name="connsiteY2" fmla="*/ 0 h 1689120"/>
              <a:gd name="connsiteX3" fmla="*/ 830126 w 922362"/>
              <a:gd name="connsiteY3" fmla="*/ 0 h 1689120"/>
              <a:gd name="connsiteX4" fmla="*/ 895347 w 922362"/>
              <a:gd name="connsiteY4" fmla="*/ 27015 h 1689120"/>
              <a:gd name="connsiteX5" fmla="*/ 922362 w 922362"/>
              <a:gd name="connsiteY5" fmla="*/ 92236 h 1689120"/>
              <a:gd name="connsiteX6" fmla="*/ 922362 w 922362"/>
              <a:gd name="connsiteY6" fmla="*/ 1596884 h 1689120"/>
              <a:gd name="connsiteX7" fmla="*/ 895347 w 922362"/>
              <a:gd name="connsiteY7" fmla="*/ 1662105 h 1689120"/>
              <a:gd name="connsiteX8" fmla="*/ 830126 w 922362"/>
              <a:gd name="connsiteY8" fmla="*/ 1689120 h 1689120"/>
              <a:gd name="connsiteX9" fmla="*/ 92236 w 922362"/>
              <a:gd name="connsiteY9" fmla="*/ 1689120 h 1689120"/>
              <a:gd name="connsiteX10" fmla="*/ 27015 w 922362"/>
              <a:gd name="connsiteY10" fmla="*/ 1662105 h 1689120"/>
              <a:gd name="connsiteX11" fmla="*/ 0 w 922362"/>
              <a:gd name="connsiteY11" fmla="*/ 1596884 h 1689120"/>
              <a:gd name="connsiteX12" fmla="*/ 0 w 922362"/>
              <a:gd name="connsiteY12" fmla="*/ 92236 h 16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62" h="1689120">
                <a:moveTo>
                  <a:pt x="0" y="92236"/>
                </a:moveTo>
                <a:cubicBezTo>
                  <a:pt x="0" y="67773"/>
                  <a:pt x="9718" y="44313"/>
                  <a:pt x="27015" y="27015"/>
                </a:cubicBezTo>
                <a:cubicBezTo>
                  <a:pt x="44313" y="9717"/>
                  <a:pt x="67773" y="0"/>
                  <a:pt x="92236" y="0"/>
                </a:cubicBezTo>
                <a:lnTo>
                  <a:pt x="830126" y="0"/>
                </a:lnTo>
                <a:cubicBezTo>
                  <a:pt x="854589" y="0"/>
                  <a:pt x="878049" y="9718"/>
                  <a:pt x="895347" y="27015"/>
                </a:cubicBezTo>
                <a:cubicBezTo>
                  <a:pt x="912645" y="44313"/>
                  <a:pt x="922362" y="67773"/>
                  <a:pt x="922362" y="92236"/>
                </a:cubicBezTo>
                <a:lnTo>
                  <a:pt x="922362" y="1596884"/>
                </a:lnTo>
                <a:cubicBezTo>
                  <a:pt x="922362" y="1621347"/>
                  <a:pt x="912644" y="1644807"/>
                  <a:pt x="895347" y="1662105"/>
                </a:cubicBezTo>
                <a:cubicBezTo>
                  <a:pt x="878049" y="1679403"/>
                  <a:pt x="854589" y="1689120"/>
                  <a:pt x="830126" y="1689120"/>
                </a:cubicBezTo>
                <a:lnTo>
                  <a:pt x="92236" y="1689120"/>
                </a:lnTo>
                <a:cubicBezTo>
                  <a:pt x="67773" y="1689120"/>
                  <a:pt x="44313" y="1679402"/>
                  <a:pt x="27015" y="1662105"/>
                </a:cubicBezTo>
                <a:cubicBezTo>
                  <a:pt x="9717" y="1644807"/>
                  <a:pt x="0" y="1621347"/>
                  <a:pt x="0" y="1596884"/>
                </a:cubicBezTo>
                <a:lnTo>
                  <a:pt x="0" y="9223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68925" rIns="36000" bIns="6892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kern="1200" dirty="0" smtClean="0">
                <a:solidFill>
                  <a:schemeClr val="tx1"/>
                </a:solidFill>
                <a:latin typeface="Corbel" pitchFamily="34" charset="0"/>
              </a:rPr>
              <a:t>Conseil auprès des collectivités dans les domaines de la protection de la santé des agents au travail</a:t>
            </a:r>
            <a:endParaRPr lang="fr-FR" sz="1000" kern="1200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15" name="Image 14" descr="images (5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3528" y="987574"/>
            <a:ext cx="936104" cy="864096"/>
          </a:xfrm>
          <a:prstGeom prst="rect">
            <a:avLst/>
          </a:prstGeom>
        </p:spPr>
      </p:pic>
      <p:pic>
        <p:nvPicPr>
          <p:cNvPr id="16" name="Image 15" descr="téléchargement (9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6804248" y="987574"/>
            <a:ext cx="856489" cy="642367"/>
          </a:xfrm>
          <a:prstGeom prst="roundRect">
            <a:avLst/>
          </a:prstGeom>
        </p:spPr>
      </p:pic>
      <p:sp>
        <p:nvSpPr>
          <p:cNvPr id="30" name="Titre 1"/>
          <p:cNvSpPr txBox="1">
            <a:spLocks/>
          </p:cNvSpPr>
          <p:nvPr/>
        </p:nvSpPr>
        <p:spPr>
          <a:xfrm>
            <a:off x="179512" y="123478"/>
            <a:ext cx="7669360" cy="565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Les services FACULTATIFS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8" name="Forme libre 27"/>
          <p:cNvSpPr/>
          <p:nvPr/>
        </p:nvSpPr>
        <p:spPr>
          <a:xfrm>
            <a:off x="5868144" y="1995686"/>
            <a:ext cx="1872208" cy="702629"/>
          </a:xfrm>
          <a:custGeom>
            <a:avLst/>
            <a:gdLst>
              <a:gd name="connsiteX0" fmla="*/ 0 w 2927609"/>
              <a:gd name="connsiteY0" fmla="*/ 63062 h 630621"/>
              <a:gd name="connsiteX1" fmla="*/ 18470 w 2927609"/>
              <a:gd name="connsiteY1" fmla="*/ 18470 h 630621"/>
              <a:gd name="connsiteX2" fmla="*/ 63062 w 2927609"/>
              <a:gd name="connsiteY2" fmla="*/ 0 h 630621"/>
              <a:gd name="connsiteX3" fmla="*/ 2864547 w 2927609"/>
              <a:gd name="connsiteY3" fmla="*/ 0 h 630621"/>
              <a:gd name="connsiteX4" fmla="*/ 2909139 w 2927609"/>
              <a:gd name="connsiteY4" fmla="*/ 18470 h 630621"/>
              <a:gd name="connsiteX5" fmla="*/ 2927609 w 2927609"/>
              <a:gd name="connsiteY5" fmla="*/ 63062 h 630621"/>
              <a:gd name="connsiteX6" fmla="*/ 2927609 w 2927609"/>
              <a:gd name="connsiteY6" fmla="*/ 567559 h 630621"/>
              <a:gd name="connsiteX7" fmla="*/ 2909139 w 2927609"/>
              <a:gd name="connsiteY7" fmla="*/ 612151 h 630621"/>
              <a:gd name="connsiteX8" fmla="*/ 2864547 w 2927609"/>
              <a:gd name="connsiteY8" fmla="*/ 630621 h 630621"/>
              <a:gd name="connsiteX9" fmla="*/ 63062 w 2927609"/>
              <a:gd name="connsiteY9" fmla="*/ 630621 h 630621"/>
              <a:gd name="connsiteX10" fmla="*/ 18470 w 2927609"/>
              <a:gd name="connsiteY10" fmla="*/ 612151 h 630621"/>
              <a:gd name="connsiteX11" fmla="*/ 0 w 2927609"/>
              <a:gd name="connsiteY11" fmla="*/ 567559 h 630621"/>
              <a:gd name="connsiteX12" fmla="*/ 0 w 2927609"/>
              <a:gd name="connsiteY12" fmla="*/ 63062 h 63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7609" h="630621">
                <a:moveTo>
                  <a:pt x="0" y="63062"/>
                </a:moveTo>
                <a:cubicBezTo>
                  <a:pt x="0" y="46337"/>
                  <a:pt x="6644" y="30297"/>
                  <a:pt x="18470" y="18470"/>
                </a:cubicBezTo>
                <a:cubicBezTo>
                  <a:pt x="30296" y="6644"/>
                  <a:pt x="46337" y="0"/>
                  <a:pt x="63062" y="0"/>
                </a:cubicBezTo>
                <a:lnTo>
                  <a:pt x="2864547" y="0"/>
                </a:lnTo>
                <a:cubicBezTo>
                  <a:pt x="2881272" y="0"/>
                  <a:pt x="2897312" y="6644"/>
                  <a:pt x="2909139" y="18470"/>
                </a:cubicBezTo>
                <a:cubicBezTo>
                  <a:pt x="2920965" y="30296"/>
                  <a:pt x="2927609" y="46337"/>
                  <a:pt x="2927609" y="63062"/>
                </a:cubicBezTo>
                <a:lnTo>
                  <a:pt x="2927609" y="567559"/>
                </a:lnTo>
                <a:cubicBezTo>
                  <a:pt x="2927609" y="584284"/>
                  <a:pt x="2920965" y="600324"/>
                  <a:pt x="2909139" y="612151"/>
                </a:cubicBezTo>
                <a:cubicBezTo>
                  <a:pt x="2897313" y="623977"/>
                  <a:pt x="2881272" y="630621"/>
                  <a:pt x="2864547" y="630621"/>
                </a:cubicBezTo>
                <a:lnTo>
                  <a:pt x="63062" y="630621"/>
                </a:lnTo>
                <a:cubicBezTo>
                  <a:pt x="46337" y="630621"/>
                  <a:pt x="30297" y="623977"/>
                  <a:pt x="18470" y="612151"/>
                </a:cubicBezTo>
                <a:cubicBezTo>
                  <a:pt x="6644" y="600325"/>
                  <a:pt x="0" y="584284"/>
                  <a:pt x="0" y="567559"/>
                </a:cubicBezTo>
                <a:lnTo>
                  <a:pt x="0" y="63062"/>
                </a:lnTo>
                <a:close/>
              </a:path>
            </a:pathLst>
          </a:custGeom>
          <a:solidFill>
            <a:srgbClr val="C8A2E8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9430" tIns="79430" rIns="79430" bIns="7943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</a:pPr>
            <a:r>
              <a:rPr lang="fr-FR" sz="1600" dirty="0" smtClean="0">
                <a:solidFill>
                  <a:schemeClr val="tx1"/>
                </a:solidFill>
                <a:latin typeface="Corbel" pitchFamily="34" charset="0"/>
              </a:rPr>
              <a:t>La cellule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</a:pPr>
            <a:r>
              <a:rPr lang="fr-FR" sz="1600" kern="1200" dirty="0" smtClean="0">
                <a:solidFill>
                  <a:schemeClr val="tx1"/>
                </a:solidFill>
                <a:latin typeface="Corbel" pitchFamily="34" charset="0"/>
              </a:rPr>
              <a:t>handicap</a:t>
            </a:r>
            <a:endParaRPr lang="fr-FR" sz="1600" kern="12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29" name="Forme libre 28"/>
          <p:cNvSpPr/>
          <p:nvPr/>
        </p:nvSpPr>
        <p:spPr>
          <a:xfrm>
            <a:off x="5868144" y="2787774"/>
            <a:ext cx="1008112" cy="1906314"/>
          </a:xfrm>
          <a:custGeom>
            <a:avLst/>
            <a:gdLst>
              <a:gd name="connsiteX0" fmla="*/ 0 w 922362"/>
              <a:gd name="connsiteY0" fmla="*/ 92236 h 1689120"/>
              <a:gd name="connsiteX1" fmla="*/ 27015 w 922362"/>
              <a:gd name="connsiteY1" fmla="*/ 27015 h 1689120"/>
              <a:gd name="connsiteX2" fmla="*/ 92236 w 922362"/>
              <a:gd name="connsiteY2" fmla="*/ 0 h 1689120"/>
              <a:gd name="connsiteX3" fmla="*/ 830126 w 922362"/>
              <a:gd name="connsiteY3" fmla="*/ 0 h 1689120"/>
              <a:gd name="connsiteX4" fmla="*/ 895347 w 922362"/>
              <a:gd name="connsiteY4" fmla="*/ 27015 h 1689120"/>
              <a:gd name="connsiteX5" fmla="*/ 922362 w 922362"/>
              <a:gd name="connsiteY5" fmla="*/ 92236 h 1689120"/>
              <a:gd name="connsiteX6" fmla="*/ 922362 w 922362"/>
              <a:gd name="connsiteY6" fmla="*/ 1596884 h 1689120"/>
              <a:gd name="connsiteX7" fmla="*/ 895347 w 922362"/>
              <a:gd name="connsiteY7" fmla="*/ 1662105 h 1689120"/>
              <a:gd name="connsiteX8" fmla="*/ 830126 w 922362"/>
              <a:gd name="connsiteY8" fmla="*/ 1689120 h 1689120"/>
              <a:gd name="connsiteX9" fmla="*/ 92236 w 922362"/>
              <a:gd name="connsiteY9" fmla="*/ 1689120 h 1689120"/>
              <a:gd name="connsiteX10" fmla="*/ 27015 w 922362"/>
              <a:gd name="connsiteY10" fmla="*/ 1662105 h 1689120"/>
              <a:gd name="connsiteX11" fmla="*/ 0 w 922362"/>
              <a:gd name="connsiteY11" fmla="*/ 1596884 h 1689120"/>
              <a:gd name="connsiteX12" fmla="*/ 0 w 922362"/>
              <a:gd name="connsiteY12" fmla="*/ 92236 h 16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62" h="1689120">
                <a:moveTo>
                  <a:pt x="0" y="92236"/>
                </a:moveTo>
                <a:cubicBezTo>
                  <a:pt x="0" y="67773"/>
                  <a:pt x="9718" y="44313"/>
                  <a:pt x="27015" y="27015"/>
                </a:cubicBezTo>
                <a:cubicBezTo>
                  <a:pt x="44313" y="9717"/>
                  <a:pt x="67773" y="0"/>
                  <a:pt x="92236" y="0"/>
                </a:cubicBezTo>
                <a:lnTo>
                  <a:pt x="830126" y="0"/>
                </a:lnTo>
                <a:cubicBezTo>
                  <a:pt x="854589" y="0"/>
                  <a:pt x="878049" y="9718"/>
                  <a:pt x="895347" y="27015"/>
                </a:cubicBezTo>
                <a:cubicBezTo>
                  <a:pt x="912645" y="44313"/>
                  <a:pt x="922362" y="67773"/>
                  <a:pt x="922362" y="92236"/>
                </a:cubicBezTo>
                <a:lnTo>
                  <a:pt x="922362" y="1596884"/>
                </a:lnTo>
                <a:cubicBezTo>
                  <a:pt x="922362" y="1621347"/>
                  <a:pt x="912644" y="1644807"/>
                  <a:pt x="895347" y="1662105"/>
                </a:cubicBezTo>
                <a:cubicBezTo>
                  <a:pt x="878049" y="1679403"/>
                  <a:pt x="854589" y="1689120"/>
                  <a:pt x="830126" y="1689120"/>
                </a:cubicBezTo>
                <a:lnTo>
                  <a:pt x="92236" y="1689120"/>
                </a:lnTo>
                <a:cubicBezTo>
                  <a:pt x="67773" y="1689120"/>
                  <a:pt x="44313" y="1679402"/>
                  <a:pt x="27015" y="1662105"/>
                </a:cubicBezTo>
                <a:cubicBezTo>
                  <a:pt x="9717" y="1644807"/>
                  <a:pt x="0" y="1621347"/>
                  <a:pt x="0" y="1596884"/>
                </a:cubicBezTo>
                <a:lnTo>
                  <a:pt x="0" y="92236"/>
                </a:lnTo>
                <a:close/>
              </a:path>
            </a:pathLst>
          </a:custGeom>
          <a:solidFill>
            <a:srgbClr val="EDE1F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000" tIns="36000" rIns="36000" bIns="3600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</a:pPr>
            <a:r>
              <a:rPr lang="fr-FR" sz="1000" kern="1200" dirty="0" smtClean="0">
                <a:solidFill>
                  <a:schemeClr val="tx1"/>
                </a:solidFill>
                <a:latin typeface="Corbel" pitchFamily="34" charset="0"/>
              </a:rPr>
              <a:t>Information, sensibilisation des collectivités/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</a:pPr>
            <a:r>
              <a:rPr lang="fr-FR" sz="1000" kern="1200" dirty="0" smtClean="0">
                <a:solidFill>
                  <a:schemeClr val="tx1"/>
                </a:solidFill>
                <a:latin typeface="Corbel" pitchFamily="34" charset="0"/>
              </a:rPr>
              <a:t>agents sur le handicap et l’emploi de person</a:t>
            </a:r>
            <a:r>
              <a:rPr lang="fr-FR" sz="1000" dirty="0" smtClean="0">
                <a:solidFill>
                  <a:schemeClr val="tx1"/>
                </a:solidFill>
                <a:latin typeface="Corbel" pitchFamily="34" charset="0"/>
              </a:rPr>
              <a:t>nes en situation  de handicap dans la fonction publique territoriale</a:t>
            </a:r>
            <a:endParaRPr lang="fr-FR" sz="1000" kern="12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31" name="Forme libre 30"/>
          <p:cNvSpPr/>
          <p:nvPr/>
        </p:nvSpPr>
        <p:spPr>
          <a:xfrm>
            <a:off x="6948264" y="2787774"/>
            <a:ext cx="792088" cy="1906314"/>
          </a:xfrm>
          <a:custGeom>
            <a:avLst/>
            <a:gdLst>
              <a:gd name="connsiteX0" fmla="*/ 0 w 922362"/>
              <a:gd name="connsiteY0" fmla="*/ 92236 h 1689120"/>
              <a:gd name="connsiteX1" fmla="*/ 27015 w 922362"/>
              <a:gd name="connsiteY1" fmla="*/ 27015 h 1689120"/>
              <a:gd name="connsiteX2" fmla="*/ 92236 w 922362"/>
              <a:gd name="connsiteY2" fmla="*/ 0 h 1689120"/>
              <a:gd name="connsiteX3" fmla="*/ 830126 w 922362"/>
              <a:gd name="connsiteY3" fmla="*/ 0 h 1689120"/>
              <a:gd name="connsiteX4" fmla="*/ 895347 w 922362"/>
              <a:gd name="connsiteY4" fmla="*/ 27015 h 1689120"/>
              <a:gd name="connsiteX5" fmla="*/ 922362 w 922362"/>
              <a:gd name="connsiteY5" fmla="*/ 92236 h 1689120"/>
              <a:gd name="connsiteX6" fmla="*/ 922362 w 922362"/>
              <a:gd name="connsiteY6" fmla="*/ 1596884 h 1689120"/>
              <a:gd name="connsiteX7" fmla="*/ 895347 w 922362"/>
              <a:gd name="connsiteY7" fmla="*/ 1662105 h 1689120"/>
              <a:gd name="connsiteX8" fmla="*/ 830126 w 922362"/>
              <a:gd name="connsiteY8" fmla="*/ 1689120 h 1689120"/>
              <a:gd name="connsiteX9" fmla="*/ 92236 w 922362"/>
              <a:gd name="connsiteY9" fmla="*/ 1689120 h 1689120"/>
              <a:gd name="connsiteX10" fmla="*/ 27015 w 922362"/>
              <a:gd name="connsiteY10" fmla="*/ 1662105 h 1689120"/>
              <a:gd name="connsiteX11" fmla="*/ 0 w 922362"/>
              <a:gd name="connsiteY11" fmla="*/ 1596884 h 1689120"/>
              <a:gd name="connsiteX12" fmla="*/ 0 w 922362"/>
              <a:gd name="connsiteY12" fmla="*/ 92236 h 16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2362" h="1689120">
                <a:moveTo>
                  <a:pt x="0" y="92236"/>
                </a:moveTo>
                <a:cubicBezTo>
                  <a:pt x="0" y="67773"/>
                  <a:pt x="9718" y="44313"/>
                  <a:pt x="27015" y="27015"/>
                </a:cubicBezTo>
                <a:cubicBezTo>
                  <a:pt x="44313" y="9717"/>
                  <a:pt x="67773" y="0"/>
                  <a:pt x="92236" y="0"/>
                </a:cubicBezTo>
                <a:lnTo>
                  <a:pt x="830126" y="0"/>
                </a:lnTo>
                <a:cubicBezTo>
                  <a:pt x="854589" y="0"/>
                  <a:pt x="878049" y="9718"/>
                  <a:pt x="895347" y="27015"/>
                </a:cubicBezTo>
                <a:cubicBezTo>
                  <a:pt x="912645" y="44313"/>
                  <a:pt x="922362" y="67773"/>
                  <a:pt x="922362" y="92236"/>
                </a:cubicBezTo>
                <a:lnTo>
                  <a:pt x="922362" y="1596884"/>
                </a:lnTo>
                <a:cubicBezTo>
                  <a:pt x="922362" y="1621347"/>
                  <a:pt x="912644" y="1644807"/>
                  <a:pt x="895347" y="1662105"/>
                </a:cubicBezTo>
                <a:cubicBezTo>
                  <a:pt x="878049" y="1679403"/>
                  <a:pt x="854589" y="1689120"/>
                  <a:pt x="830126" y="1689120"/>
                </a:cubicBezTo>
                <a:lnTo>
                  <a:pt x="92236" y="1689120"/>
                </a:lnTo>
                <a:cubicBezTo>
                  <a:pt x="67773" y="1689120"/>
                  <a:pt x="44313" y="1679402"/>
                  <a:pt x="27015" y="1662105"/>
                </a:cubicBezTo>
                <a:cubicBezTo>
                  <a:pt x="9717" y="1644807"/>
                  <a:pt x="0" y="1621347"/>
                  <a:pt x="0" y="1596884"/>
                </a:cubicBezTo>
                <a:lnTo>
                  <a:pt x="0" y="92236"/>
                </a:lnTo>
                <a:close/>
              </a:path>
            </a:pathLst>
          </a:custGeom>
          <a:solidFill>
            <a:srgbClr val="EDE1F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5115" rIns="0" bIns="65115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kern="1200" dirty="0" smtClean="0">
                <a:solidFill>
                  <a:schemeClr val="tx1"/>
                </a:solidFill>
                <a:latin typeface="Corbel" pitchFamily="34" charset="0"/>
              </a:rPr>
              <a:t>Aide au montage de demandes d’aide auprès du FIHP </a:t>
            </a:r>
            <a:endParaRPr lang="fr-FR" sz="1000" kern="12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8054535" y="3988613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8054535" y="3988613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0" y="2271288"/>
            <a:ext cx="216022" cy="2880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028384" y="3003798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obligatoires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028384" y="3291830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Les services facultatifs</a:t>
            </a:r>
            <a:endParaRPr lang="fr-FR" sz="1000" dirty="0">
              <a:latin typeface="Tempus Sans ITC" pitchFamily="82" charset="0"/>
            </a:endParaRPr>
          </a:p>
        </p:txBody>
      </p:sp>
      <p:sp>
        <p:nvSpPr>
          <p:cNvPr id="14" name="Titre 1"/>
          <p:cNvSpPr txBox="1">
            <a:spLocks noGrp="1"/>
          </p:cNvSpPr>
          <p:nvPr>
            <p:ph type="title"/>
          </p:nvPr>
        </p:nvSpPr>
        <p:spPr>
          <a:xfrm>
            <a:off x="457200" y="123478"/>
            <a:ext cx="7283152" cy="565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Les services FACULTATIFS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03648" y="1275606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latin typeface="Tempus Sans ITC" pitchFamily="82" charset="0"/>
              </a:rPr>
              <a:t>Réalisation des paies &amp; instruction des dossiers chômage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483768" y="843558"/>
            <a:ext cx="3384376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" pitchFamily="34" charset="0"/>
              </a:rPr>
              <a:t>ASSISTANCE ADMINISTRATIVE</a:t>
            </a: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2008" y="1707654"/>
            <a:ext cx="5364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latin typeface="Tempus Sans ITC" pitchFamily="82" charset="0"/>
              </a:rPr>
              <a:t>Le CDG participe à l’élaboration des</a:t>
            </a:r>
            <a:r>
              <a:rPr lang="fr-FR" sz="1200" b="1" i="1" dirty="0" smtClean="0">
                <a:latin typeface="Tempus Sans ITC" pitchFamily="82" charset="0"/>
              </a:rPr>
              <a:t> paies </a:t>
            </a:r>
            <a:r>
              <a:rPr lang="fr-FR" sz="1200" i="1" dirty="0" smtClean="0">
                <a:latin typeface="Tempus Sans ITC" pitchFamily="82" charset="0"/>
              </a:rPr>
              <a:t>pour les collectivités qui le souhaitent. </a:t>
            </a:r>
          </a:p>
        </p:txBody>
      </p:sp>
      <p:graphicFrame>
        <p:nvGraphicFramePr>
          <p:cNvPr id="18" name="Diagramme 17"/>
          <p:cNvGraphicFramePr/>
          <p:nvPr/>
        </p:nvGraphicFramePr>
        <p:xfrm>
          <a:off x="107504" y="2139702"/>
          <a:ext cx="2448272" cy="3003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Rectangle 19"/>
          <p:cNvSpPr/>
          <p:nvPr/>
        </p:nvSpPr>
        <p:spPr>
          <a:xfrm>
            <a:off x="5364088" y="1779662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i="1" dirty="0" smtClean="0">
                <a:latin typeface="Tempus Sans ITC" pitchFamily="82" charset="0"/>
              </a:rPr>
              <a:t>Concernant le </a:t>
            </a:r>
            <a:r>
              <a:rPr lang="fr-FR" sz="1200" b="1" i="1" dirty="0" smtClean="0">
                <a:latin typeface="Tempus Sans ITC" pitchFamily="82" charset="0"/>
              </a:rPr>
              <a:t>chômage</a:t>
            </a:r>
            <a:r>
              <a:rPr lang="fr-FR" sz="1200" i="1" dirty="0" smtClean="0">
                <a:latin typeface="Tempus Sans ITC" pitchFamily="82" charset="0"/>
              </a:rPr>
              <a:t>, le CDG74 accompagne les collectivités dans :</a:t>
            </a:r>
          </a:p>
        </p:txBody>
      </p:sp>
      <p:sp>
        <p:nvSpPr>
          <p:cNvPr id="34" name="Forme libre 33"/>
          <p:cNvSpPr/>
          <p:nvPr/>
        </p:nvSpPr>
        <p:spPr>
          <a:xfrm>
            <a:off x="3618617" y="2139702"/>
            <a:ext cx="1440160" cy="1440160"/>
          </a:xfrm>
          <a:custGeom>
            <a:avLst/>
            <a:gdLst>
              <a:gd name="connsiteX0" fmla="*/ 957962 w 1267539"/>
              <a:gd name="connsiteY0" fmla="*/ 298351 h 1177970"/>
              <a:gd name="connsiteX1" fmla="*/ 1129175 w 1267539"/>
              <a:gd name="connsiteY1" fmla="*/ 238079 h 1177970"/>
              <a:gd name="connsiteX2" fmla="*/ 1201334 w 1267539"/>
              <a:gd name="connsiteY2" fmla="*/ 350816 h 1177970"/>
              <a:gd name="connsiteX3" fmla="*/ 1074904 w 1267539"/>
              <a:gd name="connsiteY3" fmla="*/ 481054 h 1177970"/>
              <a:gd name="connsiteX4" fmla="*/ 1074904 w 1267539"/>
              <a:gd name="connsiteY4" fmla="*/ 696917 h 1177970"/>
              <a:gd name="connsiteX5" fmla="*/ 1201334 w 1267539"/>
              <a:gd name="connsiteY5" fmla="*/ 827154 h 1177970"/>
              <a:gd name="connsiteX6" fmla="*/ 1129175 w 1267539"/>
              <a:gd name="connsiteY6" fmla="*/ 939891 h 1177970"/>
              <a:gd name="connsiteX7" fmla="*/ 957962 w 1267539"/>
              <a:gd name="connsiteY7" fmla="*/ 879619 h 1177970"/>
              <a:gd name="connsiteX8" fmla="*/ 750711 w 1267539"/>
              <a:gd name="connsiteY8" fmla="*/ 987551 h 1177970"/>
              <a:gd name="connsiteX9" fmla="*/ 709176 w 1267539"/>
              <a:gd name="connsiteY9" fmla="*/ 1164248 h 1177970"/>
              <a:gd name="connsiteX10" fmla="*/ 558363 w 1267539"/>
              <a:gd name="connsiteY10" fmla="*/ 1164248 h 1177970"/>
              <a:gd name="connsiteX11" fmla="*/ 516827 w 1267539"/>
              <a:gd name="connsiteY11" fmla="*/ 987552 h 1177970"/>
              <a:gd name="connsiteX12" fmla="*/ 309576 w 1267539"/>
              <a:gd name="connsiteY12" fmla="*/ 879619 h 1177970"/>
              <a:gd name="connsiteX13" fmla="*/ 138364 w 1267539"/>
              <a:gd name="connsiteY13" fmla="*/ 939891 h 1177970"/>
              <a:gd name="connsiteX14" fmla="*/ 66205 w 1267539"/>
              <a:gd name="connsiteY14" fmla="*/ 827154 h 1177970"/>
              <a:gd name="connsiteX15" fmla="*/ 192635 w 1267539"/>
              <a:gd name="connsiteY15" fmla="*/ 696916 h 1177970"/>
              <a:gd name="connsiteX16" fmla="*/ 192635 w 1267539"/>
              <a:gd name="connsiteY16" fmla="*/ 481053 h 1177970"/>
              <a:gd name="connsiteX17" fmla="*/ 66205 w 1267539"/>
              <a:gd name="connsiteY17" fmla="*/ 350816 h 1177970"/>
              <a:gd name="connsiteX18" fmla="*/ 138364 w 1267539"/>
              <a:gd name="connsiteY18" fmla="*/ 238079 h 1177970"/>
              <a:gd name="connsiteX19" fmla="*/ 309577 w 1267539"/>
              <a:gd name="connsiteY19" fmla="*/ 298351 h 1177970"/>
              <a:gd name="connsiteX20" fmla="*/ 516828 w 1267539"/>
              <a:gd name="connsiteY20" fmla="*/ 190419 h 1177970"/>
              <a:gd name="connsiteX21" fmla="*/ 558363 w 1267539"/>
              <a:gd name="connsiteY21" fmla="*/ 13722 h 1177970"/>
              <a:gd name="connsiteX22" fmla="*/ 709176 w 1267539"/>
              <a:gd name="connsiteY22" fmla="*/ 13722 h 1177970"/>
              <a:gd name="connsiteX23" fmla="*/ 750712 w 1267539"/>
              <a:gd name="connsiteY23" fmla="*/ 190418 h 1177970"/>
              <a:gd name="connsiteX24" fmla="*/ 957963 w 1267539"/>
              <a:gd name="connsiteY24" fmla="*/ 298351 h 1177970"/>
              <a:gd name="connsiteX25" fmla="*/ 957962 w 1267539"/>
              <a:gd name="connsiteY25" fmla="*/ 298351 h 117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67539" h="1177970">
                <a:moveTo>
                  <a:pt x="830979" y="295968"/>
                </a:moveTo>
                <a:lnTo>
                  <a:pt x="955127" y="213575"/>
                </a:lnTo>
                <a:lnTo>
                  <a:pt x="1037085" y="286074"/>
                </a:lnTo>
                <a:lnTo>
                  <a:pt x="963801" y="413460"/>
                </a:lnTo>
                <a:cubicBezTo>
                  <a:pt x="995979" y="463901"/>
                  <a:pt x="1011963" y="521734"/>
                  <a:pt x="1010110" y="581014"/>
                </a:cubicBezTo>
                <a:lnTo>
                  <a:pt x="1139273" y="655809"/>
                </a:lnTo>
                <a:lnTo>
                  <a:pt x="1105685" y="758323"/>
                </a:lnTo>
                <a:lnTo>
                  <a:pt x="955677" y="747149"/>
                </a:lnTo>
                <a:cubicBezTo>
                  <a:pt x="920999" y="799370"/>
                  <a:pt x="871718" y="843165"/>
                  <a:pt x="812900" y="874031"/>
                </a:cubicBezTo>
                <a:lnTo>
                  <a:pt x="817552" y="1019822"/>
                </a:lnTo>
                <a:lnTo>
                  <a:pt x="696807" y="1051189"/>
                </a:lnTo>
                <a:lnTo>
                  <a:pt x="625646" y="922676"/>
                </a:lnTo>
                <a:cubicBezTo>
                  <a:pt x="558790" y="924456"/>
                  <a:pt x="493523" y="910417"/>
                  <a:pt x="436560" y="882002"/>
                </a:cubicBezTo>
                <a:lnTo>
                  <a:pt x="312412" y="964395"/>
                </a:lnTo>
                <a:lnTo>
                  <a:pt x="230454" y="891896"/>
                </a:lnTo>
                <a:lnTo>
                  <a:pt x="303738" y="764510"/>
                </a:lnTo>
                <a:cubicBezTo>
                  <a:pt x="271560" y="714069"/>
                  <a:pt x="255576" y="656236"/>
                  <a:pt x="257429" y="596956"/>
                </a:cubicBezTo>
                <a:lnTo>
                  <a:pt x="128266" y="522161"/>
                </a:lnTo>
                <a:lnTo>
                  <a:pt x="161854" y="419647"/>
                </a:lnTo>
                <a:lnTo>
                  <a:pt x="311862" y="430821"/>
                </a:lnTo>
                <a:cubicBezTo>
                  <a:pt x="346540" y="378600"/>
                  <a:pt x="395822" y="334805"/>
                  <a:pt x="454639" y="303939"/>
                </a:cubicBezTo>
                <a:lnTo>
                  <a:pt x="449987" y="158148"/>
                </a:lnTo>
                <a:lnTo>
                  <a:pt x="570732" y="126781"/>
                </a:lnTo>
                <a:lnTo>
                  <a:pt x="641893" y="255294"/>
                </a:lnTo>
                <a:cubicBezTo>
                  <a:pt x="708749" y="253514"/>
                  <a:pt x="774016" y="267553"/>
                  <a:pt x="830979" y="295968"/>
                </a:cubicBezTo>
                <a:lnTo>
                  <a:pt x="830979" y="29596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5598" tIns="408444" rIns="425596" bIns="408444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800" b="1" kern="1200" dirty="0" smtClean="0">
                <a:latin typeface="Corbel" pitchFamily="34" charset="0"/>
              </a:rPr>
              <a:t>Réduction des coûts </a:t>
            </a:r>
            <a:r>
              <a:rPr lang="fr-FR" sz="800" kern="1200" dirty="0" smtClean="0">
                <a:latin typeface="Corbel" pitchFamily="34" charset="0"/>
              </a:rPr>
              <a:t>liés à la production de la paie</a:t>
            </a:r>
            <a:endParaRPr lang="fr-FR" sz="800" kern="1200" dirty="0">
              <a:latin typeface="Corbel" pitchFamily="34" charset="0"/>
            </a:endParaRPr>
          </a:p>
        </p:txBody>
      </p:sp>
      <p:sp>
        <p:nvSpPr>
          <p:cNvPr id="32" name="Forme libre 31"/>
          <p:cNvSpPr/>
          <p:nvPr/>
        </p:nvSpPr>
        <p:spPr>
          <a:xfrm>
            <a:off x="4032950" y="3723878"/>
            <a:ext cx="1241850" cy="1224136"/>
          </a:xfrm>
          <a:custGeom>
            <a:avLst/>
            <a:gdLst>
              <a:gd name="connsiteX0" fmla="*/ 1012010 w 1425758"/>
              <a:gd name="connsiteY0" fmla="*/ 227321 h 1425758"/>
              <a:gd name="connsiteX1" fmla="*/ 1122912 w 1425758"/>
              <a:gd name="connsiteY1" fmla="*/ 134259 h 1425758"/>
              <a:gd name="connsiteX2" fmla="*/ 1211509 w 1425758"/>
              <a:gd name="connsiteY2" fmla="*/ 208602 h 1425758"/>
              <a:gd name="connsiteX3" fmla="*/ 1139118 w 1425758"/>
              <a:gd name="connsiteY3" fmla="*/ 333978 h 1425758"/>
              <a:gd name="connsiteX4" fmla="*/ 1254137 w 1425758"/>
              <a:gd name="connsiteY4" fmla="*/ 533198 h 1425758"/>
              <a:gd name="connsiteX5" fmla="*/ 1398912 w 1425758"/>
              <a:gd name="connsiteY5" fmla="*/ 533195 h 1425758"/>
              <a:gd name="connsiteX6" fmla="*/ 1418995 w 1425758"/>
              <a:gd name="connsiteY6" fmla="*/ 647093 h 1425758"/>
              <a:gd name="connsiteX7" fmla="*/ 1282950 w 1425758"/>
              <a:gd name="connsiteY7" fmla="*/ 696605 h 1425758"/>
              <a:gd name="connsiteX8" fmla="*/ 1243004 w 1425758"/>
              <a:gd name="connsiteY8" fmla="*/ 923148 h 1425758"/>
              <a:gd name="connsiteX9" fmla="*/ 1353910 w 1425758"/>
              <a:gd name="connsiteY9" fmla="*/ 1016205 h 1425758"/>
              <a:gd name="connsiteX10" fmla="*/ 1296082 w 1425758"/>
              <a:gd name="connsiteY10" fmla="*/ 1116366 h 1425758"/>
              <a:gd name="connsiteX11" fmla="*/ 1160040 w 1425758"/>
              <a:gd name="connsiteY11" fmla="*/ 1066846 h 1425758"/>
              <a:gd name="connsiteX12" fmla="*/ 983819 w 1425758"/>
              <a:gd name="connsiteY12" fmla="*/ 1214712 h 1425758"/>
              <a:gd name="connsiteX13" fmla="*/ 1008963 w 1425758"/>
              <a:gd name="connsiteY13" fmla="*/ 1357287 h 1425758"/>
              <a:gd name="connsiteX14" fmla="*/ 900282 w 1425758"/>
              <a:gd name="connsiteY14" fmla="*/ 1396844 h 1425758"/>
              <a:gd name="connsiteX15" fmla="*/ 827898 w 1425758"/>
              <a:gd name="connsiteY15" fmla="*/ 1271463 h 1425758"/>
              <a:gd name="connsiteX16" fmla="*/ 597859 w 1425758"/>
              <a:gd name="connsiteY16" fmla="*/ 1271463 h 1425758"/>
              <a:gd name="connsiteX17" fmla="*/ 525476 w 1425758"/>
              <a:gd name="connsiteY17" fmla="*/ 1396844 h 1425758"/>
              <a:gd name="connsiteX18" fmla="*/ 416795 w 1425758"/>
              <a:gd name="connsiteY18" fmla="*/ 1357287 h 1425758"/>
              <a:gd name="connsiteX19" fmla="*/ 441938 w 1425758"/>
              <a:gd name="connsiteY19" fmla="*/ 1214713 h 1425758"/>
              <a:gd name="connsiteX20" fmla="*/ 265718 w 1425758"/>
              <a:gd name="connsiteY20" fmla="*/ 1066846 h 1425758"/>
              <a:gd name="connsiteX21" fmla="*/ 129676 w 1425758"/>
              <a:gd name="connsiteY21" fmla="*/ 1116366 h 1425758"/>
              <a:gd name="connsiteX22" fmla="*/ 71848 w 1425758"/>
              <a:gd name="connsiteY22" fmla="*/ 1016205 h 1425758"/>
              <a:gd name="connsiteX23" fmla="*/ 182754 w 1425758"/>
              <a:gd name="connsiteY23" fmla="*/ 923148 h 1425758"/>
              <a:gd name="connsiteX24" fmla="*/ 142808 w 1425758"/>
              <a:gd name="connsiteY24" fmla="*/ 696605 h 1425758"/>
              <a:gd name="connsiteX25" fmla="*/ 6763 w 1425758"/>
              <a:gd name="connsiteY25" fmla="*/ 647093 h 1425758"/>
              <a:gd name="connsiteX26" fmla="*/ 26846 w 1425758"/>
              <a:gd name="connsiteY26" fmla="*/ 533195 h 1425758"/>
              <a:gd name="connsiteX27" fmla="*/ 171621 w 1425758"/>
              <a:gd name="connsiteY27" fmla="*/ 533198 h 1425758"/>
              <a:gd name="connsiteX28" fmla="*/ 286641 w 1425758"/>
              <a:gd name="connsiteY28" fmla="*/ 333978 h 1425758"/>
              <a:gd name="connsiteX29" fmla="*/ 214249 w 1425758"/>
              <a:gd name="connsiteY29" fmla="*/ 208602 h 1425758"/>
              <a:gd name="connsiteX30" fmla="*/ 302846 w 1425758"/>
              <a:gd name="connsiteY30" fmla="*/ 134259 h 1425758"/>
              <a:gd name="connsiteX31" fmla="*/ 413748 w 1425758"/>
              <a:gd name="connsiteY31" fmla="*/ 227321 h 1425758"/>
              <a:gd name="connsiteX32" fmla="*/ 629914 w 1425758"/>
              <a:gd name="connsiteY32" fmla="*/ 148643 h 1425758"/>
              <a:gd name="connsiteX33" fmla="*/ 655051 w 1425758"/>
              <a:gd name="connsiteY33" fmla="*/ 6067 h 1425758"/>
              <a:gd name="connsiteX34" fmla="*/ 770707 w 1425758"/>
              <a:gd name="connsiteY34" fmla="*/ 6067 h 1425758"/>
              <a:gd name="connsiteX35" fmla="*/ 795844 w 1425758"/>
              <a:gd name="connsiteY35" fmla="*/ 148643 h 1425758"/>
              <a:gd name="connsiteX36" fmla="*/ 1012010 w 1425758"/>
              <a:gd name="connsiteY36" fmla="*/ 227321 h 1425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25758" h="1425758">
                <a:moveTo>
                  <a:pt x="1012010" y="227321"/>
                </a:moveTo>
                <a:lnTo>
                  <a:pt x="1122912" y="134259"/>
                </a:lnTo>
                <a:lnTo>
                  <a:pt x="1211509" y="208602"/>
                </a:lnTo>
                <a:lnTo>
                  <a:pt x="1139118" y="333978"/>
                </a:lnTo>
                <a:cubicBezTo>
                  <a:pt x="1190592" y="391883"/>
                  <a:pt x="1229727" y="459668"/>
                  <a:pt x="1254137" y="533198"/>
                </a:cubicBezTo>
                <a:lnTo>
                  <a:pt x="1398912" y="533195"/>
                </a:lnTo>
                <a:lnTo>
                  <a:pt x="1418995" y="647093"/>
                </a:lnTo>
                <a:lnTo>
                  <a:pt x="1282950" y="696605"/>
                </a:lnTo>
                <a:cubicBezTo>
                  <a:pt x="1285161" y="774049"/>
                  <a:pt x="1271569" y="851131"/>
                  <a:pt x="1243004" y="923148"/>
                </a:cubicBezTo>
                <a:lnTo>
                  <a:pt x="1353910" y="1016205"/>
                </a:lnTo>
                <a:lnTo>
                  <a:pt x="1296082" y="1116366"/>
                </a:lnTo>
                <a:lnTo>
                  <a:pt x="1160040" y="1066846"/>
                </a:lnTo>
                <a:cubicBezTo>
                  <a:pt x="1111953" y="1127593"/>
                  <a:pt x="1051994" y="1177905"/>
                  <a:pt x="983819" y="1214712"/>
                </a:cubicBezTo>
                <a:lnTo>
                  <a:pt x="1008963" y="1357287"/>
                </a:lnTo>
                <a:lnTo>
                  <a:pt x="900282" y="1396844"/>
                </a:lnTo>
                <a:lnTo>
                  <a:pt x="827898" y="1271463"/>
                </a:lnTo>
                <a:cubicBezTo>
                  <a:pt x="752014" y="1287088"/>
                  <a:pt x="673743" y="1287088"/>
                  <a:pt x="597859" y="1271463"/>
                </a:cubicBezTo>
                <a:lnTo>
                  <a:pt x="525476" y="1396844"/>
                </a:lnTo>
                <a:lnTo>
                  <a:pt x="416795" y="1357287"/>
                </a:lnTo>
                <a:lnTo>
                  <a:pt x="441938" y="1214713"/>
                </a:lnTo>
                <a:cubicBezTo>
                  <a:pt x="373764" y="1177906"/>
                  <a:pt x="313804" y="1127593"/>
                  <a:pt x="265718" y="1066846"/>
                </a:cubicBezTo>
                <a:lnTo>
                  <a:pt x="129676" y="1116366"/>
                </a:lnTo>
                <a:lnTo>
                  <a:pt x="71848" y="1016205"/>
                </a:lnTo>
                <a:lnTo>
                  <a:pt x="182754" y="923148"/>
                </a:lnTo>
                <a:cubicBezTo>
                  <a:pt x="154189" y="851131"/>
                  <a:pt x="140597" y="774049"/>
                  <a:pt x="142808" y="696605"/>
                </a:cubicBezTo>
                <a:lnTo>
                  <a:pt x="6763" y="647093"/>
                </a:lnTo>
                <a:lnTo>
                  <a:pt x="26846" y="533195"/>
                </a:lnTo>
                <a:lnTo>
                  <a:pt x="171621" y="533198"/>
                </a:lnTo>
                <a:cubicBezTo>
                  <a:pt x="196031" y="459668"/>
                  <a:pt x="235167" y="391883"/>
                  <a:pt x="286641" y="333978"/>
                </a:cubicBezTo>
                <a:lnTo>
                  <a:pt x="214249" y="208602"/>
                </a:lnTo>
                <a:lnTo>
                  <a:pt x="302846" y="134259"/>
                </a:lnTo>
                <a:lnTo>
                  <a:pt x="413748" y="227321"/>
                </a:lnTo>
                <a:cubicBezTo>
                  <a:pt x="479711" y="186684"/>
                  <a:pt x="553263" y="159914"/>
                  <a:pt x="629914" y="148643"/>
                </a:cubicBezTo>
                <a:lnTo>
                  <a:pt x="655051" y="6067"/>
                </a:lnTo>
                <a:lnTo>
                  <a:pt x="770707" y="6067"/>
                </a:lnTo>
                <a:lnTo>
                  <a:pt x="795844" y="148643"/>
                </a:lnTo>
                <a:cubicBezTo>
                  <a:pt x="872496" y="159914"/>
                  <a:pt x="946047" y="186684"/>
                  <a:pt x="1012010" y="227321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8070" tIns="345408" rIns="298070" bIns="370342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800" b="1" kern="1200" dirty="0" smtClean="0">
                <a:latin typeface="Corbel" pitchFamily="34" charset="0"/>
              </a:rPr>
              <a:t>Gain de temps </a:t>
            </a:r>
            <a:r>
              <a:rPr lang="fr-FR" sz="800" kern="1200" dirty="0" smtClean="0">
                <a:latin typeface="Corbel" pitchFamily="34" charset="0"/>
              </a:rPr>
              <a:t>pour les collectivités</a:t>
            </a:r>
            <a:endParaRPr lang="fr-FR" sz="800" kern="1200" dirty="0">
              <a:latin typeface="Corbel" pitchFamily="34" charset="0"/>
            </a:endParaRPr>
          </a:p>
        </p:txBody>
      </p:sp>
      <p:sp>
        <p:nvSpPr>
          <p:cNvPr id="33" name="Forme libre 32"/>
          <p:cNvSpPr/>
          <p:nvPr/>
        </p:nvSpPr>
        <p:spPr>
          <a:xfrm>
            <a:off x="2843813" y="3075807"/>
            <a:ext cx="1422875" cy="1318219"/>
          </a:xfrm>
          <a:custGeom>
            <a:avLst/>
            <a:gdLst>
              <a:gd name="connsiteX0" fmla="*/ 1075797 w 1422875"/>
              <a:gd name="connsiteY0" fmla="*/ 333872 h 1318219"/>
              <a:gd name="connsiteX1" fmla="*/ 1267262 w 1422875"/>
              <a:gd name="connsiteY1" fmla="*/ 266049 h 1318219"/>
              <a:gd name="connsiteX2" fmla="*/ 1348424 w 1422875"/>
              <a:gd name="connsiteY2" fmla="*/ 392307 h 1318219"/>
              <a:gd name="connsiteX3" fmla="*/ 1207227 w 1422875"/>
              <a:gd name="connsiteY3" fmla="*/ 538328 h 1318219"/>
              <a:gd name="connsiteX4" fmla="*/ 1207227 w 1422875"/>
              <a:gd name="connsiteY4" fmla="*/ 779892 h 1318219"/>
              <a:gd name="connsiteX5" fmla="*/ 1348424 w 1422875"/>
              <a:gd name="connsiteY5" fmla="*/ 925912 h 1318219"/>
              <a:gd name="connsiteX6" fmla="*/ 1267262 w 1422875"/>
              <a:gd name="connsiteY6" fmla="*/ 1052170 h 1318219"/>
              <a:gd name="connsiteX7" fmla="*/ 1075797 w 1422875"/>
              <a:gd name="connsiteY7" fmla="*/ 984347 h 1318219"/>
              <a:gd name="connsiteX8" fmla="*/ 842868 w 1422875"/>
              <a:gd name="connsiteY8" fmla="*/ 1105130 h 1318219"/>
              <a:gd name="connsiteX9" fmla="*/ 796388 w 1422875"/>
              <a:gd name="connsiteY9" fmla="*/ 1302863 h 1318219"/>
              <a:gd name="connsiteX10" fmla="*/ 626487 w 1422875"/>
              <a:gd name="connsiteY10" fmla="*/ 1302863 h 1318219"/>
              <a:gd name="connsiteX11" fmla="*/ 580006 w 1422875"/>
              <a:gd name="connsiteY11" fmla="*/ 1105130 h 1318219"/>
              <a:gd name="connsiteX12" fmla="*/ 347077 w 1422875"/>
              <a:gd name="connsiteY12" fmla="*/ 984347 h 1318219"/>
              <a:gd name="connsiteX13" fmla="*/ 155613 w 1422875"/>
              <a:gd name="connsiteY13" fmla="*/ 1052170 h 1318219"/>
              <a:gd name="connsiteX14" fmla="*/ 74451 w 1422875"/>
              <a:gd name="connsiteY14" fmla="*/ 925912 h 1318219"/>
              <a:gd name="connsiteX15" fmla="*/ 215648 w 1422875"/>
              <a:gd name="connsiteY15" fmla="*/ 779891 h 1318219"/>
              <a:gd name="connsiteX16" fmla="*/ 215648 w 1422875"/>
              <a:gd name="connsiteY16" fmla="*/ 538327 h 1318219"/>
              <a:gd name="connsiteX17" fmla="*/ 74451 w 1422875"/>
              <a:gd name="connsiteY17" fmla="*/ 392307 h 1318219"/>
              <a:gd name="connsiteX18" fmla="*/ 155613 w 1422875"/>
              <a:gd name="connsiteY18" fmla="*/ 266049 h 1318219"/>
              <a:gd name="connsiteX19" fmla="*/ 347078 w 1422875"/>
              <a:gd name="connsiteY19" fmla="*/ 333872 h 1318219"/>
              <a:gd name="connsiteX20" fmla="*/ 580007 w 1422875"/>
              <a:gd name="connsiteY20" fmla="*/ 213090 h 1318219"/>
              <a:gd name="connsiteX21" fmla="*/ 626487 w 1422875"/>
              <a:gd name="connsiteY21" fmla="*/ 15356 h 1318219"/>
              <a:gd name="connsiteX22" fmla="*/ 796388 w 1422875"/>
              <a:gd name="connsiteY22" fmla="*/ 15356 h 1318219"/>
              <a:gd name="connsiteX23" fmla="*/ 842869 w 1422875"/>
              <a:gd name="connsiteY23" fmla="*/ 213089 h 1318219"/>
              <a:gd name="connsiteX24" fmla="*/ 1075798 w 1422875"/>
              <a:gd name="connsiteY24" fmla="*/ 333872 h 1318219"/>
              <a:gd name="connsiteX25" fmla="*/ 1075797 w 1422875"/>
              <a:gd name="connsiteY25" fmla="*/ 333872 h 131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2875" h="1318219">
                <a:moveTo>
                  <a:pt x="1075797" y="333872"/>
                </a:moveTo>
                <a:lnTo>
                  <a:pt x="1267262" y="266049"/>
                </a:lnTo>
                <a:lnTo>
                  <a:pt x="1348424" y="392307"/>
                </a:lnTo>
                <a:lnTo>
                  <a:pt x="1207227" y="538328"/>
                </a:lnTo>
                <a:cubicBezTo>
                  <a:pt x="1231114" y="617420"/>
                  <a:pt x="1231113" y="700800"/>
                  <a:pt x="1207227" y="779892"/>
                </a:cubicBezTo>
                <a:lnTo>
                  <a:pt x="1348424" y="925912"/>
                </a:lnTo>
                <a:lnTo>
                  <a:pt x="1267262" y="1052170"/>
                </a:lnTo>
                <a:lnTo>
                  <a:pt x="1075797" y="984347"/>
                </a:lnTo>
                <a:cubicBezTo>
                  <a:pt x="1011475" y="1042473"/>
                  <a:pt x="931077" y="1084163"/>
                  <a:pt x="842868" y="1105130"/>
                </a:cubicBezTo>
                <a:lnTo>
                  <a:pt x="796388" y="1302863"/>
                </a:lnTo>
                <a:lnTo>
                  <a:pt x="626487" y="1302863"/>
                </a:lnTo>
                <a:lnTo>
                  <a:pt x="580006" y="1105130"/>
                </a:lnTo>
                <a:cubicBezTo>
                  <a:pt x="491797" y="1084163"/>
                  <a:pt x="411399" y="1042473"/>
                  <a:pt x="347077" y="984347"/>
                </a:cubicBezTo>
                <a:lnTo>
                  <a:pt x="155613" y="1052170"/>
                </a:lnTo>
                <a:lnTo>
                  <a:pt x="74451" y="925912"/>
                </a:lnTo>
                <a:lnTo>
                  <a:pt x="215648" y="779891"/>
                </a:lnTo>
                <a:cubicBezTo>
                  <a:pt x="191761" y="700799"/>
                  <a:pt x="191761" y="617419"/>
                  <a:pt x="215648" y="538327"/>
                </a:cubicBezTo>
                <a:lnTo>
                  <a:pt x="74451" y="392307"/>
                </a:lnTo>
                <a:lnTo>
                  <a:pt x="155613" y="266049"/>
                </a:lnTo>
                <a:lnTo>
                  <a:pt x="347078" y="333872"/>
                </a:lnTo>
                <a:cubicBezTo>
                  <a:pt x="411400" y="275746"/>
                  <a:pt x="491799" y="234056"/>
                  <a:pt x="580007" y="213090"/>
                </a:cubicBezTo>
                <a:lnTo>
                  <a:pt x="626487" y="15356"/>
                </a:lnTo>
                <a:lnTo>
                  <a:pt x="796388" y="15356"/>
                </a:lnTo>
                <a:lnTo>
                  <a:pt x="842869" y="213089"/>
                </a:lnTo>
                <a:cubicBezTo>
                  <a:pt x="931078" y="234056"/>
                  <a:pt x="1011476" y="275746"/>
                  <a:pt x="1075798" y="333872"/>
                </a:cubicBezTo>
                <a:lnTo>
                  <a:pt x="1075797" y="3338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7238" tIns="344032" rIns="357238" bIns="344032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800" kern="1200" dirty="0" smtClean="0">
                <a:latin typeface="Corbel" pitchFamily="34" charset="0"/>
              </a:rPr>
              <a:t>Permet aux collectivités de </a:t>
            </a:r>
            <a:r>
              <a:rPr lang="fr-FR" sz="800" b="1" kern="1200" dirty="0" smtClean="0">
                <a:latin typeface="Corbel" pitchFamily="34" charset="0"/>
              </a:rPr>
              <a:t>se recentrer sur des activités RH </a:t>
            </a:r>
            <a:r>
              <a:rPr lang="fr-FR" sz="800" kern="1200" dirty="0" smtClean="0">
                <a:latin typeface="Corbel" pitchFamily="34" charset="0"/>
              </a:rPr>
              <a:t>a forte valeur ajoutée</a:t>
            </a:r>
            <a:endParaRPr lang="fr-FR" sz="800" kern="1200" dirty="0">
              <a:latin typeface="Corbel" pitchFamily="34" charset="0"/>
            </a:endParaRPr>
          </a:p>
        </p:txBody>
      </p:sp>
      <p:sp>
        <p:nvSpPr>
          <p:cNvPr id="35" name="Flèche en arc 34"/>
          <p:cNvSpPr/>
          <p:nvPr/>
        </p:nvSpPr>
        <p:spPr>
          <a:xfrm>
            <a:off x="4050664" y="3559324"/>
            <a:ext cx="1440160" cy="1512168"/>
          </a:xfrm>
          <a:prstGeom prst="circularArrow">
            <a:avLst>
              <a:gd name="adj1" fmla="val 4687"/>
              <a:gd name="adj2" fmla="val 299029"/>
              <a:gd name="adj3" fmla="val 2459565"/>
              <a:gd name="adj4" fmla="val 15989089"/>
              <a:gd name="adj5" fmla="val 5469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Forme 35"/>
          <p:cNvSpPr/>
          <p:nvPr/>
        </p:nvSpPr>
        <p:spPr>
          <a:xfrm>
            <a:off x="2699792" y="2931790"/>
            <a:ext cx="1325955" cy="1325955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Flèche en arc 36"/>
          <p:cNvSpPr/>
          <p:nvPr/>
        </p:nvSpPr>
        <p:spPr>
          <a:xfrm>
            <a:off x="3546608" y="2139702"/>
            <a:ext cx="1429646" cy="1429646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accent5">
              <a:lumMod val="50000"/>
            </a:schemeClr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Rectangle 21"/>
          <p:cNvSpPr/>
          <p:nvPr/>
        </p:nvSpPr>
        <p:spPr>
          <a:xfrm>
            <a:off x="323528" y="2078727"/>
            <a:ext cx="2054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8" indent="-179388">
              <a:buFont typeface="Wingdings" pitchFamily="2" charset="2"/>
              <a:buChar char="ü"/>
            </a:pPr>
            <a:r>
              <a:rPr lang="fr-FR" sz="1100" u="sng" dirty="0" smtClean="0">
                <a:latin typeface="Tempus Sans ITC" pitchFamily="82" charset="0"/>
              </a:rPr>
              <a:t>Cette prestation comprend </a:t>
            </a:r>
            <a:r>
              <a:rPr lang="fr-FR" sz="1200" dirty="0" smtClean="0">
                <a:latin typeface="Tempus Sans ITC" pitchFamily="82" charset="0"/>
              </a:rPr>
              <a:t>: </a:t>
            </a:r>
            <a:endParaRPr lang="fr-FR" sz="1100" dirty="0"/>
          </a:p>
        </p:txBody>
      </p:sp>
      <p:sp>
        <p:nvSpPr>
          <p:cNvPr id="23" name="Rectangle 22"/>
          <p:cNvSpPr/>
          <p:nvPr/>
        </p:nvSpPr>
        <p:spPr>
          <a:xfrm>
            <a:off x="2740143" y="2078727"/>
            <a:ext cx="12557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8" indent="-179388">
              <a:buFont typeface="Wingdings" pitchFamily="2" charset="2"/>
              <a:buChar char="ü"/>
            </a:pPr>
            <a:r>
              <a:rPr lang="fr-FR" sz="1100" u="sng" dirty="0" smtClean="0">
                <a:latin typeface="Tempus Sans ITC" pitchFamily="82" charset="0"/>
              </a:rPr>
              <a:t>Les avantages </a:t>
            </a:r>
            <a:r>
              <a:rPr lang="fr-FR" sz="1200" dirty="0" smtClean="0">
                <a:latin typeface="Tempus Sans ITC" pitchFamily="82" charset="0"/>
              </a:rPr>
              <a:t>:</a:t>
            </a:r>
            <a:endParaRPr lang="fr-FR" sz="1100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5364088" y="1635646"/>
            <a:ext cx="288032" cy="350785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orme libre 46"/>
          <p:cNvSpPr/>
          <p:nvPr/>
        </p:nvSpPr>
        <p:spPr>
          <a:xfrm>
            <a:off x="6948264" y="3795886"/>
            <a:ext cx="864096" cy="936104"/>
          </a:xfrm>
          <a:custGeom>
            <a:avLst/>
            <a:gdLst>
              <a:gd name="connsiteX0" fmla="*/ 0 w 653027"/>
              <a:gd name="connsiteY0" fmla="*/ 0 h 1123324"/>
              <a:gd name="connsiteX1" fmla="*/ 653027 w 653027"/>
              <a:gd name="connsiteY1" fmla="*/ 0 h 1123324"/>
              <a:gd name="connsiteX2" fmla="*/ 653027 w 653027"/>
              <a:gd name="connsiteY2" fmla="*/ 1123324 h 1123324"/>
              <a:gd name="connsiteX3" fmla="*/ 0 w 653027"/>
              <a:gd name="connsiteY3" fmla="*/ 1123324 h 1123324"/>
              <a:gd name="connsiteX4" fmla="*/ 0 w 653027"/>
              <a:gd name="connsiteY4" fmla="*/ 0 h 112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027" h="1123324">
                <a:moveTo>
                  <a:pt x="0" y="0"/>
                </a:moveTo>
                <a:lnTo>
                  <a:pt x="653027" y="0"/>
                </a:lnTo>
                <a:lnTo>
                  <a:pt x="653027" y="1123324"/>
                </a:lnTo>
                <a:lnTo>
                  <a:pt x="0" y="11233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42672" bIns="42672" numCol="1" spcCol="1270" anchor="b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800" kern="1200" dirty="0" smtClean="0">
                <a:latin typeface="Corbel" pitchFamily="34" charset="0"/>
              </a:rPr>
              <a:t>L’Instruction &amp; montage des dossiers d’indemnisation chômage pour leurs agents titulaires &amp; non titulaires</a:t>
            </a:r>
            <a:endParaRPr lang="fr-FR" sz="800" kern="1200" dirty="0">
              <a:latin typeface="Corbel" pitchFamily="34" charset="0"/>
            </a:endParaRPr>
          </a:p>
        </p:txBody>
      </p:sp>
      <p:sp>
        <p:nvSpPr>
          <p:cNvPr id="49" name="Forme libre 48"/>
          <p:cNvSpPr/>
          <p:nvPr/>
        </p:nvSpPr>
        <p:spPr>
          <a:xfrm>
            <a:off x="5580112" y="2931790"/>
            <a:ext cx="864096" cy="504056"/>
          </a:xfrm>
          <a:custGeom>
            <a:avLst/>
            <a:gdLst>
              <a:gd name="connsiteX0" fmla="*/ 0 w 653027"/>
              <a:gd name="connsiteY0" fmla="*/ 0 h 1123324"/>
              <a:gd name="connsiteX1" fmla="*/ 653027 w 653027"/>
              <a:gd name="connsiteY1" fmla="*/ 0 h 1123324"/>
              <a:gd name="connsiteX2" fmla="*/ 653027 w 653027"/>
              <a:gd name="connsiteY2" fmla="*/ 1123324 h 1123324"/>
              <a:gd name="connsiteX3" fmla="*/ 0 w 653027"/>
              <a:gd name="connsiteY3" fmla="*/ 1123324 h 1123324"/>
              <a:gd name="connsiteX4" fmla="*/ 0 w 653027"/>
              <a:gd name="connsiteY4" fmla="*/ 0 h 112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027" h="1123324">
                <a:moveTo>
                  <a:pt x="0" y="0"/>
                </a:moveTo>
                <a:lnTo>
                  <a:pt x="653027" y="0"/>
                </a:lnTo>
                <a:lnTo>
                  <a:pt x="653027" y="1123324"/>
                </a:lnTo>
                <a:lnTo>
                  <a:pt x="0" y="11233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42672" bIns="42672" numCol="1" spcCol="1270" anchor="t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800" kern="1200" dirty="0" smtClean="0">
                <a:latin typeface="Corbel" pitchFamily="34" charset="0"/>
              </a:rPr>
              <a:t>Permettant de calculer les allocation chômage</a:t>
            </a:r>
            <a:endParaRPr lang="fr-FR" sz="800" kern="1200" dirty="0">
              <a:latin typeface="Corbel" pitchFamily="34" charset="0"/>
            </a:endParaRPr>
          </a:p>
        </p:txBody>
      </p:sp>
      <p:sp>
        <p:nvSpPr>
          <p:cNvPr id="46" name="Flèche droite à entaille 45"/>
          <p:cNvSpPr/>
          <p:nvPr/>
        </p:nvSpPr>
        <p:spPr>
          <a:xfrm rot="16200000">
            <a:off x="5385690" y="3054204"/>
            <a:ext cx="2520280" cy="1123324"/>
          </a:xfrm>
          <a:prstGeom prst="notched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dk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Ellipse 47"/>
          <p:cNvSpPr/>
          <p:nvPr/>
        </p:nvSpPr>
        <p:spPr>
          <a:xfrm>
            <a:off x="6516216" y="2931790"/>
            <a:ext cx="280831" cy="304291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Ellipse 49"/>
          <p:cNvSpPr/>
          <p:nvPr/>
        </p:nvSpPr>
        <p:spPr>
          <a:xfrm>
            <a:off x="6516216" y="3867894"/>
            <a:ext cx="280831" cy="317068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4" name="Image 53" descr="images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4299942"/>
            <a:ext cx="711522" cy="711522"/>
          </a:xfrm>
          <a:prstGeom prst="rect">
            <a:avLst/>
          </a:prstGeom>
        </p:spPr>
      </p:pic>
      <p:sp>
        <p:nvSpPr>
          <p:cNvPr id="38" name="Espace réservé du numéro de diapositive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0" grpId="1"/>
      <p:bldP spid="34" grpId="0" animBg="1"/>
      <p:bldP spid="32" grpId="0" animBg="1"/>
      <p:bldP spid="33" grpId="0" animBg="1"/>
      <p:bldP spid="22" grpId="0"/>
      <p:bldP spid="23" grpId="0"/>
      <p:bldP spid="47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8054535" y="3988613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8054535" y="3988613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modes de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financement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0" y="2271288"/>
            <a:ext cx="216022" cy="2880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028384" y="3003798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obligatoires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028384" y="3291830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Les services facultatifs</a:t>
            </a:r>
            <a:endParaRPr lang="fr-FR" sz="1000" dirty="0">
              <a:latin typeface="Tempus Sans ITC" pitchFamily="82" charset="0"/>
            </a:endParaRPr>
          </a:p>
        </p:txBody>
      </p:sp>
      <p:sp>
        <p:nvSpPr>
          <p:cNvPr id="14" name="Titre 1"/>
          <p:cNvSpPr txBox="1">
            <a:spLocks noGrp="1"/>
          </p:cNvSpPr>
          <p:nvPr>
            <p:ph type="title"/>
          </p:nvPr>
        </p:nvSpPr>
        <p:spPr>
          <a:xfrm>
            <a:off x="467544" y="123478"/>
            <a:ext cx="7283152" cy="565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Les services FACULTATIFS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11760" y="1347614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latin typeface="Tempus Sans ITC" pitchFamily="82" charset="0"/>
              </a:rPr>
              <a:t>Aide au retour à l’emploi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411760" y="915566"/>
            <a:ext cx="3384376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" pitchFamily="34" charset="0"/>
              </a:rPr>
              <a:t>ASSISTANCE ADMINISTRATIVE</a:t>
            </a: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1" name="Carré corné 20"/>
          <p:cNvSpPr/>
          <p:nvPr/>
        </p:nvSpPr>
        <p:spPr>
          <a:xfrm rot="21117100">
            <a:off x="268121" y="799744"/>
            <a:ext cx="1527992" cy="1373255"/>
          </a:xfrm>
          <a:prstGeom prst="foldedCorner">
            <a:avLst>
              <a:gd name="adj" fmla="val 12150"/>
            </a:avLst>
          </a:prstGeom>
          <a:solidFill>
            <a:srgbClr val="FFFF99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0"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  <a:latin typeface="Corbel" pitchFamily="34" charset="0"/>
              </a:rPr>
              <a:t>Les collectivités sont en </a:t>
            </a:r>
            <a:r>
              <a:rPr lang="fr-FR" sz="1000" b="1" dirty="0" smtClean="0">
                <a:solidFill>
                  <a:schemeClr val="tx1"/>
                </a:solidFill>
                <a:latin typeface="Corbel" pitchFamily="34" charset="0"/>
              </a:rPr>
              <a:t>auto-assurance</a:t>
            </a:r>
            <a:r>
              <a:rPr lang="fr-FR" sz="1000" dirty="0" smtClean="0">
                <a:solidFill>
                  <a:schemeClr val="tx1"/>
                </a:solidFill>
                <a:latin typeface="Corbel" pitchFamily="34" charset="0"/>
              </a:rPr>
              <a:t> concernant les allocations chômage pour leurs agents titulaires.</a:t>
            </a:r>
          </a:p>
          <a:p>
            <a:pPr algn="ctr"/>
            <a:r>
              <a:rPr lang="fr-FR" sz="1000" dirty="0" smtClean="0">
                <a:solidFill>
                  <a:schemeClr val="tx1"/>
                </a:solidFill>
                <a:latin typeface="Corbel" pitchFamily="34" charset="0"/>
              </a:rPr>
              <a:t>Elles ne peuvent donc pas faire appel à Pôle Emploi pour le calcul des allocations chômages. 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1262983" y="1707654"/>
            <a:ext cx="6041968" cy="3096344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orme libre 19"/>
          <p:cNvSpPr/>
          <p:nvPr/>
        </p:nvSpPr>
        <p:spPr>
          <a:xfrm>
            <a:off x="1330346" y="2636557"/>
            <a:ext cx="1901011" cy="1238537"/>
          </a:xfrm>
          <a:custGeom>
            <a:avLst/>
            <a:gdLst>
              <a:gd name="connsiteX0" fmla="*/ 0 w 1901011"/>
              <a:gd name="connsiteY0" fmla="*/ 206427 h 1238537"/>
              <a:gd name="connsiteX1" fmla="*/ 60461 w 1901011"/>
              <a:gd name="connsiteY1" fmla="*/ 60461 h 1238537"/>
              <a:gd name="connsiteX2" fmla="*/ 206427 w 1901011"/>
              <a:gd name="connsiteY2" fmla="*/ 0 h 1238537"/>
              <a:gd name="connsiteX3" fmla="*/ 1694584 w 1901011"/>
              <a:gd name="connsiteY3" fmla="*/ 0 h 1238537"/>
              <a:gd name="connsiteX4" fmla="*/ 1840550 w 1901011"/>
              <a:gd name="connsiteY4" fmla="*/ 60461 h 1238537"/>
              <a:gd name="connsiteX5" fmla="*/ 1901011 w 1901011"/>
              <a:gd name="connsiteY5" fmla="*/ 206427 h 1238537"/>
              <a:gd name="connsiteX6" fmla="*/ 1901011 w 1901011"/>
              <a:gd name="connsiteY6" fmla="*/ 1032110 h 1238537"/>
              <a:gd name="connsiteX7" fmla="*/ 1840550 w 1901011"/>
              <a:gd name="connsiteY7" fmla="*/ 1178076 h 1238537"/>
              <a:gd name="connsiteX8" fmla="*/ 1694584 w 1901011"/>
              <a:gd name="connsiteY8" fmla="*/ 1238537 h 1238537"/>
              <a:gd name="connsiteX9" fmla="*/ 206427 w 1901011"/>
              <a:gd name="connsiteY9" fmla="*/ 1238537 h 1238537"/>
              <a:gd name="connsiteX10" fmla="*/ 60461 w 1901011"/>
              <a:gd name="connsiteY10" fmla="*/ 1178076 h 1238537"/>
              <a:gd name="connsiteX11" fmla="*/ 0 w 1901011"/>
              <a:gd name="connsiteY11" fmla="*/ 1032110 h 1238537"/>
              <a:gd name="connsiteX12" fmla="*/ 0 w 1901011"/>
              <a:gd name="connsiteY12" fmla="*/ 206427 h 123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1011" h="1238537">
                <a:moveTo>
                  <a:pt x="0" y="206427"/>
                </a:moveTo>
                <a:cubicBezTo>
                  <a:pt x="0" y="151679"/>
                  <a:pt x="21749" y="99174"/>
                  <a:pt x="60461" y="60461"/>
                </a:cubicBezTo>
                <a:cubicBezTo>
                  <a:pt x="99174" y="21748"/>
                  <a:pt x="151679" y="0"/>
                  <a:pt x="206427" y="0"/>
                </a:cubicBezTo>
                <a:lnTo>
                  <a:pt x="1694584" y="0"/>
                </a:lnTo>
                <a:cubicBezTo>
                  <a:pt x="1749332" y="0"/>
                  <a:pt x="1801837" y="21749"/>
                  <a:pt x="1840550" y="60461"/>
                </a:cubicBezTo>
                <a:cubicBezTo>
                  <a:pt x="1879263" y="99174"/>
                  <a:pt x="1901011" y="151679"/>
                  <a:pt x="1901011" y="206427"/>
                </a:cubicBezTo>
                <a:lnTo>
                  <a:pt x="1901011" y="1032110"/>
                </a:lnTo>
                <a:cubicBezTo>
                  <a:pt x="1901011" y="1086858"/>
                  <a:pt x="1879262" y="1139363"/>
                  <a:pt x="1840550" y="1178076"/>
                </a:cubicBezTo>
                <a:cubicBezTo>
                  <a:pt x="1801837" y="1216789"/>
                  <a:pt x="1749332" y="1238537"/>
                  <a:pt x="1694584" y="1238537"/>
                </a:cubicBezTo>
                <a:lnTo>
                  <a:pt x="206427" y="1238537"/>
                </a:lnTo>
                <a:cubicBezTo>
                  <a:pt x="151679" y="1238537"/>
                  <a:pt x="99174" y="1216788"/>
                  <a:pt x="60461" y="1178076"/>
                </a:cubicBezTo>
                <a:cubicBezTo>
                  <a:pt x="21748" y="1139363"/>
                  <a:pt x="0" y="1086858"/>
                  <a:pt x="0" y="1032110"/>
                </a:cubicBezTo>
                <a:lnTo>
                  <a:pt x="0" y="206427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02370" tIns="102370" rIns="102370" bIns="102370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kern="1200" dirty="0" smtClean="0"/>
              <a:t>Les dossiers chômage</a:t>
            </a:r>
            <a:endParaRPr lang="fr-FR" sz="1100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b="1" kern="1200" dirty="0" smtClean="0"/>
              <a:t>Demandent une formation </a:t>
            </a:r>
            <a:r>
              <a:rPr lang="fr-FR" sz="900" kern="1200" dirty="0" smtClean="0"/>
              <a:t>longue et payante</a:t>
            </a:r>
            <a:endParaRPr lang="fr-FR" sz="900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Sont très</a:t>
            </a:r>
            <a:r>
              <a:rPr lang="fr-FR" sz="900" b="1" kern="1200" dirty="0" smtClean="0"/>
              <a:t> règlementés</a:t>
            </a:r>
            <a:endParaRPr lang="fr-FR" sz="900" b="1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Sont </a:t>
            </a:r>
            <a:r>
              <a:rPr lang="fr-FR" sz="900" b="1" kern="1200" dirty="0" smtClean="0"/>
              <a:t>complexes</a:t>
            </a:r>
            <a:r>
              <a:rPr lang="fr-FR" sz="900" kern="1200" dirty="0" smtClean="0"/>
              <a:t> et demandent une certaine </a:t>
            </a:r>
            <a:r>
              <a:rPr lang="fr-FR" sz="900" b="1" kern="1200" dirty="0" smtClean="0"/>
              <a:t>expertise</a:t>
            </a:r>
            <a:endParaRPr lang="fr-FR" sz="900" b="1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Ne sont pas très fréquents</a:t>
            </a:r>
            <a:endParaRPr lang="fr-FR" sz="900" kern="1200" dirty="0"/>
          </a:p>
        </p:txBody>
      </p:sp>
      <p:sp>
        <p:nvSpPr>
          <p:cNvPr id="23" name="Forme libre 22"/>
          <p:cNvSpPr/>
          <p:nvPr/>
        </p:nvSpPr>
        <p:spPr>
          <a:xfrm>
            <a:off x="3333462" y="2636557"/>
            <a:ext cx="1901011" cy="1238537"/>
          </a:xfrm>
          <a:custGeom>
            <a:avLst/>
            <a:gdLst>
              <a:gd name="connsiteX0" fmla="*/ 0 w 1901011"/>
              <a:gd name="connsiteY0" fmla="*/ 206427 h 1238537"/>
              <a:gd name="connsiteX1" fmla="*/ 60461 w 1901011"/>
              <a:gd name="connsiteY1" fmla="*/ 60461 h 1238537"/>
              <a:gd name="connsiteX2" fmla="*/ 206427 w 1901011"/>
              <a:gd name="connsiteY2" fmla="*/ 0 h 1238537"/>
              <a:gd name="connsiteX3" fmla="*/ 1694584 w 1901011"/>
              <a:gd name="connsiteY3" fmla="*/ 0 h 1238537"/>
              <a:gd name="connsiteX4" fmla="*/ 1840550 w 1901011"/>
              <a:gd name="connsiteY4" fmla="*/ 60461 h 1238537"/>
              <a:gd name="connsiteX5" fmla="*/ 1901011 w 1901011"/>
              <a:gd name="connsiteY5" fmla="*/ 206427 h 1238537"/>
              <a:gd name="connsiteX6" fmla="*/ 1901011 w 1901011"/>
              <a:gd name="connsiteY6" fmla="*/ 1032110 h 1238537"/>
              <a:gd name="connsiteX7" fmla="*/ 1840550 w 1901011"/>
              <a:gd name="connsiteY7" fmla="*/ 1178076 h 1238537"/>
              <a:gd name="connsiteX8" fmla="*/ 1694584 w 1901011"/>
              <a:gd name="connsiteY8" fmla="*/ 1238537 h 1238537"/>
              <a:gd name="connsiteX9" fmla="*/ 206427 w 1901011"/>
              <a:gd name="connsiteY9" fmla="*/ 1238537 h 1238537"/>
              <a:gd name="connsiteX10" fmla="*/ 60461 w 1901011"/>
              <a:gd name="connsiteY10" fmla="*/ 1178076 h 1238537"/>
              <a:gd name="connsiteX11" fmla="*/ 0 w 1901011"/>
              <a:gd name="connsiteY11" fmla="*/ 1032110 h 1238537"/>
              <a:gd name="connsiteX12" fmla="*/ 0 w 1901011"/>
              <a:gd name="connsiteY12" fmla="*/ 206427 h 123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1011" h="1238537">
                <a:moveTo>
                  <a:pt x="0" y="206427"/>
                </a:moveTo>
                <a:cubicBezTo>
                  <a:pt x="0" y="151679"/>
                  <a:pt x="21749" y="99174"/>
                  <a:pt x="60461" y="60461"/>
                </a:cubicBezTo>
                <a:cubicBezTo>
                  <a:pt x="99174" y="21748"/>
                  <a:pt x="151679" y="0"/>
                  <a:pt x="206427" y="0"/>
                </a:cubicBezTo>
                <a:lnTo>
                  <a:pt x="1694584" y="0"/>
                </a:lnTo>
                <a:cubicBezTo>
                  <a:pt x="1749332" y="0"/>
                  <a:pt x="1801837" y="21749"/>
                  <a:pt x="1840550" y="60461"/>
                </a:cubicBezTo>
                <a:cubicBezTo>
                  <a:pt x="1879263" y="99174"/>
                  <a:pt x="1901011" y="151679"/>
                  <a:pt x="1901011" y="206427"/>
                </a:cubicBezTo>
                <a:lnTo>
                  <a:pt x="1901011" y="1032110"/>
                </a:lnTo>
                <a:cubicBezTo>
                  <a:pt x="1901011" y="1086858"/>
                  <a:pt x="1879262" y="1139363"/>
                  <a:pt x="1840550" y="1178076"/>
                </a:cubicBezTo>
                <a:cubicBezTo>
                  <a:pt x="1801837" y="1216789"/>
                  <a:pt x="1749332" y="1238537"/>
                  <a:pt x="1694584" y="1238537"/>
                </a:cubicBezTo>
                <a:lnTo>
                  <a:pt x="206427" y="1238537"/>
                </a:lnTo>
                <a:cubicBezTo>
                  <a:pt x="151679" y="1238537"/>
                  <a:pt x="99174" y="1216788"/>
                  <a:pt x="60461" y="1178076"/>
                </a:cubicBezTo>
                <a:cubicBezTo>
                  <a:pt x="21748" y="1139363"/>
                  <a:pt x="0" y="1086858"/>
                  <a:pt x="0" y="1032110"/>
                </a:cubicBezTo>
                <a:lnTo>
                  <a:pt x="0" y="206427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102370" tIns="102370" rIns="102370" bIns="10237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kern="1200" dirty="0" smtClean="0"/>
              <a:t>Le CDG 74 propose de </a:t>
            </a:r>
            <a:r>
              <a:rPr lang="fr-FR" sz="1100" b="1" kern="1200" dirty="0" smtClean="0"/>
              <a:t>gérer cette activité </a:t>
            </a:r>
            <a:endParaRPr lang="fr-FR" sz="1100" b="1" kern="1200" dirty="0"/>
          </a:p>
        </p:txBody>
      </p:sp>
      <p:sp>
        <p:nvSpPr>
          <p:cNvPr id="24" name="Forme libre 23"/>
          <p:cNvSpPr/>
          <p:nvPr/>
        </p:nvSpPr>
        <p:spPr>
          <a:xfrm>
            <a:off x="5336578" y="2636557"/>
            <a:ext cx="1901011" cy="1238537"/>
          </a:xfrm>
          <a:custGeom>
            <a:avLst/>
            <a:gdLst>
              <a:gd name="connsiteX0" fmla="*/ 0 w 1901011"/>
              <a:gd name="connsiteY0" fmla="*/ 206427 h 1238537"/>
              <a:gd name="connsiteX1" fmla="*/ 60461 w 1901011"/>
              <a:gd name="connsiteY1" fmla="*/ 60461 h 1238537"/>
              <a:gd name="connsiteX2" fmla="*/ 206427 w 1901011"/>
              <a:gd name="connsiteY2" fmla="*/ 0 h 1238537"/>
              <a:gd name="connsiteX3" fmla="*/ 1694584 w 1901011"/>
              <a:gd name="connsiteY3" fmla="*/ 0 h 1238537"/>
              <a:gd name="connsiteX4" fmla="*/ 1840550 w 1901011"/>
              <a:gd name="connsiteY4" fmla="*/ 60461 h 1238537"/>
              <a:gd name="connsiteX5" fmla="*/ 1901011 w 1901011"/>
              <a:gd name="connsiteY5" fmla="*/ 206427 h 1238537"/>
              <a:gd name="connsiteX6" fmla="*/ 1901011 w 1901011"/>
              <a:gd name="connsiteY6" fmla="*/ 1032110 h 1238537"/>
              <a:gd name="connsiteX7" fmla="*/ 1840550 w 1901011"/>
              <a:gd name="connsiteY7" fmla="*/ 1178076 h 1238537"/>
              <a:gd name="connsiteX8" fmla="*/ 1694584 w 1901011"/>
              <a:gd name="connsiteY8" fmla="*/ 1238537 h 1238537"/>
              <a:gd name="connsiteX9" fmla="*/ 206427 w 1901011"/>
              <a:gd name="connsiteY9" fmla="*/ 1238537 h 1238537"/>
              <a:gd name="connsiteX10" fmla="*/ 60461 w 1901011"/>
              <a:gd name="connsiteY10" fmla="*/ 1178076 h 1238537"/>
              <a:gd name="connsiteX11" fmla="*/ 0 w 1901011"/>
              <a:gd name="connsiteY11" fmla="*/ 1032110 h 1238537"/>
              <a:gd name="connsiteX12" fmla="*/ 0 w 1901011"/>
              <a:gd name="connsiteY12" fmla="*/ 206427 h 123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01011" h="1238537">
                <a:moveTo>
                  <a:pt x="0" y="206427"/>
                </a:moveTo>
                <a:cubicBezTo>
                  <a:pt x="0" y="151679"/>
                  <a:pt x="21749" y="99174"/>
                  <a:pt x="60461" y="60461"/>
                </a:cubicBezTo>
                <a:cubicBezTo>
                  <a:pt x="99174" y="21748"/>
                  <a:pt x="151679" y="0"/>
                  <a:pt x="206427" y="0"/>
                </a:cubicBezTo>
                <a:lnTo>
                  <a:pt x="1694584" y="0"/>
                </a:lnTo>
                <a:cubicBezTo>
                  <a:pt x="1749332" y="0"/>
                  <a:pt x="1801837" y="21749"/>
                  <a:pt x="1840550" y="60461"/>
                </a:cubicBezTo>
                <a:cubicBezTo>
                  <a:pt x="1879263" y="99174"/>
                  <a:pt x="1901011" y="151679"/>
                  <a:pt x="1901011" y="206427"/>
                </a:cubicBezTo>
                <a:lnTo>
                  <a:pt x="1901011" y="1032110"/>
                </a:lnTo>
                <a:cubicBezTo>
                  <a:pt x="1901011" y="1086858"/>
                  <a:pt x="1879262" y="1139363"/>
                  <a:pt x="1840550" y="1178076"/>
                </a:cubicBezTo>
                <a:cubicBezTo>
                  <a:pt x="1801837" y="1216789"/>
                  <a:pt x="1749332" y="1238537"/>
                  <a:pt x="1694584" y="1238537"/>
                </a:cubicBezTo>
                <a:lnTo>
                  <a:pt x="206427" y="1238537"/>
                </a:lnTo>
                <a:cubicBezTo>
                  <a:pt x="151679" y="1238537"/>
                  <a:pt x="99174" y="1216788"/>
                  <a:pt x="60461" y="1178076"/>
                </a:cubicBezTo>
                <a:cubicBezTo>
                  <a:pt x="21748" y="1139363"/>
                  <a:pt x="0" y="1086858"/>
                  <a:pt x="0" y="1032110"/>
                </a:cubicBezTo>
                <a:lnTo>
                  <a:pt x="0" y="20642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370" tIns="102370" rIns="102370" bIns="102370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kern="1200" dirty="0" smtClean="0"/>
              <a:t>Ce qui </a:t>
            </a:r>
            <a:r>
              <a:rPr lang="fr-FR" sz="1100" b="1" kern="1200" dirty="0" smtClean="0"/>
              <a:t>permet</a:t>
            </a:r>
            <a:endParaRPr lang="fr-FR" sz="1100" b="1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Un gain de temps</a:t>
            </a:r>
            <a:endParaRPr lang="fr-FR" sz="900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Un gain d’argent </a:t>
            </a:r>
            <a:endParaRPr lang="fr-FR" sz="900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Les dossiers sont réalisés par un expert</a:t>
            </a:r>
            <a:endParaRPr lang="fr-FR" sz="900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Suivent parfaitement la réglementation</a:t>
            </a:r>
            <a:endParaRPr lang="fr-FR" sz="900" kern="1200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8054535" y="3988613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8054535" y="3988613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0" y="2271288"/>
            <a:ext cx="216022" cy="2880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028384" y="3003798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obligatoires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028384" y="3291830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Les services facultatifs</a:t>
            </a:r>
            <a:endParaRPr lang="fr-FR" sz="1000" dirty="0">
              <a:latin typeface="Tempus Sans ITC" pitchFamily="8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411760" y="1032718"/>
            <a:ext cx="3384376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" pitchFamily="34" charset="0"/>
              </a:rPr>
              <a:t>ASSISTANCE ADMINISTRATIVE</a:t>
            </a: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75656" y="1635646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latin typeface="Tempus Sans ITC" pitchFamily="82" charset="0"/>
              </a:rPr>
              <a:t>Contrat d'assurance groupe des « risques sociaux statutaires »</a:t>
            </a:r>
            <a:endParaRPr lang="fr-FR" sz="1600" dirty="0">
              <a:latin typeface="Tempus Sans ITC" pitchFamily="82" charset="0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616655" y="2349094"/>
            <a:ext cx="1917999" cy="1685151"/>
          </a:xfrm>
          <a:custGeom>
            <a:avLst/>
            <a:gdLst>
              <a:gd name="connsiteX0" fmla="*/ 134812 w 1917999"/>
              <a:gd name="connsiteY0" fmla="*/ 0 h 1685151"/>
              <a:gd name="connsiteX1" fmla="*/ 1783187 w 1917999"/>
              <a:gd name="connsiteY1" fmla="*/ 0 h 1685151"/>
              <a:gd name="connsiteX2" fmla="*/ 1878513 w 1917999"/>
              <a:gd name="connsiteY2" fmla="*/ 39486 h 1685151"/>
              <a:gd name="connsiteX3" fmla="*/ 1917998 w 1917999"/>
              <a:gd name="connsiteY3" fmla="*/ 134813 h 1685151"/>
              <a:gd name="connsiteX4" fmla="*/ 1917999 w 1917999"/>
              <a:gd name="connsiteY4" fmla="*/ 1685151 h 1685151"/>
              <a:gd name="connsiteX5" fmla="*/ 1917999 w 1917999"/>
              <a:gd name="connsiteY5" fmla="*/ 1685151 h 1685151"/>
              <a:gd name="connsiteX6" fmla="*/ 1917999 w 1917999"/>
              <a:gd name="connsiteY6" fmla="*/ 1685151 h 1685151"/>
              <a:gd name="connsiteX7" fmla="*/ 0 w 1917999"/>
              <a:gd name="connsiteY7" fmla="*/ 1685151 h 1685151"/>
              <a:gd name="connsiteX8" fmla="*/ 0 w 1917999"/>
              <a:gd name="connsiteY8" fmla="*/ 1685151 h 1685151"/>
              <a:gd name="connsiteX9" fmla="*/ 0 w 1917999"/>
              <a:gd name="connsiteY9" fmla="*/ 1685151 h 1685151"/>
              <a:gd name="connsiteX10" fmla="*/ 0 w 1917999"/>
              <a:gd name="connsiteY10" fmla="*/ 134812 h 1685151"/>
              <a:gd name="connsiteX11" fmla="*/ 39486 w 1917999"/>
              <a:gd name="connsiteY11" fmla="*/ 39486 h 1685151"/>
              <a:gd name="connsiteX12" fmla="*/ 134813 w 1917999"/>
              <a:gd name="connsiteY12" fmla="*/ 1 h 1685151"/>
              <a:gd name="connsiteX13" fmla="*/ 134812 w 1917999"/>
              <a:gd name="connsiteY13" fmla="*/ 0 h 168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7999" h="1685151">
                <a:moveTo>
                  <a:pt x="134812" y="0"/>
                </a:moveTo>
                <a:lnTo>
                  <a:pt x="1783187" y="0"/>
                </a:lnTo>
                <a:cubicBezTo>
                  <a:pt x="1818941" y="0"/>
                  <a:pt x="1853231" y="14203"/>
                  <a:pt x="1878513" y="39486"/>
                </a:cubicBezTo>
                <a:cubicBezTo>
                  <a:pt x="1903795" y="64768"/>
                  <a:pt x="1917998" y="99058"/>
                  <a:pt x="1917998" y="134813"/>
                </a:cubicBezTo>
                <a:cubicBezTo>
                  <a:pt x="1917998" y="651592"/>
                  <a:pt x="1917999" y="1168372"/>
                  <a:pt x="1917999" y="1685151"/>
                </a:cubicBezTo>
                <a:lnTo>
                  <a:pt x="1917999" y="1685151"/>
                </a:lnTo>
                <a:lnTo>
                  <a:pt x="1917999" y="1685151"/>
                </a:lnTo>
                <a:lnTo>
                  <a:pt x="0" y="1685151"/>
                </a:lnTo>
                <a:lnTo>
                  <a:pt x="0" y="1685151"/>
                </a:lnTo>
                <a:lnTo>
                  <a:pt x="0" y="1685151"/>
                </a:lnTo>
                <a:lnTo>
                  <a:pt x="0" y="134812"/>
                </a:lnTo>
                <a:cubicBezTo>
                  <a:pt x="0" y="99058"/>
                  <a:pt x="14203" y="64768"/>
                  <a:pt x="39486" y="39486"/>
                </a:cubicBezTo>
                <a:cubicBezTo>
                  <a:pt x="64768" y="14204"/>
                  <a:pt x="99058" y="1"/>
                  <a:pt x="134813" y="1"/>
                </a:cubicBezTo>
                <a:lnTo>
                  <a:pt x="134812" y="0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645" tIns="69965" rIns="49645" bIns="10160" numCol="1" spcCol="1270" anchor="t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8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100" kern="1200" dirty="0"/>
          </a:p>
          <a:p>
            <a:pPr marL="57150" lvl="1" indent="-57150" algn="ctr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>
                <a:latin typeface="Corbel" pitchFamily="34" charset="0"/>
              </a:rPr>
              <a:t>  </a:t>
            </a:r>
            <a:r>
              <a:rPr lang="fr-FR" sz="1200" kern="1200" dirty="0" smtClean="0">
                <a:latin typeface="Corbel" pitchFamily="34" charset="0"/>
              </a:rPr>
              <a:t>Une assurance couvrant votre collectivités en cas de maladie, de congés maternité, d’accidents ou de décès de l’un de vos agents</a:t>
            </a:r>
            <a:endParaRPr lang="fr-FR" sz="1100" kern="1200" dirty="0">
              <a:latin typeface="Corbel" pitchFamily="34" charset="0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616655" y="3984083"/>
            <a:ext cx="1917999" cy="615650"/>
          </a:xfrm>
          <a:custGeom>
            <a:avLst/>
            <a:gdLst>
              <a:gd name="connsiteX0" fmla="*/ 0 w 1917999"/>
              <a:gd name="connsiteY0" fmla="*/ 0 h 615650"/>
              <a:gd name="connsiteX1" fmla="*/ 1917999 w 1917999"/>
              <a:gd name="connsiteY1" fmla="*/ 0 h 615650"/>
              <a:gd name="connsiteX2" fmla="*/ 1917999 w 1917999"/>
              <a:gd name="connsiteY2" fmla="*/ 615650 h 615650"/>
              <a:gd name="connsiteX3" fmla="*/ 0 w 1917999"/>
              <a:gd name="connsiteY3" fmla="*/ 615650 h 615650"/>
              <a:gd name="connsiteX4" fmla="*/ 0 w 1917999"/>
              <a:gd name="connsiteY4" fmla="*/ 0 h 61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7999" h="615650">
                <a:moveTo>
                  <a:pt x="0" y="0"/>
                </a:moveTo>
                <a:lnTo>
                  <a:pt x="1917999" y="0"/>
                </a:lnTo>
                <a:lnTo>
                  <a:pt x="1917999" y="615650"/>
                </a:lnTo>
                <a:lnTo>
                  <a:pt x="0" y="6156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60960" tIns="0" rIns="587615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>
                <a:latin typeface="Corbel" pitchFamily="34" charset="0"/>
              </a:rPr>
              <a:t>Qu’est ce que c’est ?</a:t>
            </a:r>
            <a:endParaRPr lang="fr-FR" sz="1600" kern="1200" dirty="0">
              <a:latin typeface="Corbel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916088" y="4027727"/>
            <a:ext cx="837674" cy="818220"/>
          </a:xfrm>
          <a:prstGeom prst="ellipse">
            <a:avLst/>
          </a:prstGeom>
          <a:blipFill rotWithShape="0">
            <a:blip r:embed="rId3" cstate="print">
              <a:grayscl/>
            </a:blip>
            <a:stretch>
              <a:fillRect/>
            </a:stretch>
          </a:blipFill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orme libre 20"/>
          <p:cNvSpPr/>
          <p:nvPr/>
        </p:nvSpPr>
        <p:spPr>
          <a:xfrm>
            <a:off x="2942414" y="2375279"/>
            <a:ext cx="1917999" cy="1685151"/>
          </a:xfrm>
          <a:custGeom>
            <a:avLst/>
            <a:gdLst>
              <a:gd name="connsiteX0" fmla="*/ 134812 w 1917999"/>
              <a:gd name="connsiteY0" fmla="*/ 0 h 1685151"/>
              <a:gd name="connsiteX1" fmla="*/ 1783187 w 1917999"/>
              <a:gd name="connsiteY1" fmla="*/ 0 h 1685151"/>
              <a:gd name="connsiteX2" fmla="*/ 1878513 w 1917999"/>
              <a:gd name="connsiteY2" fmla="*/ 39486 h 1685151"/>
              <a:gd name="connsiteX3" fmla="*/ 1917998 w 1917999"/>
              <a:gd name="connsiteY3" fmla="*/ 134813 h 1685151"/>
              <a:gd name="connsiteX4" fmla="*/ 1917999 w 1917999"/>
              <a:gd name="connsiteY4" fmla="*/ 1685151 h 1685151"/>
              <a:gd name="connsiteX5" fmla="*/ 1917999 w 1917999"/>
              <a:gd name="connsiteY5" fmla="*/ 1685151 h 1685151"/>
              <a:gd name="connsiteX6" fmla="*/ 1917999 w 1917999"/>
              <a:gd name="connsiteY6" fmla="*/ 1685151 h 1685151"/>
              <a:gd name="connsiteX7" fmla="*/ 0 w 1917999"/>
              <a:gd name="connsiteY7" fmla="*/ 1685151 h 1685151"/>
              <a:gd name="connsiteX8" fmla="*/ 0 w 1917999"/>
              <a:gd name="connsiteY8" fmla="*/ 1685151 h 1685151"/>
              <a:gd name="connsiteX9" fmla="*/ 0 w 1917999"/>
              <a:gd name="connsiteY9" fmla="*/ 1685151 h 1685151"/>
              <a:gd name="connsiteX10" fmla="*/ 0 w 1917999"/>
              <a:gd name="connsiteY10" fmla="*/ 134812 h 1685151"/>
              <a:gd name="connsiteX11" fmla="*/ 39486 w 1917999"/>
              <a:gd name="connsiteY11" fmla="*/ 39486 h 1685151"/>
              <a:gd name="connsiteX12" fmla="*/ 134813 w 1917999"/>
              <a:gd name="connsiteY12" fmla="*/ 1 h 1685151"/>
              <a:gd name="connsiteX13" fmla="*/ 134812 w 1917999"/>
              <a:gd name="connsiteY13" fmla="*/ 0 h 168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7999" h="1685151">
                <a:moveTo>
                  <a:pt x="134812" y="0"/>
                </a:moveTo>
                <a:lnTo>
                  <a:pt x="1783187" y="0"/>
                </a:lnTo>
                <a:cubicBezTo>
                  <a:pt x="1818941" y="0"/>
                  <a:pt x="1853231" y="14203"/>
                  <a:pt x="1878513" y="39486"/>
                </a:cubicBezTo>
                <a:cubicBezTo>
                  <a:pt x="1903795" y="64768"/>
                  <a:pt x="1917998" y="99058"/>
                  <a:pt x="1917998" y="134813"/>
                </a:cubicBezTo>
                <a:cubicBezTo>
                  <a:pt x="1917998" y="651592"/>
                  <a:pt x="1917999" y="1168372"/>
                  <a:pt x="1917999" y="1685151"/>
                </a:cubicBezTo>
                <a:lnTo>
                  <a:pt x="1917999" y="1685151"/>
                </a:lnTo>
                <a:lnTo>
                  <a:pt x="1917999" y="1685151"/>
                </a:lnTo>
                <a:lnTo>
                  <a:pt x="0" y="1685151"/>
                </a:lnTo>
                <a:lnTo>
                  <a:pt x="0" y="1685151"/>
                </a:lnTo>
                <a:lnTo>
                  <a:pt x="0" y="1685151"/>
                </a:lnTo>
                <a:lnTo>
                  <a:pt x="0" y="134812"/>
                </a:lnTo>
                <a:cubicBezTo>
                  <a:pt x="0" y="99058"/>
                  <a:pt x="14203" y="64768"/>
                  <a:pt x="39486" y="39486"/>
                </a:cubicBezTo>
                <a:cubicBezTo>
                  <a:pt x="64768" y="14204"/>
                  <a:pt x="99058" y="1"/>
                  <a:pt x="134813" y="1"/>
                </a:cubicBezTo>
                <a:lnTo>
                  <a:pt x="134812" y="0"/>
                </a:lnTo>
                <a:close/>
              </a:path>
            </a:pathLst>
          </a:custGeom>
        </p:spPr>
        <p:style>
          <a:lnRef idx="1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455" tIns="81395" rIns="53455" bIns="13970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100" kern="1200" dirty="0">
              <a:latin typeface="Corbel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100" kern="1200" dirty="0">
              <a:latin typeface="Corbel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100" kern="1200" dirty="0">
              <a:latin typeface="Corbel" pitchFamily="34" charset="0"/>
            </a:endParaRPr>
          </a:p>
          <a:p>
            <a:pPr marL="57150" lvl="1" indent="-57150" algn="ctr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>
                <a:latin typeface="Corbel" pitchFamily="34" charset="0"/>
              </a:rPr>
              <a:t>  </a:t>
            </a:r>
            <a:r>
              <a:rPr lang="fr-FR" sz="1200" kern="1200" dirty="0" smtClean="0">
                <a:latin typeface="Corbel" pitchFamily="34" charset="0"/>
              </a:rPr>
              <a:t>Toutes les </a:t>
            </a:r>
            <a:r>
              <a:rPr lang="fr-FR" sz="1200" b="1" kern="1200" dirty="0" smtClean="0">
                <a:latin typeface="Corbel" pitchFamily="34" charset="0"/>
              </a:rPr>
              <a:t>collectivités affiliées </a:t>
            </a:r>
            <a:r>
              <a:rPr lang="fr-FR" sz="1200" kern="1200" dirty="0" smtClean="0">
                <a:latin typeface="Corbel" pitchFamily="34" charset="0"/>
              </a:rPr>
              <a:t>au CDG74</a:t>
            </a:r>
            <a:endParaRPr lang="fr-FR" sz="1100" kern="1200" dirty="0">
              <a:latin typeface="Corbel" pitchFamily="34" charset="0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2942414" y="4010269"/>
            <a:ext cx="1917999" cy="615650"/>
          </a:xfrm>
          <a:custGeom>
            <a:avLst/>
            <a:gdLst>
              <a:gd name="connsiteX0" fmla="*/ 0 w 1917999"/>
              <a:gd name="connsiteY0" fmla="*/ 0 h 615650"/>
              <a:gd name="connsiteX1" fmla="*/ 1917999 w 1917999"/>
              <a:gd name="connsiteY1" fmla="*/ 0 h 615650"/>
              <a:gd name="connsiteX2" fmla="*/ 1917999 w 1917999"/>
              <a:gd name="connsiteY2" fmla="*/ 615650 h 615650"/>
              <a:gd name="connsiteX3" fmla="*/ 0 w 1917999"/>
              <a:gd name="connsiteY3" fmla="*/ 615650 h 615650"/>
              <a:gd name="connsiteX4" fmla="*/ 0 w 1917999"/>
              <a:gd name="connsiteY4" fmla="*/ 0 h 61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7999" h="615650">
                <a:moveTo>
                  <a:pt x="0" y="0"/>
                </a:moveTo>
                <a:lnTo>
                  <a:pt x="1917999" y="0"/>
                </a:lnTo>
                <a:lnTo>
                  <a:pt x="1917999" y="615650"/>
                </a:lnTo>
                <a:lnTo>
                  <a:pt x="0" y="6156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60960" tIns="0" rIns="587615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>
                <a:latin typeface="Corbel" pitchFamily="34" charset="0"/>
              </a:rPr>
              <a:t>Pour qui ? </a:t>
            </a:r>
            <a:endParaRPr lang="fr-FR" sz="1600" kern="1200" dirty="0">
              <a:latin typeface="Corbel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4306174" y="4086971"/>
            <a:ext cx="753701" cy="713477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1"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orme libre 23"/>
          <p:cNvSpPr/>
          <p:nvPr/>
        </p:nvSpPr>
        <p:spPr>
          <a:xfrm>
            <a:off x="5226186" y="2370862"/>
            <a:ext cx="1917999" cy="1685151"/>
          </a:xfrm>
          <a:custGeom>
            <a:avLst/>
            <a:gdLst>
              <a:gd name="connsiteX0" fmla="*/ 134812 w 1917999"/>
              <a:gd name="connsiteY0" fmla="*/ 0 h 1685151"/>
              <a:gd name="connsiteX1" fmla="*/ 1783187 w 1917999"/>
              <a:gd name="connsiteY1" fmla="*/ 0 h 1685151"/>
              <a:gd name="connsiteX2" fmla="*/ 1878513 w 1917999"/>
              <a:gd name="connsiteY2" fmla="*/ 39486 h 1685151"/>
              <a:gd name="connsiteX3" fmla="*/ 1917998 w 1917999"/>
              <a:gd name="connsiteY3" fmla="*/ 134813 h 1685151"/>
              <a:gd name="connsiteX4" fmla="*/ 1917999 w 1917999"/>
              <a:gd name="connsiteY4" fmla="*/ 1685151 h 1685151"/>
              <a:gd name="connsiteX5" fmla="*/ 1917999 w 1917999"/>
              <a:gd name="connsiteY5" fmla="*/ 1685151 h 1685151"/>
              <a:gd name="connsiteX6" fmla="*/ 1917999 w 1917999"/>
              <a:gd name="connsiteY6" fmla="*/ 1685151 h 1685151"/>
              <a:gd name="connsiteX7" fmla="*/ 0 w 1917999"/>
              <a:gd name="connsiteY7" fmla="*/ 1685151 h 1685151"/>
              <a:gd name="connsiteX8" fmla="*/ 0 w 1917999"/>
              <a:gd name="connsiteY8" fmla="*/ 1685151 h 1685151"/>
              <a:gd name="connsiteX9" fmla="*/ 0 w 1917999"/>
              <a:gd name="connsiteY9" fmla="*/ 1685151 h 1685151"/>
              <a:gd name="connsiteX10" fmla="*/ 0 w 1917999"/>
              <a:gd name="connsiteY10" fmla="*/ 134812 h 1685151"/>
              <a:gd name="connsiteX11" fmla="*/ 39486 w 1917999"/>
              <a:gd name="connsiteY11" fmla="*/ 39486 h 1685151"/>
              <a:gd name="connsiteX12" fmla="*/ 134813 w 1917999"/>
              <a:gd name="connsiteY12" fmla="*/ 1 h 1685151"/>
              <a:gd name="connsiteX13" fmla="*/ 134812 w 1917999"/>
              <a:gd name="connsiteY13" fmla="*/ 0 h 168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7999" h="1685151">
                <a:moveTo>
                  <a:pt x="134812" y="0"/>
                </a:moveTo>
                <a:lnTo>
                  <a:pt x="1783187" y="0"/>
                </a:lnTo>
                <a:cubicBezTo>
                  <a:pt x="1818941" y="0"/>
                  <a:pt x="1853231" y="14203"/>
                  <a:pt x="1878513" y="39486"/>
                </a:cubicBezTo>
                <a:cubicBezTo>
                  <a:pt x="1903795" y="64768"/>
                  <a:pt x="1917998" y="99058"/>
                  <a:pt x="1917998" y="134813"/>
                </a:cubicBezTo>
                <a:cubicBezTo>
                  <a:pt x="1917998" y="651592"/>
                  <a:pt x="1917999" y="1168372"/>
                  <a:pt x="1917999" y="1685151"/>
                </a:cubicBezTo>
                <a:lnTo>
                  <a:pt x="1917999" y="1685151"/>
                </a:lnTo>
                <a:lnTo>
                  <a:pt x="1917999" y="1685151"/>
                </a:lnTo>
                <a:lnTo>
                  <a:pt x="0" y="1685151"/>
                </a:lnTo>
                <a:lnTo>
                  <a:pt x="0" y="1685151"/>
                </a:lnTo>
                <a:lnTo>
                  <a:pt x="0" y="1685151"/>
                </a:lnTo>
                <a:lnTo>
                  <a:pt x="0" y="134812"/>
                </a:lnTo>
                <a:cubicBezTo>
                  <a:pt x="0" y="99058"/>
                  <a:pt x="14203" y="64768"/>
                  <a:pt x="39486" y="39486"/>
                </a:cubicBezTo>
                <a:cubicBezTo>
                  <a:pt x="64768" y="14204"/>
                  <a:pt x="99058" y="1"/>
                  <a:pt x="134813" y="1"/>
                </a:cubicBezTo>
                <a:lnTo>
                  <a:pt x="134812" y="0"/>
                </a:lnTo>
                <a:close/>
              </a:path>
            </a:pathLst>
          </a:custGeom>
        </p:spPr>
        <p:style>
          <a:lnRef idx="1">
            <a:schemeClr val="accent3">
              <a:hueOff val="11250264"/>
              <a:satOff val="-16880"/>
              <a:lumOff val="-274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455" tIns="81395" rIns="53455" bIns="13970" numCol="1" spcCol="1270" anchor="t" anchorCtr="0">
            <a:noAutofit/>
          </a:bodyPr>
          <a:lstStyle/>
          <a:p>
            <a:pPr marL="57150" lvl="1" indent="-57150" algn="ctr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>
                <a:latin typeface="Corbel" pitchFamily="34" charset="0"/>
              </a:rPr>
              <a:t>  </a:t>
            </a:r>
            <a:r>
              <a:rPr lang="fr-FR" sz="1100" b="1" kern="1200" dirty="0" smtClean="0">
                <a:latin typeface="Corbel" pitchFamily="34" charset="0"/>
              </a:rPr>
              <a:t>Négocie les prix </a:t>
            </a:r>
            <a:r>
              <a:rPr lang="fr-FR" sz="1100" kern="1200" dirty="0" smtClean="0">
                <a:latin typeface="Corbel" pitchFamily="34" charset="0"/>
              </a:rPr>
              <a:t>afin de proposer une offre avantageuse</a:t>
            </a:r>
            <a:endParaRPr lang="fr-FR" sz="1100" kern="1200" dirty="0">
              <a:latin typeface="Corbel" pitchFamily="34" charset="0"/>
            </a:endParaRPr>
          </a:p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800" kern="1200" dirty="0">
              <a:latin typeface="Corbel" pitchFamily="34" charset="0"/>
            </a:endParaRPr>
          </a:p>
          <a:p>
            <a:pPr marL="57150" lvl="1" indent="-57150" algn="ctr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>
                <a:latin typeface="Corbel" pitchFamily="34" charset="0"/>
              </a:rPr>
              <a:t>  </a:t>
            </a:r>
            <a:r>
              <a:rPr lang="fr-FR" sz="1100" b="1" kern="1200" dirty="0" smtClean="0">
                <a:latin typeface="Corbel" pitchFamily="34" charset="0"/>
              </a:rPr>
              <a:t>Gère le contrat</a:t>
            </a:r>
            <a:r>
              <a:rPr lang="fr-FR" sz="1100" kern="1200" dirty="0" smtClean="0">
                <a:latin typeface="Corbel" pitchFamily="34" charset="0"/>
              </a:rPr>
              <a:t>, notamment des appels de cotisations annuelles et des demandes de remboursement de salaires et de dépenses de soins</a:t>
            </a:r>
            <a:endParaRPr lang="fr-FR" sz="1100" kern="1200" dirty="0">
              <a:latin typeface="Corbel" pitchFamily="34" charset="0"/>
            </a:endParaRPr>
          </a:p>
        </p:txBody>
      </p:sp>
      <p:sp>
        <p:nvSpPr>
          <p:cNvPr id="25" name="Forme libre 24"/>
          <p:cNvSpPr/>
          <p:nvPr/>
        </p:nvSpPr>
        <p:spPr>
          <a:xfrm>
            <a:off x="5226186" y="4005852"/>
            <a:ext cx="1917999" cy="615650"/>
          </a:xfrm>
          <a:custGeom>
            <a:avLst/>
            <a:gdLst>
              <a:gd name="connsiteX0" fmla="*/ 0 w 1917999"/>
              <a:gd name="connsiteY0" fmla="*/ 0 h 615650"/>
              <a:gd name="connsiteX1" fmla="*/ 1917999 w 1917999"/>
              <a:gd name="connsiteY1" fmla="*/ 0 h 615650"/>
              <a:gd name="connsiteX2" fmla="*/ 1917999 w 1917999"/>
              <a:gd name="connsiteY2" fmla="*/ 615650 h 615650"/>
              <a:gd name="connsiteX3" fmla="*/ 0 w 1917999"/>
              <a:gd name="connsiteY3" fmla="*/ 615650 h 615650"/>
              <a:gd name="connsiteX4" fmla="*/ 0 w 1917999"/>
              <a:gd name="connsiteY4" fmla="*/ 0 h 61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7999" h="615650">
                <a:moveTo>
                  <a:pt x="0" y="0"/>
                </a:moveTo>
                <a:lnTo>
                  <a:pt x="1917999" y="0"/>
                </a:lnTo>
                <a:lnTo>
                  <a:pt x="1917999" y="615650"/>
                </a:lnTo>
                <a:lnTo>
                  <a:pt x="0" y="6156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60960" tIns="0" rIns="587615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>
                <a:latin typeface="Corbel" pitchFamily="34" charset="0"/>
              </a:rPr>
              <a:t>Le CDG dans tout ça ? </a:t>
            </a:r>
            <a:endParaRPr lang="fr-FR" sz="1600" kern="1200" dirty="0">
              <a:latin typeface="Corbel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6558378" y="4073719"/>
            <a:ext cx="816837" cy="731146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1"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Titre 1"/>
          <p:cNvSpPr txBox="1">
            <a:spLocks/>
          </p:cNvSpPr>
          <p:nvPr/>
        </p:nvSpPr>
        <p:spPr>
          <a:xfrm>
            <a:off x="179512" y="123478"/>
            <a:ext cx="7669360" cy="565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Les services FACULTATIFS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8054535" y="3988613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8054535" y="3988613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0" y="2271288"/>
            <a:ext cx="216022" cy="2880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028384" y="3003798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obligatoires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028384" y="3291830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Les services facultatifs</a:t>
            </a:r>
            <a:endParaRPr lang="fr-FR" sz="1000" dirty="0">
              <a:latin typeface="Tempus Sans ITC" pitchFamily="8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483768" y="987574"/>
            <a:ext cx="3528392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rlin Sans FB" pitchFamily="34" charset="0"/>
              </a:rPr>
              <a:t>ACTION SOCIALE </a:t>
            </a:r>
            <a:r>
              <a:rPr lang="fr-FR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rlin Sans FB" pitchFamily="34" charset="0"/>
              </a:rPr>
              <a:t>&amp; PREVOYANCE</a:t>
            </a:r>
            <a:endParaRPr lang="fr-FR" dirty="0">
              <a:solidFill>
                <a:schemeClr val="accent6">
                  <a:lumMod val="20000"/>
                  <a:lumOff val="8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22" name="Image 21" descr="pass7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08000">
            <a:off x="7151793" y="810134"/>
            <a:ext cx="952815" cy="563911"/>
          </a:xfrm>
          <a:prstGeom prst="rect">
            <a:avLst/>
          </a:prstGeom>
        </p:spPr>
      </p:pic>
      <p:sp>
        <p:nvSpPr>
          <p:cNvPr id="23" name="Carré corné 22"/>
          <p:cNvSpPr/>
          <p:nvPr/>
        </p:nvSpPr>
        <p:spPr>
          <a:xfrm rot="20953725">
            <a:off x="176123" y="876949"/>
            <a:ext cx="1207891" cy="848197"/>
          </a:xfrm>
          <a:prstGeom prst="foldedCorner">
            <a:avLst>
              <a:gd name="adj" fmla="val 13471"/>
            </a:avLst>
          </a:prstGeom>
          <a:solidFill>
            <a:srgbClr val="FFFF99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36000" tIns="72000" rIns="36000" bIns="0">
            <a:spAutoFit/>
          </a:bodyPr>
          <a:lstStyle/>
          <a:p>
            <a:pPr algn="ctr"/>
            <a:r>
              <a:rPr lang="fr-FR" sz="1000" dirty="0" smtClean="0">
                <a:latin typeface="Tempus Sans ITC" pitchFamily="82" charset="0"/>
              </a:rPr>
              <a:t>Le CDG 74 a mis en place en juillet 2010 un</a:t>
            </a:r>
            <a:r>
              <a:rPr lang="fr-FR" sz="1100" dirty="0" smtClean="0">
                <a:latin typeface="Tempus Sans ITC" pitchFamily="82" charset="0"/>
              </a:rPr>
              <a:t> </a:t>
            </a:r>
            <a:r>
              <a:rPr lang="fr-FR" sz="1100" b="1" dirty="0" smtClean="0">
                <a:latin typeface="Tempus Sans ITC" pitchFamily="82" charset="0"/>
              </a:rPr>
              <a:t>contrat-cadre action sociale</a:t>
            </a:r>
            <a:endParaRPr lang="fr-FR" sz="1100" dirty="0">
              <a:latin typeface="Tempus Sans ITC" pitchFamily="82" charset="0"/>
            </a:endParaRPr>
          </a:p>
        </p:txBody>
      </p:sp>
      <p:graphicFrame>
        <p:nvGraphicFramePr>
          <p:cNvPr id="25" name="Diagramme 24"/>
          <p:cNvGraphicFramePr/>
          <p:nvPr/>
        </p:nvGraphicFramePr>
        <p:xfrm>
          <a:off x="3419872" y="2571750"/>
          <a:ext cx="396044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2771800" y="1995686"/>
            <a:ext cx="5112568" cy="442035"/>
          </a:xfrm>
          <a:prstGeom prst="rect">
            <a:avLst/>
          </a:prstGeom>
          <a:noFill/>
          <a:ln w="9525">
            <a:noFill/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200" b="1" dirty="0" smtClean="0">
                <a:latin typeface="Tempus Sans ITC" pitchFamily="82" charset="0"/>
              </a:rPr>
              <a:t>Construisez une politique d’action sociale</a:t>
            </a:r>
            <a:r>
              <a:rPr lang="fr-FR" sz="1100" b="1" dirty="0" smtClean="0">
                <a:latin typeface="Tempus Sans ITC" pitchFamily="82" charset="0"/>
              </a:rPr>
              <a:t> </a:t>
            </a:r>
            <a:r>
              <a:rPr lang="fr-FR" sz="1100" dirty="0" smtClean="0">
                <a:latin typeface="Tempus Sans ITC" pitchFamily="82" charset="0"/>
              </a:rPr>
              <a:t>en proposant à vos agents des </a:t>
            </a:r>
            <a:r>
              <a:rPr lang="fr-FR" sz="1200" b="1" dirty="0" smtClean="0">
                <a:latin typeface="Tempus Sans ITC" pitchFamily="82" charset="0"/>
              </a:rPr>
              <a:t>services</a:t>
            </a:r>
            <a:r>
              <a:rPr lang="fr-FR" sz="1200" dirty="0" smtClean="0">
                <a:latin typeface="Tempus Sans ITC" pitchFamily="82" charset="0"/>
              </a:rPr>
              <a:t> </a:t>
            </a:r>
            <a:r>
              <a:rPr lang="fr-FR" sz="1100" dirty="0" smtClean="0">
                <a:latin typeface="Tempus Sans ITC" pitchFamily="82" charset="0"/>
              </a:rPr>
              <a:t>tels que :</a:t>
            </a:r>
            <a:endParaRPr lang="fr-FR" sz="1200" dirty="0">
              <a:latin typeface="Tempus Sans ITC" pitchFamily="8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87624" y="1491630"/>
            <a:ext cx="633670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  <a:latin typeface="Tempus Sans ITC" pitchFamily="82" charset="0"/>
              </a:rPr>
              <a:t>C</a:t>
            </a:r>
            <a:r>
              <a:rPr lang="fr-FR" sz="1700" b="1" dirty="0" smtClean="0">
                <a:solidFill>
                  <a:schemeClr val="tx2">
                    <a:lumMod val="50000"/>
                  </a:schemeClr>
                </a:solidFill>
                <a:latin typeface="Tempus Sans ITC" pitchFamily="82" charset="0"/>
              </a:rPr>
              <a:t>hoisissez les prestations </a:t>
            </a:r>
            <a:r>
              <a:rPr lang="fr-FR" sz="1700" dirty="0" smtClean="0">
                <a:solidFill>
                  <a:schemeClr val="tx2">
                    <a:lumMod val="50000"/>
                  </a:schemeClr>
                </a:solidFill>
                <a:latin typeface="Tempus Sans ITC" pitchFamily="82" charset="0"/>
              </a:rPr>
              <a:t>que vous souhaitez offrir à vos agents</a:t>
            </a:r>
          </a:p>
        </p:txBody>
      </p:sp>
      <p:graphicFrame>
        <p:nvGraphicFramePr>
          <p:cNvPr id="29" name="Diagramme 28"/>
          <p:cNvGraphicFramePr/>
          <p:nvPr/>
        </p:nvGraphicFramePr>
        <p:xfrm>
          <a:off x="107504" y="2139702"/>
          <a:ext cx="324036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31" name="Connecteur droit 30"/>
          <p:cNvCxnSpPr/>
          <p:nvPr/>
        </p:nvCxnSpPr>
        <p:spPr>
          <a:xfrm>
            <a:off x="2555776" y="1923678"/>
            <a:ext cx="1152128" cy="30963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-180528" y="1995686"/>
            <a:ext cx="1224136" cy="216024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7092280" y="3003798"/>
            <a:ext cx="792088" cy="21397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re 1"/>
          <p:cNvSpPr txBox="1">
            <a:spLocks/>
          </p:cNvSpPr>
          <p:nvPr/>
        </p:nvSpPr>
        <p:spPr>
          <a:xfrm>
            <a:off x="179512" y="123478"/>
            <a:ext cx="7669360" cy="565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Les services FACULTATIFS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4" name="Espace réservé du numéro de diapositiv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6" grpId="0"/>
      <p:bldP spid="28" grpId="0"/>
      <p:bldGraphic spid="2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8054535" y="3988613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8054535" y="3988613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0" y="2271288"/>
            <a:ext cx="216022" cy="2880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028384" y="3003798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obligatoires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028384" y="3291830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Les services facultatifs</a:t>
            </a:r>
            <a:endParaRPr lang="fr-FR" sz="1000" dirty="0">
              <a:latin typeface="Tempus Sans ITC" pitchFamily="82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79512" y="123478"/>
            <a:ext cx="7669360" cy="565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Les services FACULTATIFS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83768" y="987574"/>
            <a:ext cx="3528392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rlin Sans FB" pitchFamily="34" charset="0"/>
              </a:rPr>
              <a:t>ACTION SOCIALE &amp; </a:t>
            </a:r>
            <a:r>
              <a:rPr lang="fr-F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rlin Sans FB" pitchFamily="34" charset="0"/>
              </a:rPr>
              <a:t>PREVOYANCE</a:t>
            </a:r>
            <a:endParaRPr lang="fr-FR" dirty="0">
              <a:solidFill>
                <a:schemeClr val="accent6">
                  <a:lumMod val="20000"/>
                  <a:lumOff val="8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8" name="Carré corné 17"/>
          <p:cNvSpPr/>
          <p:nvPr/>
        </p:nvSpPr>
        <p:spPr>
          <a:xfrm rot="21035364">
            <a:off x="273208" y="810733"/>
            <a:ext cx="1464318" cy="1266593"/>
          </a:xfrm>
          <a:prstGeom prst="foldedCorner">
            <a:avLst>
              <a:gd name="adj" fmla="val 13227"/>
            </a:avLst>
          </a:prstGeom>
          <a:solidFill>
            <a:srgbClr val="FFFF99"/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Qu’est ce que le risque prévoyance ?</a:t>
            </a:r>
          </a:p>
          <a:p>
            <a:pPr algn="ctr"/>
            <a:r>
              <a:rPr lang="fr-FR" sz="1100" b="1" dirty="0" smtClean="0">
                <a:solidFill>
                  <a:schemeClr val="tx1"/>
                </a:solidFill>
                <a:latin typeface="Corbel" pitchFamily="34" charset="0"/>
              </a:rPr>
              <a:t>L</a:t>
            </a:r>
            <a:r>
              <a:rPr lang="fr-FR" sz="1050" dirty="0" smtClean="0">
                <a:solidFill>
                  <a:schemeClr val="tx1"/>
                </a:solidFill>
                <a:latin typeface="Corbel" pitchFamily="34" charset="0"/>
                <a:ea typeface="Calibri" pitchFamily="34" charset="0"/>
                <a:cs typeface="Times New Roman" pitchFamily="18" charset="0"/>
              </a:rPr>
              <a:t>e maintien de salaire des agents en cas de congés pour indisponibilité physique ou invalidité</a:t>
            </a:r>
            <a:endParaRPr lang="fr-FR" sz="1050" dirty="0">
              <a:solidFill>
                <a:schemeClr val="tx1"/>
              </a:solidFill>
              <a:latin typeface="Corbel" pitchFamily="34" charset="0"/>
            </a:endParaRPr>
          </a:p>
        </p:txBody>
      </p:sp>
      <p:graphicFrame>
        <p:nvGraphicFramePr>
          <p:cNvPr id="24" name="Diagramme 23"/>
          <p:cNvGraphicFramePr/>
          <p:nvPr/>
        </p:nvGraphicFramePr>
        <p:xfrm>
          <a:off x="611560" y="1419622"/>
          <a:ext cx="705678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8054535" y="3988613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8054535" y="3988613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0" y="2271288"/>
            <a:ext cx="216022" cy="2880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028384" y="3003798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obligatoires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028384" y="3291830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Les services facultatifs</a:t>
            </a:r>
            <a:endParaRPr lang="fr-FR" sz="1000" dirty="0">
              <a:latin typeface="Tempus Sans ITC" pitchFamily="82" charset="0"/>
            </a:endParaRPr>
          </a:p>
        </p:txBody>
      </p:sp>
      <p:sp>
        <p:nvSpPr>
          <p:cNvPr id="14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Les services FACULTATIFS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483768" y="987574"/>
            <a:ext cx="3600400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" pitchFamily="34" charset="0"/>
              </a:rPr>
              <a:t>Emploi / recrutement / mobilité</a:t>
            </a:r>
            <a:endParaRPr lang="fr-FR" cap="small" dirty="0">
              <a:solidFill>
                <a:schemeClr val="accent4">
                  <a:lumMod val="20000"/>
                  <a:lumOff val="8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07654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 smtClean="0">
                <a:solidFill>
                  <a:srgbClr val="339966"/>
                </a:solidFill>
                <a:latin typeface="Tempus Sans ITC" pitchFamily="82" charset="0"/>
              </a:rPr>
              <a:t>Assistance au recrutement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3568" y="1635646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 smtClean="0">
                <a:solidFill>
                  <a:srgbClr val="660066"/>
                </a:solidFill>
                <a:latin typeface="Tempus Sans ITC" pitchFamily="82" charset="0"/>
              </a:rPr>
              <a:t>Conseil en organisation</a:t>
            </a:r>
          </a:p>
        </p:txBody>
      </p:sp>
      <p:cxnSp>
        <p:nvCxnSpPr>
          <p:cNvPr id="21" name="Connecteur droit 20"/>
          <p:cNvCxnSpPr/>
          <p:nvPr/>
        </p:nvCxnSpPr>
        <p:spPr>
          <a:xfrm flipH="1">
            <a:off x="4067944" y="1779662"/>
            <a:ext cx="360040" cy="33638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Diagramme 22"/>
          <p:cNvGraphicFramePr/>
          <p:nvPr/>
        </p:nvGraphicFramePr>
        <p:xfrm>
          <a:off x="4283968" y="3219822"/>
          <a:ext cx="352839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4427984" y="2211710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 smtClean="0">
                <a:latin typeface="Corbel" pitchFamily="34" charset="0"/>
              </a:rPr>
              <a:t>Le CDG74 propose une </a:t>
            </a:r>
            <a:r>
              <a:rPr lang="fr-FR" sz="1100" b="1" dirty="0" smtClean="0">
                <a:latin typeface="Corbel" pitchFamily="34" charset="0"/>
              </a:rPr>
              <a:t>aide</a:t>
            </a:r>
            <a:r>
              <a:rPr lang="fr-FR" sz="1100" dirty="0" smtClean="0">
                <a:latin typeface="Corbel" pitchFamily="34" charset="0"/>
              </a:rPr>
              <a:t> et des </a:t>
            </a:r>
            <a:r>
              <a:rPr lang="fr-FR" sz="1100" b="1" dirty="0" smtClean="0">
                <a:latin typeface="Corbel" pitchFamily="34" charset="0"/>
              </a:rPr>
              <a:t>outils</a:t>
            </a:r>
            <a:r>
              <a:rPr lang="fr-FR" sz="1100" dirty="0" smtClean="0">
                <a:latin typeface="Corbel" pitchFamily="34" charset="0"/>
              </a:rPr>
              <a:t> pour assurer un </a:t>
            </a:r>
            <a:r>
              <a:rPr lang="fr-FR" sz="1100" b="1" dirty="0" smtClean="0">
                <a:latin typeface="Corbel" pitchFamily="34" charset="0"/>
              </a:rPr>
              <a:t>recrutement en adéquation</a:t>
            </a:r>
            <a:r>
              <a:rPr lang="fr-FR" sz="1100" dirty="0" smtClean="0">
                <a:latin typeface="Corbel" pitchFamily="34" charset="0"/>
              </a:rPr>
              <a:t> avec </a:t>
            </a:r>
            <a:r>
              <a:rPr lang="fr-FR" sz="1100" b="1" dirty="0" smtClean="0">
                <a:latin typeface="Corbel" pitchFamily="34" charset="0"/>
              </a:rPr>
              <a:t>le profil du poste</a:t>
            </a:r>
            <a:r>
              <a:rPr lang="fr-FR" sz="1100" dirty="0" smtClean="0">
                <a:latin typeface="Corbel" pitchFamily="34" charset="0"/>
              </a:rPr>
              <a:t>.</a:t>
            </a:r>
          </a:p>
          <a:p>
            <a:pPr algn="just"/>
            <a:r>
              <a:rPr lang="fr-FR" sz="1100" dirty="0" smtClean="0">
                <a:latin typeface="Corbel" pitchFamily="34" charset="0"/>
              </a:rPr>
              <a:t>Pour cela les professionnels du CDG 74 vous accompagnent à travers </a:t>
            </a:r>
            <a:r>
              <a:rPr lang="fr-FR" sz="1100" b="1" dirty="0" smtClean="0">
                <a:latin typeface="Corbel" pitchFamily="34" charset="0"/>
              </a:rPr>
              <a:t>4 étapes principales </a:t>
            </a:r>
            <a:r>
              <a:rPr lang="fr-FR" sz="1100" i="1" dirty="0" smtClean="0">
                <a:latin typeface="Corbel" pitchFamily="34" charset="0"/>
              </a:rPr>
              <a:t>:  </a:t>
            </a:r>
            <a:endParaRPr lang="fr-FR" sz="1100" i="1" dirty="0">
              <a:latin typeface="Corbe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07504" y="1995686"/>
            <a:ext cx="4032448" cy="2160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empus Sans ITC" pitchFamily="82" charset="0"/>
                <a:cs typeface="Arial" pitchFamily="34" charset="0"/>
              </a:rPr>
              <a:t>Le</a:t>
            </a:r>
            <a:r>
              <a:rPr kumimoji="0" lang="fr-FR" sz="11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empus Sans ITC" pitchFamily="82" charset="0"/>
                <a:cs typeface="Arial" pitchFamily="34" charset="0"/>
              </a:rPr>
              <a:t> CDG 74 intervient par des diagnostics organisationnels afin :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619672" y="3634303"/>
            <a:ext cx="1008112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empus Sans ITC" pitchFamily="82" charset="0"/>
                <a:cs typeface="Arial" pitchFamily="34" charset="0"/>
              </a:rPr>
              <a:t>Les avantages :</a:t>
            </a: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Diagramme 23"/>
          <p:cNvGraphicFramePr/>
          <p:nvPr/>
        </p:nvGraphicFramePr>
        <p:xfrm>
          <a:off x="72008" y="3795886"/>
          <a:ext cx="3995936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6" name="Rectangle à coins arrondis 25"/>
          <p:cNvSpPr/>
          <p:nvPr/>
        </p:nvSpPr>
        <p:spPr>
          <a:xfrm>
            <a:off x="251520" y="2283718"/>
            <a:ext cx="1800200" cy="1008112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D’aider les collectivités à </a:t>
            </a:r>
            <a:r>
              <a:rPr lang="fr-FR" sz="1000" b="1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se réorganiser</a:t>
            </a:r>
            <a:r>
              <a:rPr lang="fr-FR" sz="1000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 dans un contexte de </a:t>
            </a:r>
            <a:r>
              <a:rPr lang="fr-FR" sz="1000" b="1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mouvance territoriale</a:t>
            </a:r>
            <a:r>
              <a:rPr lang="fr-FR" sz="1000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, d’</a:t>
            </a:r>
            <a:r>
              <a:rPr lang="fr-FR" sz="1000" b="1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évolutions législatives </a:t>
            </a:r>
            <a:r>
              <a:rPr lang="fr-FR" sz="1000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et </a:t>
            </a:r>
            <a:r>
              <a:rPr lang="fr-FR" sz="1000" b="1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de contraintes budgétaires </a:t>
            </a:r>
            <a:r>
              <a:rPr lang="fr-FR" sz="1000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fortes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2123728" y="2283718"/>
            <a:ext cx="1872208" cy="100811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De </a:t>
            </a:r>
            <a:r>
              <a:rPr lang="fr-FR" sz="1000" b="1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permettre aux collectivités d’améliorer leur organisation </a:t>
            </a:r>
            <a:r>
              <a:rPr lang="fr-FR" sz="1000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pour une </a:t>
            </a:r>
            <a:r>
              <a:rPr lang="fr-FR" sz="1000" b="1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meilleure efficacité </a:t>
            </a:r>
            <a:r>
              <a:rPr lang="fr-FR" sz="1000" dirty="0" smtClean="0">
                <a:solidFill>
                  <a:schemeClr val="bg1"/>
                </a:solidFill>
                <a:latin typeface="Corbel" pitchFamily="34" charset="0"/>
                <a:cs typeface="Arial" pitchFamily="34" charset="0"/>
              </a:rPr>
              <a:t>et ainsi faire face aux évolutions</a:t>
            </a:r>
          </a:p>
        </p:txBody>
      </p:sp>
      <p:sp>
        <p:nvSpPr>
          <p:cNvPr id="28" name="Espace réservé du numéro de diapositiv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Graphic spid="23" grpId="0">
        <p:bldAsOne/>
      </p:bldGraphic>
      <p:bldP spid="25" grpId="0"/>
      <p:bldP spid="1026" grpId="0"/>
      <p:bldP spid="1027" grpId="0"/>
      <p:bldGraphic spid="24" grpId="0">
        <p:bldAsOne/>
      </p:bldGraphic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8054535" y="3988613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8054535" y="3988613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0" y="2271288"/>
            <a:ext cx="216022" cy="2880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028384" y="3003798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obligatoires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028384" y="3291830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Les services facultatifs</a:t>
            </a:r>
            <a:endParaRPr lang="fr-FR" sz="1000" dirty="0">
              <a:latin typeface="Tempus Sans ITC" pitchFamily="82" charset="0"/>
            </a:endParaRPr>
          </a:p>
        </p:txBody>
      </p:sp>
      <p:sp>
        <p:nvSpPr>
          <p:cNvPr id="14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Les services FACULTATIFS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99992" y="1635646"/>
            <a:ext cx="2880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 smtClean="0">
                <a:solidFill>
                  <a:schemeClr val="tx2"/>
                </a:solidFill>
                <a:latin typeface="Tempus Sans ITC" pitchFamily="82" charset="0"/>
              </a:rPr>
              <a:t>Accès à l’emploi titulaire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1635646"/>
            <a:ext cx="2664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u="sng" dirty="0" smtClean="0">
                <a:solidFill>
                  <a:schemeClr val="accent2"/>
                </a:solidFill>
                <a:latin typeface="Tempus Sans ITC" pitchFamily="82" charset="0"/>
              </a:rPr>
              <a:t>Les Ateliers mobilités</a:t>
            </a:r>
          </a:p>
        </p:txBody>
      </p:sp>
      <p:cxnSp>
        <p:nvCxnSpPr>
          <p:cNvPr id="22" name="Connecteur droit 21"/>
          <p:cNvCxnSpPr/>
          <p:nvPr/>
        </p:nvCxnSpPr>
        <p:spPr>
          <a:xfrm flipH="1">
            <a:off x="3923928" y="1491630"/>
            <a:ext cx="360040" cy="36518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2483768" y="987574"/>
            <a:ext cx="3600400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cap="small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erlin Sans FB" pitchFamily="34" charset="0"/>
              </a:rPr>
              <a:t>Emploi / recrutement / mobilité</a:t>
            </a:r>
            <a:endParaRPr lang="fr-FR" cap="small" dirty="0">
              <a:solidFill>
                <a:schemeClr val="accent4">
                  <a:lumMod val="20000"/>
                  <a:lumOff val="8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1923678"/>
            <a:ext cx="3240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i="1" dirty="0" smtClean="0">
                <a:solidFill>
                  <a:srgbClr val="000000"/>
                </a:solidFill>
                <a:latin typeface="Tempus Sans ITC" pitchFamily="82" charset="0"/>
                <a:cs typeface="Arial" pitchFamily="34" charset="0"/>
              </a:rPr>
              <a:t>Accompagner  des agents à la mobilité hors de leur collectivité ou établissement d’origine</a:t>
            </a:r>
            <a:endParaRPr lang="fr-FR" sz="1050" dirty="0">
              <a:latin typeface="Tempus Sans ITC" pitchFamily="8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55976" y="1995686"/>
            <a:ext cx="3240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100" i="1" dirty="0" smtClean="0">
                <a:latin typeface="Tempus Sans ITC" pitchFamily="82" charset="0"/>
              </a:rPr>
              <a:t>Disposition phare de la loi Sauvadet permettant la titularisation d’agents contractuels dans la FPT</a:t>
            </a:r>
          </a:p>
        </p:txBody>
      </p:sp>
      <p:graphicFrame>
        <p:nvGraphicFramePr>
          <p:cNvPr id="36" name="Diagramme 35"/>
          <p:cNvGraphicFramePr/>
          <p:nvPr/>
        </p:nvGraphicFramePr>
        <p:xfrm>
          <a:off x="4211960" y="2499742"/>
          <a:ext cx="3456384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7" name="Diagramme 36"/>
          <p:cNvGraphicFramePr/>
          <p:nvPr/>
        </p:nvGraphicFramePr>
        <p:xfrm>
          <a:off x="179512" y="2499742"/>
          <a:ext cx="367240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0" name="Image 39" descr="téléchargement (9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79512" y="843558"/>
            <a:ext cx="792088" cy="594066"/>
          </a:xfrm>
          <a:prstGeom prst="rect">
            <a:avLst/>
          </a:prstGeom>
        </p:spPr>
      </p:pic>
      <p:pic>
        <p:nvPicPr>
          <p:cNvPr id="41" name="Image 40" descr="téléchargement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1224" y="987574"/>
            <a:ext cx="444863" cy="648072"/>
          </a:xfrm>
          <a:prstGeom prst="rect">
            <a:avLst/>
          </a:prstGeom>
        </p:spPr>
      </p:pic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2" grpId="0"/>
      <p:bldGraphic spid="36" grpId="0">
        <p:bldAsOne/>
      </p:bldGraphic>
      <p:bldGraphic spid="3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8054535" y="3988613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8054535" y="3988613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0" y="2271288"/>
            <a:ext cx="216022" cy="2880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028384" y="3003798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obligatoires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028384" y="3291830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Les services facultatifs</a:t>
            </a:r>
            <a:endParaRPr lang="fr-FR" sz="1000" dirty="0">
              <a:latin typeface="Tempus Sans ITC" pitchFamily="8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411760" y="959301"/>
            <a:ext cx="3528392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/>
            <a:r>
              <a:rPr lang="fr-FR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itchFamily="34" charset="0"/>
              </a:rPr>
              <a:t>AGENTS MIS À DISPOSITION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55576" y="1563638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empus Sans ITC" pitchFamily="82" charset="0"/>
              </a:rPr>
              <a:t>Le service </a:t>
            </a:r>
            <a:r>
              <a:rPr lang="fr-FR" sz="1600" b="1" dirty="0" smtClean="0">
                <a:latin typeface="Tempus Sans ITC" pitchFamily="82" charset="0"/>
              </a:rPr>
              <a:t>Archivistes</a:t>
            </a:r>
            <a:r>
              <a:rPr lang="fr-FR" sz="1600" dirty="0" smtClean="0">
                <a:latin typeface="Tempus Sans ITC" pitchFamily="82" charset="0"/>
              </a:rPr>
              <a:t> du CDG</a:t>
            </a:r>
            <a:endParaRPr lang="fr-FR" sz="1600" dirty="0">
              <a:latin typeface="Tempus Sans ITC" pitchFamily="8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72000" y="156363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empus Sans ITC" pitchFamily="82" charset="0"/>
              </a:rPr>
              <a:t>Le secrétariat de Mairie Itinérant</a:t>
            </a:r>
            <a:endParaRPr lang="fr-FR" sz="1600" dirty="0">
              <a:latin typeface="Tempus Sans ITC" pitchFamily="82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3995936" y="1635646"/>
            <a:ext cx="504056" cy="350785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me 21"/>
          <p:cNvGraphicFramePr/>
          <p:nvPr/>
        </p:nvGraphicFramePr>
        <p:xfrm>
          <a:off x="0" y="1779662"/>
          <a:ext cx="2519264" cy="3219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Pentagone 22"/>
          <p:cNvSpPr/>
          <p:nvPr/>
        </p:nvSpPr>
        <p:spPr>
          <a:xfrm flipH="1">
            <a:off x="2411760" y="2643758"/>
            <a:ext cx="1728192" cy="360040"/>
          </a:xfrm>
          <a:prstGeom prst="homePlate">
            <a:avLst>
              <a:gd name="adj" fmla="val 38861"/>
            </a:avLst>
          </a:prstGeom>
          <a:solidFill>
            <a:schemeClr val="tx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latin typeface="Corbel" pitchFamily="34" charset="0"/>
              </a:rPr>
              <a:t>6</a:t>
            </a:r>
            <a:r>
              <a:rPr lang="fr-FR" sz="1200" dirty="0" smtClean="0">
                <a:latin typeface="Corbel" pitchFamily="34" charset="0"/>
              </a:rPr>
              <a:t> Archivistes diplômés et expérimentés</a:t>
            </a:r>
            <a:endParaRPr lang="fr-FR" sz="1200" dirty="0">
              <a:latin typeface="Corbel" pitchFamily="34" charset="0"/>
            </a:endParaRPr>
          </a:p>
        </p:txBody>
      </p:sp>
      <p:sp>
        <p:nvSpPr>
          <p:cNvPr id="24" name="Pentagone 23"/>
          <p:cNvSpPr/>
          <p:nvPr/>
        </p:nvSpPr>
        <p:spPr>
          <a:xfrm flipH="1">
            <a:off x="1979712" y="2067694"/>
            <a:ext cx="2088232" cy="360040"/>
          </a:xfrm>
          <a:prstGeom prst="homePlate">
            <a:avLst>
              <a:gd name="adj" fmla="val 38861"/>
            </a:avLst>
          </a:prstGeom>
          <a:solidFill>
            <a:schemeClr val="tx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Corbel" pitchFamily="34" charset="0"/>
              </a:rPr>
              <a:t>Suivi strict des normes &amp; réglementations </a:t>
            </a:r>
            <a:endParaRPr lang="fr-FR" sz="1200" dirty="0">
              <a:latin typeface="Corbel" pitchFamily="34" charset="0"/>
            </a:endParaRPr>
          </a:p>
        </p:txBody>
      </p:sp>
      <p:grpSp>
        <p:nvGrpSpPr>
          <p:cNvPr id="33" name="Groupe 32"/>
          <p:cNvGrpSpPr/>
          <p:nvPr/>
        </p:nvGrpSpPr>
        <p:grpSpPr>
          <a:xfrm flipH="1">
            <a:off x="2771800" y="3867892"/>
            <a:ext cx="1224136" cy="360042"/>
            <a:chOff x="211517" y="4587974"/>
            <a:chExt cx="884098" cy="3000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7" name="Picture 4" descr="commune"/>
            <p:cNvPicPr>
              <a:picLocks noChangeAspect="1" noChangeArrowheads="1"/>
            </p:cNvPicPr>
            <p:nvPr/>
          </p:nvPicPr>
          <p:blipFill>
            <a:blip r:embed="rId8" cstate="print"/>
            <a:srcRect l="4040"/>
            <a:stretch>
              <a:fillRect/>
            </a:stretch>
          </p:blipFill>
          <p:spPr bwMode="auto">
            <a:xfrm>
              <a:off x="283525" y="4587974"/>
              <a:ext cx="760084" cy="300018"/>
            </a:xfrm>
            <a:prstGeom prst="homePlate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31" name="ZoneTexte 30"/>
            <p:cNvSpPr txBox="1"/>
            <p:nvPr/>
          </p:nvSpPr>
          <p:spPr>
            <a:xfrm>
              <a:off x="211517" y="4647940"/>
              <a:ext cx="884098" cy="211584"/>
            </a:xfrm>
            <a:prstGeom prst="homePlat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smtClean="0">
                  <a:latin typeface="Corbel" pitchFamily="34" charset="0"/>
                </a:rPr>
                <a:t>Des Communes</a:t>
              </a:r>
              <a:endParaRPr lang="fr-FR" sz="1050" b="1" dirty="0">
                <a:latin typeface="Corbel" pitchFamily="34" charset="0"/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 flipH="1">
            <a:off x="2627784" y="4447435"/>
            <a:ext cx="1008110" cy="356563"/>
            <a:chOff x="2679218" y="4659982"/>
            <a:chExt cx="668646" cy="3456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" name="Picture 7" descr="etablissement"/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</a:blip>
            <a:srcRect l="7143" b="20000"/>
            <a:stretch>
              <a:fillRect/>
            </a:stretch>
          </p:blipFill>
          <p:spPr bwMode="auto">
            <a:xfrm>
              <a:off x="2679218" y="4659982"/>
              <a:ext cx="668646" cy="345638"/>
            </a:xfrm>
            <a:prstGeom prst="homePlate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32" name="ZoneTexte 31"/>
            <p:cNvSpPr txBox="1"/>
            <p:nvPr/>
          </p:nvSpPr>
          <p:spPr>
            <a:xfrm>
              <a:off x="2699792" y="4731985"/>
              <a:ext cx="576064" cy="253595"/>
            </a:xfrm>
            <a:prstGeom prst="homePlat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latin typeface="Corbel" pitchFamily="34" charset="0"/>
                </a:rPr>
                <a:t>Des EPCI</a:t>
              </a:r>
              <a:endParaRPr lang="fr-FR" sz="1100" b="1" dirty="0">
                <a:latin typeface="Corbel" pitchFamily="34" charset="0"/>
              </a:endParaRPr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3059832" y="343584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orbel" pitchFamily="34" charset="0"/>
              </a:rPr>
              <a:t>Pour …</a:t>
            </a:r>
            <a:endParaRPr lang="fr-FR" sz="1400" dirty="0">
              <a:latin typeface="Corbel" pitchFamily="34" charset="0"/>
            </a:endParaRPr>
          </a:p>
        </p:txBody>
      </p:sp>
      <p:graphicFrame>
        <p:nvGraphicFramePr>
          <p:cNvPr id="39" name="Diagramme 38"/>
          <p:cNvGraphicFramePr/>
          <p:nvPr/>
        </p:nvGraphicFramePr>
        <p:xfrm>
          <a:off x="4211960" y="1995686"/>
          <a:ext cx="338437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0" name="ZoneTexte 39"/>
          <p:cNvSpPr txBox="1"/>
          <p:nvPr/>
        </p:nvSpPr>
        <p:spPr>
          <a:xfrm>
            <a:off x="5220072" y="336383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Où ?</a:t>
            </a:r>
            <a:endParaRPr lang="fr-FR" sz="1200" b="1" i="1" dirty="0">
              <a:solidFill>
                <a:schemeClr val="accent5">
                  <a:lumMod val="20000"/>
                  <a:lumOff val="80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148064" y="408391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empus Sans ITC" pitchFamily="82" charset="0"/>
              </a:rPr>
              <a:t>Qui ?</a:t>
            </a:r>
            <a:endParaRPr lang="fr-FR" sz="1200" b="1" i="1" dirty="0">
              <a:solidFill>
                <a:schemeClr val="accent5">
                  <a:lumMod val="20000"/>
                  <a:lumOff val="80000"/>
                </a:schemeClr>
              </a:solidFill>
              <a:latin typeface="Tempus Sans ITC" pitchFamily="82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220072" y="264375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 smtClean="0">
                <a:solidFill>
                  <a:schemeClr val="bg1"/>
                </a:solidFill>
                <a:latin typeface="Tempus Sans ITC" pitchFamily="82" charset="0"/>
              </a:rPr>
              <a:t>Quoi ?</a:t>
            </a:r>
            <a:endParaRPr lang="fr-FR" sz="1200" b="1" i="1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pic>
        <p:nvPicPr>
          <p:cNvPr id="43" name="Image 42" descr="téléchargement (24)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843558"/>
            <a:ext cx="669744" cy="728931"/>
          </a:xfrm>
          <a:prstGeom prst="rect">
            <a:avLst/>
          </a:prstGeom>
        </p:spPr>
      </p:pic>
      <p:pic>
        <p:nvPicPr>
          <p:cNvPr id="44" name="Image 43" descr="téléchargement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19" y="1563638"/>
            <a:ext cx="458899" cy="668518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107504" y="444395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orbel" pitchFamily="34" charset="0"/>
              </a:rPr>
              <a:t>La mission</a:t>
            </a:r>
            <a:endParaRPr lang="fr-FR" sz="1400" dirty="0">
              <a:latin typeface="Corbel" pitchFamily="34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179512" y="123478"/>
            <a:ext cx="7669360" cy="565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Les services FACULTATIFS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22" grpId="0">
        <p:bldAsOne/>
      </p:bldGraphic>
      <p:bldP spid="23" grpId="0" animBg="1"/>
      <p:bldP spid="24" grpId="0" animBg="1"/>
      <p:bldP spid="35" grpId="0"/>
      <p:bldP spid="40" grpId="0"/>
      <p:bldP spid="41" grpId="0"/>
      <p:bldP spid="42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Qu’est ce qu’un Centre de Gestion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2</a:t>
            </a:fld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23528" y="1131590"/>
            <a:ext cx="1944216" cy="2490841"/>
            <a:chOff x="107504" y="1203598"/>
            <a:chExt cx="1800200" cy="2271061"/>
          </a:xfrm>
        </p:grpSpPr>
        <p:sp>
          <p:nvSpPr>
            <p:cNvPr id="16" name="Rectangle 15"/>
            <p:cNvSpPr/>
            <p:nvPr/>
          </p:nvSpPr>
          <p:spPr>
            <a:xfrm>
              <a:off x="323528" y="1203598"/>
              <a:ext cx="1584176" cy="2160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520" y="1275606"/>
              <a:ext cx="1584176" cy="2160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>
                <a:solidFill>
                  <a:schemeClr val="tx1"/>
                </a:solidFill>
                <a:latin typeface="Corbe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9512" y="1347614"/>
              <a:ext cx="1584176" cy="212704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u="sng" dirty="0" smtClean="0">
                  <a:solidFill>
                    <a:schemeClr val="accent2">
                      <a:lumMod val="50000"/>
                    </a:schemeClr>
                  </a:solidFill>
                  <a:latin typeface="Corbel" pitchFamily="34" charset="0"/>
                </a:rPr>
                <a:t>DEFINITION</a:t>
              </a:r>
            </a:p>
            <a:p>
              <a:pPr algn="ctr"/>
              <a:endParaRPr lang="fr-FR" sz="600" b="1" u="sng" dirty="0" smtClean="0">
                <a:solidFill>
                  <a:schemeClr val="accent2">
                    <a:lumMod val="50000"/>
                  </a:schemeClr>
                </a:solidFill>
                <a:latin typeface="Corbel" pitchFamily="34" charset="0"/>
              </a:endParaRPr>
            </a:p>
            <a:p>
              <a:pPr algn="ctr"/>
              <a:r>
                <a:rPr lang="fr-FR" sz="1100" dirty="0" smtClean="0">
                  <a:solidFill>
                    <a:schemeClr val="tx1"/>
                  </a:solidFill>
                  <a:latin typeface="Corbel" pitchFamily="34" charset="0"/>
                </a:rPr>
                <a:t>Les </a:t>
              </a:r>
              <a:r>
                <a:rPr lang="fr-FR" sz="1100" dirty="0">
                  <a:solidFill>
                    <a:schemeClr val="tx1"/>
                  </a:solidFill>
                  <a:latin typeface="Corbel" pitchFamily="34" charset="0"/>
                </a:rPr>
                <a:t>Centres de Gestion sont des </a:t>
              </a:r>
              <a:r>
                <a:rPr lang="fr-FR" sz="1100" b="1" dirty="0">
                  <a:solidFill>
                    <a:schemeClr val="tx1"/>
                  </a:solidFill>
                  <a:latin typeface="Corbel" pitchFamily="34" charset="0"/>
                </a:rPr>
                <a:t>Etablissements publics locaux à caractère </a:t>
              </a:r>
              <a:r>
                <a:rPr lang="fr-FR" sz="1100" b="1" dirty="0" smtClean="0">
                  <a:solidFill>
                    <a:schemeClr val="tx1"/>
                  </a:solidFill>
                  <a:latin typeface="Corbel" pitchFamily="34" charset="0"/>
                </a:rPr>
                <a:t>administratif</a:t>
              </a:r>
              <a:r>
                <a:rPr lang="fr-FR" sz="1100" dirty="0">
                  <a:solidFill>
                    <a:schemeClr val="tx1"/>
                  </a:solidFill>
                  <a:latin typeface="Corbel" pitchFamily="34" charset="0"/>
                </a:rPr>
                <a:t> </a:t>
              </a:r>
              <a:r>
                <a:rPr lang="fr-FR" sz="1100" dirty="0" smtClean="0">
                  <a:solidFill>
                    <a:schemeClr val="tx1"/>
                  </a:solidFill>
                  <a:latin typeface="Corbel" pitchFamily="34" charset="0"/>
                </a:rPr>
                <a:t>qui </a:t>
              </a:r>
              <a:r>
                <a:rPr lang="fr-FR" sz="1100" dirty="0">
                  <a:solidFill>
                    <a:schemeClr val="tx1"/>
                  </a:solidFill>
                  <a:latin typeface="Corbel" pitchFamily="34" charset="0"/>
                </a:rPr>
                <a:t>ont pour vocation de participer à la </a:t>
              </a:r>
              <a:r>
                <a:rPr lang="fr-FR" sz="1100" b="1" dirty="0">
                  <a:solidFill>
                    <a:schemeClr val="tx1"/>
                  </a:solidFill>
                  <a:latin typeface="Corbel" pitchFamily="34" charset="0"/>
                </a:rPr>
                <a:t>gestion des personnels territoriaux</a:t>
              </a:r>
              <a:r>
                <a:rPr lang="fr-FR" sz="1100" dirty="0">
                  <a:solidFill>
                    <a:schemeClr val="tx1"/>
                  </a:solidFill>
                  <a:latin typeface="Corbel" pitchFamily="34" charset="0"/>
                </a:rPr>
                <a:t> et au </a:t>
              </a:r>
              <a:r>
                <a:rPr lang="fr-FR" sz="1100" b="1" dirty="0">
                  <a:solidFill>
                    <a:schemeClr val="tx1"/>
                  </a:solidFill>
                  <a:latin typeface="Corbel" pitchFamily="34" charset="0"/>
                </a:rPr>
                <a:t>développement des collectivités</a:t>
              </a:r>
              <a:r>
                <a:rPr lang="fr-FR" sz="1100" dirty="0">
                  <a:solidFill>
                    <a:schemeClr val="tx1"/>
                  </a:solidFill>
                  <a:latin typeface="Corbel" pitchFamily="34" charset="0"/>
                </a:rPr>
                <a:t>.</a:t>
              </a:r>
            </a:p>
          </p:txBody>
        </p:sp>
        <p:pic>
          <p:nvPicPr>
            <p:cNvPr id="19" name="Image 18" descr="téléchargement (21)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>
            <a:xfrm>
              <a:off x="107504" y="1203598"/>
              <a:ext cx="288032" cy="360040"/>
            </a:xfrm>
            <a:prstGeom prst="rect">
              <a:avLst/>
            </a:prstGeom>
          </p:spPr>
        </p:pic>
      </p:grpSp>
      <p:sp>
        <p:nvSpPr>
          <p:cNvPr id="33" name="Carré corné 32"/>
          <p:cNvSpPr/>
          <p:nvPr/>
        </p:nvSpPr>
        <p:spPr>
          <a:xfrm rot="21338940">
            <a:off x="7976657" y="1602609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34" name="Carré corné 33"/>
          <p:cNvSpPr/>
          <p:nvPr/>
        </p:nvSpPr>
        <p:spPr>
          <a:xfrm rot="195315">
            <a:off x="8043848" y="2685514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35" name="Carré corné 34"/>
          <p:cNvSpPr/>
          <p:nvPr/>
        </p:nvSpPr>
        <p:spPr>
          <a:xfrm rot="21328531">
            <a:off x="8028384" y="3867894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36" name="Carré corné 35"/>
          <p:cNvSpPr/>
          <p:nvPr/>
        </p:nvSpPr>
        <p:spPr>
          <a:xfrm rot="344454">
            <a:off x="8028384" y="1635646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 smtClean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  <a:endParaRPr lang="fr-FR" sz="110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37" name="Carré corné 36"/>
          <p:cNvSpPr/>
          <p:nvPr/>
        </p:nvSpPr>
        <p:spPr>
          <a:xfrm rot="21207336">
            <a:off x="8028384" y="2715766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38" name="Carré corné 37"/>
          <p:cNvSpPr/>
          <p:nvPr/>
        </p:nvSpPr>
        <p:spPr>
          <a:xfrm rot="342527">
            <a:off x="8028384" y="3867894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43" name="Forme libre 42"/>
          <p:cNvSpPr/>
          <p:nvPr/>
        </p:nvSpPr>
        <p:spPr>
          <a:xfrm>
            <a:off x="3563889" y="979702"/>
            <a:ext cx="2216465" cy="2103987"/>
          </a:xfrm>
          <a:custGeom>
            <a:avLst/>
            <a:gdLst>
              <a:gd name="connsiteX0" fmla="*/ 0 w 2216465"/>
              <a:gd name="connsiteY0" fmla="*/ 1051994 h 2103987"/>
              <a:gd name="connsiteX1" fmla="*/ 345255 w 2216465"/>
              <a:gd name="connsiteY1" fmla="*/ 289015 h 2103987"/>
              <a:gd name="connsiteX2" fmla="*/ 1108235 w 2216465"/>
              <a:gd name="connsiteY2" fmla="*/ 1 h 2103987"/>
              <a:gd name="connsiteX3" fmla="*/ 1871214 w 2216465"/>
              <a:gd name="connsiteY3" fmla="*/ 289017 h 2103987"/>
              <a:gd name="connsiteX4" fmla="*/ 2216466 w 2216465"/>
              <a:gd name="connsiteY4" fmla="*/ 1051997 h 2103987"/>
              <a:gd name="connsiteX5" fmla="*/ 1871212 w 2216465"/>
              <a:gd name="connsiteY5" fmla="*/ 1814977 h 2103987"/>
              <a:gd name="connsiteX6" fmla="*/ 1108232 w 2216465"/>
              <a:gd name="connsiteY6" fmla="*/ 2103991 h 2103987"/>
              <a:gd name="connsiteX7" fmla="*/ 345252 w 2216465"/>
              <a:gd name="connsiteY7" fmla="*/ 1814976 h 2103987"/>
              <a:gd name="connsiteX8" fmla="*/ -1 w 2216465"/>
              <a:gd name="connsiteY8" fmla="*/ 1051996 h 2103987"/>
              <a:gd name="connsiteX9" fmla="*/ 0 w 2216465"/>
              <a:gd name="connsiteY9" fmla="*/ 1051994 h 210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6465" h="2103987">
                <a:moveTo>
                  <a:pt x="0" y="1051994"/>
                </a:moveTo>
                <a:cubicBezTo>
                  <a:pt x="0" y="763487"/>
                  <a:pt x="124823" y="487641"/>
                  <a:pt x="345255" y="289015"/>
                </a:cubicBezTo>
                <a:cubicBezTo>
                  <a:pt x="551188" y="103453"/>
                  <a:pt x="824296" y="1"/>
                  <a:pt x="1108235" y="1"/>
                </a:cubicBezTo>
                <a:cubicBezTo>
                  <a:pt x="1392174" y="1"/>
                  <a:pt x="1665282" y="103454"/>
                  <a:pt x="1871214" y="289017"/>
                </a:cubicBezTo>
                <a:cubicBezTo>
                  <a:pt x="2091645" y="487644"/>
                  <a:pt x="2216467" y="763490"/>
                  <a:pt x="2216466" y="1051997"/>
                </a:cubicBezTo>
                <a:cubicBezTo>
                  <a:pt x="2216466" y="1340504"/>
                  <a:pt x="2091644" y="1616350"/>
                  <a:pt x="1871212" y="1814977"/>
                </a:cubicBezTo>
                <a:cubicBezTo>
                  <a:pt x="1665280" y="2000539"/>
                  <a:pt x="1392171" y="2103992"/>
                  <a:pt x="1108232" y="2103991"/>
                </a:cubicBezTo>
                <a:cubicBezTo>
                  <a:pt x="824293" y="2103991"/>
                  <a:pt x="551185" y="2000538"/>
                  <a:pt x="345252" y="1814976"/>
                </a:cubicBezTo>
                <a:cubicBezTo>
                  <a:pt x="124821" y="1616349"/>
                  <a:pt x="-1" y="1340503"/>
                  <a:pt x="-1" y="1051996"/>
                </a:cubicBezTo>
                <a:cubicBezTo>
                  <a:pt x="-1" y="1051995"/>
                  <a:pt x="0" y="1051995"/>
                  <a:pt x="0" y="105199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95529" tIns="368198" rIns="295528" bIns="78899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700" kern="1200" dirty="0" smtClean="0">
              <a:latin typeface="Corbel" pitchFamily="34" charset="0"/>
            </a:endParaRP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kern="1200" dirty="0" smtClean="0">
                <a:latin typeface="Corbel" pitchFamily="34" charset="0"/>
              </a:rPr>
              <a:t>Il existe </a:t>
            </a:r>
            <a:r>
              <a:rPr lang="fr-FR" sz="1200" b="1" kern="1200" dirty="0" smtClean="0">
                <a:latin typeface="Corbel" pitchFamily="34" charset="0"/>
              </a:rPr>
              <a:t>un</a:t>
            </a:r>
            <a:r>
              <a:rPr lang="fr-FR" sz="1200" kern="1200" dirty="0" smtClean="0">
                <a:latin typeface="Corbel" pitchFamily="34" charset="0"/>
              </a:rPr>
              <a:t> Centre de Gestion par département</a:t>
            </a:r>
            <a:endParaRPr lang="fr-FR" sz="1200" kern="1200" dirty="0">
              <a:latin typeface="Corbel" pitchFamily="34" charset="0"/>
            </a:endParaRPr>
          </a:p>
        </p:txBody>
      </p:sp>
      <p:sp>
        <p:nvSpPr>
          <p:cNvPr id="44" name="Forme libre 43"/>
          <p:cNvSpPr/>
          <p:nvPr/>
        </p:nvSpPr>
        <p:spPr>
          <a:xfrm>
            <a:off x="4573130" y="2435602"/>
            <a:ext cx="2455017" cy="2360503"/>
          </a:xfrm>
          <a:custGeom>
            <a:avLst/>
            <a:gdLst>
              <a:gd name="connsiteX0" fmla="*/ 0 w 2455017"/>
              <a:gd name="connsiteY0" fmla="*/ 1180252 h 2360503"/>
              <a:gd name="connsiteX1" fmla="*/ 376730 w 2455017"/>
              <a:gd name="connsiteY1" fmla="*/ 329472 h 2360503"/>
              <a:gd name="connsiteX2" fmla="*/ 1227511 w 2455017"/>
              <a:gd name="connsiteY2" fmla="*/ 1 h 2360503"/>
              <a:gd name="connsiteX3" fmla="*/ 2078291 w 2455017"/>
              <a:gd name="connsiteY3" fmla="*/ 329474 h 2360503"/>
              <a:gd name="connsiteX4" fmla="*/ 2455018 w 2455017"/>
              <a:gd name="connsiteY4" fmla="*/ 1180255 h 2360503"/>
              <a:gd name="connsiteX5" fmla="*/ 2078289 w 2455017"/>
              <a:gd name="connsiteY5" fmla="*/ 2031036 h 2360503"/>
              <a:gd name="connsiteX6" fmla="*/ 1227508 w 2455017"/>
              <a:gd name="connsiteY6" fmla="*/ 2360507 h 2360503"/>
              <a:gd name="connsiteX7" fmla="*/ 376728 w 2455017"/>
              <a:gd name="connsiteY7" fmla="*/ 2031035 h 2360503"/>
              <a:gd name="connsiteX8" fmla="*/ 0 w 2455017"/>
              <a:gd name="connsiteY8" fmla="*/ 1180254 h 2360503"/>
              <a:gd name="connsiteX9" fmla="*/ 0 w 2455017"/>
              <a:gd name="connsiteY9" fmla="*/ 1180252 h 236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5017" h="2360503">
                <a:moveTo>
                  <a:pt x="0" y="1180252"/>
                </a:moveTo>
                <a:cubicBezTo>
                  <a:pt x="0" y="859196"/>
                  <a:pt x="136031" y="551994"/>
                  <a:pt x="376730" y="329472"/>
                </a:cubicBezTo>
                <a:cubicBezTo>
                  <a:pt x="605395" y="118076"/>
                  <a:pt x="910295" y="1"/>
                  <a:pt x="1227511" y="1"/>
                </a:cubicBezTo>
                <a:cubicBezTo>
                  <a:pt x="1544727" y="1"/>
                  <a:pt x="1849627" y="118077"/>
                  <a:pt x="2078291" y="329474"/>
                </a:cubicBezTo>
                <a:cubicBezTo>
                  <a:pt x="2318989" y="551997"/>
                  <a:pt x="2455019" y="859199"/>
                  <a:pt x="2455018" y="1180255"/>
                </a:cubicBezTo>
                <a:cubicBezTo>
                  <a:pt x="2455018" y="1501311"/>
                  <a:pt x="2318988" y="1808513"/>
                  <a:pt x="2078289" y="2031036"/>
                </a:cubicBezTo>
                <a:cubicBezTo>
                  <a:pt x="1849625" y="2242433"/>
                  <a:pt x="1544725" y="2360508"/>
                  <a:pt x="1227508" y="2360507"/>
                </a:cubicBezTo>
                <a:cubicBezTo>
                  <a:pt x="910292" y="2360507"/>
                  <a:pt x="605392" y="2242432"/>
                  <a:pt x="376728" y="2031035"/>
                </a:cubicBezTo>
                <a:cubicBezTo>
                  <a:pt x="136029" y="1808512"/>
                  <a:pt x="0" y="1501310"/>
                  <a:pt x="0" y="1180254"/>
                </a:cubicBezTo>
                <a:lnTo>
                  <a:pt x="0" y="118025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2340759"/>
              <a:satOff val="-2919"/>
              <a:lumOff val="686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750827" tIns="609797" rIns="231180" bIns="452430" numCol="1" spcCol="1270" anchor="ctr" anchorCtr="0">
            <a:noAutofit/>
          </a:bodyPr>
          <a:lstStyle/>
          <a:p>
            <a:pPr lvl="0" algn="ctr" defTabSz="5111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50" kern="1200" dirty="0" smtClean="0">
                <a:latin typeface="Corbel" pitchFamily="34" charset="0"/>
              </a:rPr>
              <a:t>Ces établissements </a:t>
            </a:r>
            <a:r>
              <a:rPr lang="fr-FR" sz="1150" b="1" kern="1200" dirty="0" smtClean="0">
                <a:latin typeface="Corbel" pitchFamily="34" charset="0"/>
              </a:rPr>
              <a:t>gèrent le personnel </a:t>
            </a:r>
            <a:r>
              <a:rPr lang="fr-FR" sz="1150" kern="1200" dirty="0" smtClean="0">
                <a:latin typeface="Corbel" pitchFamily="34" charset="0"/>
              </a:rPr>
              <a:t>(carrières, retraites,…) des collectivités qui leurs sont affiliées. C’est-à-dire toutes les collectivités du département </a:t>
            </a:r>
            <a:r>
              <a:rPr lang="fr-FR" sz="1150" b="1" kern="1200" dirty="0" smtClean="0">
                <a:latin typeface="Corbel" pitchFamily="34" charset="0"/>
              </a:rPr>
              <a:t>ayant moins de 350 agents</a:t>
            </a:r>
            <a:r>
              <a:rPr lang="fr-FR" sz="1150" kern="1200" dirty="0" smtClean="0">
                <a:latin typeface="Corbel" pitchFamily="34" charset="0"/>
              </a:rPr>
              <a:t>.  </a:t>
            </a:r>
            <a:endParaRPr lang="fr-FR" sz="1150" kern="1200" dirty="0">
              <a:latin typeface="Corbel" pitchFamily="34" charset="0"/>
            </a:endParaRPr>
          </a:p>
        </p:txBody>
      </p:sp>
      <p:sp>
        <p:nvSpPr>
          <p:cNvPr id="45" name="Forme libre 44"/>
          <p:cNvSpPr/>
          <p:nvPr/>
        </p:nvSpPr>
        <p:spPr>
          <a:xfrm>
            <a:off x="2601905" y="2449930"/>
            <a:ext cx="2360503" cy="2360503"/>
          </a:xfrm>
          <a:custGeom>
            <a:avLst/>
            <a:gdLst>
              <a:gd name="connsiteX0" fmla="*/ 0 w 2360503"/>
              <a:gd name="connsiteY0" fmla="*/ 1180252 h 2360503"/>
              <a:gd name="connsiteX1" fmla="*/ 345689 w 2360503"/>
              <a:gd name="connsiteY1" fmla="*/ 345688 h 2360503"/>
              <a:gd name="connsiteX2" fmla="*/ 1180254 w 2360503"/>
              <a:gd name="connsiteY2" fmla="*/ 1 h 2360503"/>
              <a:gd name="connsiteX3" fmla="*/ 2014818 w 2360503"/>
              <a:gd name="connsiteY3" fmla="*/ 345690 h 2360503"/>
              <a:gd name="connsiteX4" fmla="*/ 2360505 w 2360503"/>
              <a:gd name="connsiteY4" fmla="*/ 1180255 h 2360503"/>
              <a:gd name="connsiteX5" fmla="*/ 2014817 w 2360503"/>
              <a:gd name="connsiteY5" fmla="*/ 2014819 h 2360503"/>
              <a:gd name="connsiteX6" fmla="*/ 1180252 w 2360503"/>
              <a:gd name="connsiteY6" fmla="*/ 2360507 h 2360503"/>
              <a:gd name="connsiteX7" fmla="*/ 345688 w 2360503"/>
              <a:gd name="connsiteY7" fmla="*/ 2014818 h 2360503"/>
              <a:gd name="connsiteX8" fmla="*/ 1 w 2360503"/>
              <a:gd name="connsiteY8" fmla="*/ 1180253 h 2360503"/>
              <a:gd name="connsiteX9" fmla="*/ 0 w 2360503"/>
              <a:gd name="connsiteY9" fmla="*/ 1180252 h 236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0503" h="2360503">
                <a:moveTo>
                  <a:pt x="0" y="1180252"/>
                </a:moveTo>
                <a:cubicBezTo>
                  <a:pt x="0" y="867230"/>
                  <a:pt x="124348" y="567028"/>
                  <a:pt x="345689" y="345688"/>
                </a:cubicBezTo>
                <a:cubicBezTo>
                  <a:pt x="567030" y="124348"/>
                  <a:pt x="867232" y="1"/>
                  <a:pt x="1180254" y="1"/>
                </a:cubicBezTo>
                <a:cubicBezTo>
                  <a:pt x="1493276" y="1"/>
                  <a:pt x="1793478" y="124349"/>
                  <a:pt x="2014818" y="345690"/>
                </a:cubicBezTo>
                <a:cubicBezTo>
                  <a:pt x="2236158" y="567031"/>
                  <a:pt x="2360505" y="867233"/>
                  <a:pt x="2360505" y="1180255"/>
                </a:cubicBezTo>
                <a:cubicBezTo>
                  <a:pt x="2360505" y="1493277"/>
                  <a:pt x="2236157" y="1793479"/>
                  <a:pt x="2014817" y="2014819"/>
                </a:cubicBezTo>
                <a:cubicBezTo>
                  <a:pt x="1793477" y="2236159"/>
                  <a:pt x="1493275" y="2360507"/>
                  <a:pt x="1180252" y="2360507"/>
                </a:cubicBezTo>
                <a:cubicBezTo>
                  <a:pt x="867230" y="2360507"/>
                  <a:pt x="567028" y="2236159"/>
                  <a:pt x="345688" y="2014818"/>
                </a:cubicBezTo>
                <a:cubicBezTo>
                  <a:pt x="124348" y="1793478"/>
                  <a:pt x="1" y="1493276"/>
                  <a:pt x="1" y="1180253"/>
                </a:cubicBezTo>
                <a:lnTo>
                  <a:pt x="0" y="118025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alpha val="50000"/>
              <a:hueOff val="4681519"/>
              <a:satOff val="-5839"/>
              <a:lumOff val="1373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22281" tIns="609797" rIns="721920" bIns="45243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tabLst/>
            </a:pPr>
            <a:r>
              <a:rPr lang="fr-FR" sz="1200" b="1" kern="1200" dirty="0" smtClean="0">
                <a:latin typeface="Corbel" pitchFamily="34" charset="0"/>
              </a:rPr>
              <a:t>Ce sont des centres de ressources, </a:t>
            </a:r>
            <a:r>
              <a:rPr lang="fr-FR" sz="1200" kern="1200" dirty="0" smtClean="0">
                <a:latin typeface="Corbel" pitchFamily="34" charset="0"/>
              </a:rPr>
              <a:t>qui permettent aux collectivités de disposer de certains </a:t>
            </a:r>
            <a:r>
              <a:rPr lang="fr-FR" sz="1200" b="1" kern="1200" dirty="0" smtClean="0">
                <a:latin typeface="Corbel" pitchFamily="34" charset="0"/>
              </a:rPr>
              <a:t>services</a:t>
            </a:r>
            <a:r>
              <a:rPr lang="fr-FR" sz="1200" kern="1200" dirty="0" smtClean="0">
                <a:latin typeface="Corbel" pitchFamily="34" charset="0"/>
              </a:rPr>
              <a:t> trop coûteux à développer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8054535" y="3988613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8054535" y="3988613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0" y="2271288"/>
            <a:ext cx="216022" cy="2880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028384" y="3003798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obligatoires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028384" y="3291830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Les services facultatifs</a:t>
            </a:r>
            <a:endParaRPr lang="fr-FR" sz="1000" dirty="0">
              <a:latin typeface="Tempus Sans ITC" pitchFamily="82" charset="0"/>
            </a:endParaRPr>
          </a:p>
        </p:txBody>
      </p:sp>
      <p:sp>
        <p:nvSpPr>
          <p:cNvPr id="14" name="Carré corné 13"/>
          <p:cNvSpPr/>
          <p:nvPr/>
        </p:nvSpPr>
        <p:spPr>
          <a:xfrm rot="21269890">
            <a:off x="308218" y="1048103"/>
            <a:ext cx="1322493" cy="1246253"/>
          </a:xfrm>
          <a:prstGeom prst="foldedCorner">
            <a:avLst>
              <a:gd name="adj" fmla="val 13342"/>
            </a:avLst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36000" tIns="72000" rIns="36000" bIns="0">
            <a:spAutoFit/>
          </a:bodyPr>
          <a:lstStyle/>
          <a:p>
            <a:pPr algn="ctr"/>
            <a:r>
              <a:rPr lang="fr-FR" sz="1100" dirty="0" smtClean="0">
                <a:latin typeface="Tempus Sans ITC" pitchFamily="82" charset="0"/>
              </a:rPr>
              <a:t>Près de </a:t>
            </a:r>
            <a:r>
              <a:rPr lang="fr-FR" sz="1100" b="1" dirty="0" smtClean="0">
                <a:latin typeface="Tempus Sans ITC" pitchFamily="82" charset="0"/>
              </a:rPr>
              <a:t>75 agents </a:t>
            </a:r>
            <a:r>
              <a:rPr lang="fr-FR" sz="1100" dirty="0" smtClean="0">
                <a:latin typeface="Tempus Sans ITC" pitchFamily="82" charset="0"/>
              </a:rPr>
              <a:t>mis à disposition en 2009, correspondant à un peu plus de </a:t>
            </a:r>
            <a:r>
              <a:rPr lang="fr-FR" sz="1100" b="1" dirty="0" smtClean="0">
                <a:latin typeface="Tempus Sans ITC" pitchFamily="82" charset="0"/>
              </a:rPr>
              <a:t>40 emplois équivalents temps plein</a:t>
            </a:r>
            <a:endParaRPr lang="fr-FR" sz="1100" b="1" dirty="0">
              <a:latin typeface="Tempus Sans ITC" pitchFamily="82" charset="0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3491880" y="1923678"/>
            <a:ext cx="1800200" cy="864096"/>
          </a:xfrm>
          <a:custGeom>
            <a:avLst/>
            <a:gdLst>
              <a:gd name="connsiteX0" fmla="*/ 0 w 1055560"/>
              <a:gd name="connsiteY0" fmla="*/ 114355 h 686114"/>
              <a:gd name="connsiteX1" fmla="*/ 33494 w 1055560"/>
              <a:gd name="connsiteY1" fmla="*/ 33494 h 686114"/>
              <a:gd name="connsiteX2" fmla="*/ 114355 w 1055560"/>
              <a:gd name="connsiteY2" fmla="*/ 0 h 686114"/>
              <a:gd name="connsiteX3" fmla="*/ 941205 w 1055560"/>
              <a:gd name="connsiteY3" fmla="*/ 0 h 686114"/>
              <a:gd name="connsiteX4" fmla="*/ 1022066 w 1055560"/>
              <a:gd name="connsiteY4" fmla="*/ 33494 h 686114"/>
              <a:gd name="connsiteX5" fmla="*/ 1055560 w 1055560"/>
              <a:gd name="connsiteY5" fmla="*/ 114355 h 686114"/>
              <a:gd name="connsiteX6" fmla="*/ 1055560 w 1055560"/>
              <a:gd name="connsiteY6" fmla="*/ 571759 h 686114"/>
              <a:gd name="connsiteX7" fmla="*/ 1022066 w 1055560"/>
              <a:gd name="connsiteY7" fmla="*/ 652620 h 686114"/>
              <a:gd name="connsiteX8" fmla="*/ 941205 w 1055560"/>
              <a:gd name="connsiteY8" fmla="*/ 686114 h 686114"/>
              <a:gd name="connsiteX9" fmla="*/ 114355 w 1055560"/>
              <a:gd name="connsiteY9" fmla="*/ 686114 h 686114"/>
              <a:gd name="connsiteX10" fmla="*/ 33494 w 1055560"/>
              <a:gd name="connsiteY10" fmla="*/ 652620 h 686114"/>
              <a:gd name="connsiteX11" fmla="*/ 0 w 1055560"/>
              <a:gd name="connsiteY11" fmla="*/ 571759 h 686114"/>
              <a:gd name="connsiteX12" fmla="*/ 0 w 1055560"/>
              <a:gd name="connsiteY12" fmla="*/ 114355 h 68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5560" h="686114">
                <a:moveTo>
                  <a:pt x="0" y="114355"/>
                </a:moveTo>
                <a:cubicBezTo>
                  <a:pt x="0" y="84026"/>
                  <a:pt x="12048" y="54940"/>
                  <a:pt x="33494" y="33494"/>
                </a:cubicBezTo>
                <a:cubicBezTo>
                  <a:pt x="54940" y="12048"/>
                  <a:pt x="84026" y="0"/>
                  <a:pt x="114355" y="0"/>
                </a:cubicBezTo>
                <a:lnTo>
                  <a:pt x="941205" y="0"/>
                </a:lnTo>
                <a:cubicBezTo>
                  <a:pt x="971534" y="0"/>
                  <a:pt x="1000620" y="12048"/>
                  <a:pt x="1022066" y="33494"/>
                </a:cubicBezTo>
                <a:cubicBezTo>
                  <a:pt x="1043512" y="54940"/>
                  <a:pt x="1055560" y="84026"/>
                  <a:pt x="1055560" y="114355"/>
                </a:cubicBezTo>
                <a:lnTo>
                  <a:pt x="1055560" y="571759"/>
                </a:lnTo>
                <a:cubicBezTo>
                  <a:pt x="1055560" y="602088"/>
                  <a:pt x="1043512" y="631174"/>
                  <a:pt x="1022066" y="652620"/>
                </a:cubicBezTo>
                <a:cubicBezTo>
                  <a:pt x="1000620" y="674066"/>
                  <a:pt x="971534" y="686114"/>
                  <a:pt x="941205" y="686114"/>
                </a:cubicBezTo>
                <a:lnTo>
                  <a:pt x="114355" y="686114"/>
                </a:lnTo>
                <a:cubicBezTo>
                  <a:pt x="84026" y="686114"/>
                  <a:pt x="54940" y="674066"/>
                  <a:pt x="33494" y="652620"/>
                </a:cubicBezTo>
                <a:cubicBezTo>
                  <a:pt x="12048" y="631174"/>
                  <a:pt x="0" y="602088"/>
                  <a:pt x="0" y="571759"/>
                </a:cubicBezTo>
                <a:lnTo>
                  <a:pt x="0" y="114355"/>
                </a:lnTo>
                <a:close/>
              </a:path>
            </a:pathLst>
          </a:custGeom>
          <a:solidFill>
            <a:srgbClr val="00666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403" tIns="75403" rIns="75403" bIns="75403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kern="1200" dirty="0" smtClean="0"/>
              <a:t>Le CDG 74</a:t>
            </a:r>
            <a:endParaRPr lang="fr-FR" sz="1200" kern="1200" dirty="0"/>
          </a:p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00" kern="1200" dirty="0" smtClean="0"/>
              <a:t>Gère d</a:t>
            </a:r>
            <a:r>
              <a:rPr lang="fr-FR" sz="1000" b="1" kern="1200" dirty="0" smtClean="0"/>
              <a:t>es agents </a:t>
            </a:r>
            <a:r>
              <a:rPr lang="fr-FR" sz="1000" b="0" kern="1200" dirty="0" smtClean="0"/>
              <a:t>temporaires spécialisés dans différents domaines qui sont mis à disposition des collectivités</a:t>
            </a:r>
            <a:endParaRPr lang="fr-FR" sz="1000" kern="1200" dirty="0"/>
          </a:p>
        </p:txBody>
      </p:sp>
      <p:sp>
        <p:nvSpPr>
          <p:cNvPr id="23" name="Forme libre 22"/>
          <p:cNvSpPr/>
          <p:nvPr/>
        </p:nvSpPr>
        <p:spPr>
          <a:xfrm>
            <a:off x="5508104" y="3795886"/>
            <a:ext cx="1552480" cy="758122"/>
          </a:xfrm>
          <a:custGeom>
            <a:avLst/>
            <a:gdLst>
              <a:gd name="connsiteX0" fmla="*/ 0 w 1055560"/>
              <a:gd name="connsiteY0" fmla="*/ 114355 h 686114"/>
              <a:gd name="connsiteX1" fmla="*/ 33494 w 1055560"/>
              <a:gd name="connsiteY1" fmla="*/ 33494 h 686114"/>
              <a:gd name="connsiteX2" fmla="*/ 114355 w 1055560"/>
              <a:gd name="connsiteY2" fmla="*/ 0 h 686114"/>
              <a:gd name="connsiteX3" fmla="*/ 941205 w 1055560"/>
              <a:gd name="connsiteY3" fmla="*/ 0 h 686114"/>
              <a:gd name="connsiteX4" fmla="*/ 1022066 w 1055560"/>
              <a:gd name="connsiteY4" fmla="*/ 33494 h 686114"/>
              <a:gd name="connsiteX5" fmla="*/ 1055560 w 1055560"/>
              <a:gd name="connsiteY5" fmla="*/ 114355 h 686114"/>
              <a:gd name="connsiteX6" fmla="*/ 1055560 w 1055560"/>
              <a:gd name="connsiteY6" fmla="*/ 571759 h 686114"/>
              <a:gd name="connsiteX7" fmla="*/ 1022066 w 1055560"/>
              <a:gd name="connsiteY7" fmla="*/ 652620 h 686114"/>
              <a:gd name="connsiteX8" fmla="*/ 941205 w 1055560"/>
              <a:gd name="connsiteY8" fmla="*/ 686114 h 686114"/>
              <a:gd name="connsiteX9" fmla="*/ 114355 w 1055560"/>
              <a:gd name="connsiteY9" fmla="*/ 686114 h 686114"/>
              <a:gd name="connsiteX10" fmla="*/ 33494 w 1055560"/>
              <a:gd name="connsiteY10" fmla="*/ 652620 h 686114"/>
              <a:gd name="connsiteX11" fmla="*/ 0 w 1055560"/>
              <a:gd name="connsiteY11" fmla="*/ 571759 h 686114"/>
              <a:gd name="connsiteX12" fmla="*/ 0 w 1055560"/>
              <a:gd name="connsiteY12" fmla="*/ 114355 h 68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5560" h="686114">
                <a:moveTo>
                  <a:pt x="0" y="114355"/>
                </a:moveTo>
                <a:cubicBezTo>
                  <a:pt x="0" y="84026"/>
                  <a:pt x="12048" y="54940"/>
                  <a:pt x="33494" y="33494"/>
                </a:cubicBezTo>
                <a:cubicBezTo>
                  <a:pt x="54940" y="12048"/>
                  <a:pt x="84026" y="0"/>
                  <a:pt x="114355" y="0"/>
                </a:cubicBezTo>
                <a:lnTo>
                  <a:pt x="941205" y="0"/>
                </a:lnTo>
                <a:cubicBezTo>
                  <a:pt x="971534" y="0"/>
                  <a:pt x="1000620" y="12048"/>
                  <a:pt x="1022066" y="33494"/>
                </a:cubicBezTo>
                <a:cubicBezTo>
                  <a:pt x="1043512" y="54940"/>
                  <a:pt x="1055560" y="84026"/>
                  <a:pt x="1055560" y="114355"/>
                </a:cubicBezTo>
                <a:lnTo>
                  <a:pt x="1055560" y="571759"/>
                </a:lnTo>
                <a:cubicBezTo>
                  <a:pt x="1055560" y="602088"/>
                  <a:pt x="1043512" y="631174"/>
                  <a:pt x="1022066" y="652620"/>
                </a:cubicBezTo>
                <a:cubicBezTo>
                  <a:pt x="1000620" y="674066"/>
                  <a:pt x="971534" y="686114"/>
                  <a:pt x="941205" y="686114"/>
                </a:cubicBezTo>
                <a:lnTo>
                  <a:pt x="114355" y="686114"/>
                </a:lnTo>
                <a:cubicBezTo>
                  <a:pt x="84026" y="686114"/>
                  <a:pt x="54940" y="674066"/>
                  <a:pt x="33494" y="652620"/>
                </a:cubicBezTo>
                <a:cubicBezTo>
                  <a:pt x="12048" y="631174"/>
                  <a:pt x="0" y="602088"/>
                  <a:pt x="0" y="571759"/>
                </a:cubicBezTo>
                <a:lnTo>
                  <a:pt x="0" y="11435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976513"/>
              <a:satOff val="17933"/>
              <a:lumOff val="1437"/>
              <a:alphaOff val="0"/>
            </a:schemeClr>
          </a:fillRef>
          <a:effectRef idx="2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403" tIns="75403" rIns="75403" bIns="75403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kern="1200" dirty="0" smtClean="0"/>
              <a:t>Pour des missions</a:t>
            </a:r>
            <a:endParaRPr lang="fr-FR" sz="1200" kern="1200" dirty="0"/>
          </a:p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De renfort</a:t>
            </a:r>
            <a:endParaRPr lang="fr-FR" sz="900" kern="1200" dirty="0"/>
          </a:p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De remplacements</a:t>
            </a:r>
            <a:endParaRPr lang="fr-FR" sz="900" kern="1200" dirty="0"/>
          </a:p>
        </p:txBody>
      </p:sp>
      <p:sp>
        <p:nvSpPr>
          <p:cNvPr id="25" name="Forme libre 24"/>
          <p:cNvSpPr/>
          <p:nvPr/>
        </p:nvSpPr>
        <p:spPr>
          <a:xfrm>
            <a:off x="1475656" y="3795886"/>
            <a:ext cx="1656184" cy="739102"/>
          </a:xfrm>
          <a:custGeom>
            <a:avLst/>
            <a:gdLst>
              <a:gd name="connsiteX0" fmla="*/ 0 w 1055560"/>
              <a:gd name="connsiteY0" fmla="*/ 114355 h 686114"/>
              <a:gd name="connsiteX1" fmla="*/ 33494 w 1055560"/>
              <a:gd name="connsiteY1" fmla="*/ 33494 h 686114"/>
              <a:gd name="connsiteX2" fmla="*/ 114355 w 1055560"/>
              <a:gd name="connsiteY2" fmla="*/ 0 h 686114"/>
              <a:gd name="connsiteX3" fmla="*/ 941205 w 1055560"/>
              <a:gd name="connsiteY3" fmla="*/ 0 h 686114"/>
              <a:gd name="connsiteX4" fmla="*/ 1022066 w 1055560"/>
              <a:gd name="connsiteY4" fmla="*/ 33494 h 686114"/>
              <a:gd name="connsiteX5" fmla="*/ 1055560 w 1055560"/>
              <a:gd name="connsiteY5" fmla="*/ 114355 h 686114"/>
              <a:gd name="connsiteX6" fmla="*/ 1055560 w 1055560"/>
              <a:gd name="connsiteY6" fmla="*/ 571759 h 686114"/>
              <a:gd name="connsiteX7" fmla="*/ 1022066 w 1055560"/>
              <a:gd name="connsiteY7" fmla="*/ 652620 h 686114"/>
              <a:gd name="connsiteX8" fmla="*/ 941205 w 1055560"/>
              <a:gd name="connsiteY8" fmla="*/ 686114 h 686114"/>
              <a:gd name="connsiteX9" fmla="*/ 114355 w 1055560"/>
              <a:gd name="connsiteY9" fmla="*/ 686114 h 686114"/>
              <a:gd name="connsiteX10" fmla="*/ 33494 w 1055560"/>
              <a:gd name="connsiteY10" fmla="*/ 652620 h 686114"/>
              <a:gd name="connsiteX11" fmla="*/ 0 w 1055560"/>
              <a:gd name="connsiteY11" fmla="*/ 571759 h 686114"/>
              <a:gd name="connsiteX12" fmla="*/ 0 w 1055560"/>
              <a:gd name="connsiteY12" fmla="*/ 114355 h 68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5560" h="686114">
                <a:moveTo>
                  <a:pt x="0" y="114355"/>
                </a:moveTo>
                <a:cubicBezTo>
                  <a:pt x="0" y="84026"/>
                  <a:pt x="12048" y="54940"/>
                  <a:pt x="33494" y="33494"/>
                </a:cubicBezTo>
                <a:cubicBezTo>
                  <a:pt x="54940" y="12048"/>
                  <a:pt x="84026" y="0"/>
                  <a:pt x="114355" y="0"/>
                </a:cubicBezTo>
                <a:lnTo>
                  <a:pt x="941205" y="0"/>
                </a:lnTo>
                <a:cubicBezTo>
                  <a:pt x="971534" y="0"/>
                  <a:pt x="1000620" y="12048"/>
                  <a:pt x="1022066" y="33494"/>
                </a:cubicBezTo>
                <a:cubicBezTo>
                  <a:pt x="1043512" y="54940"/>
                  <a:pt x="1055560" y="84026"/>
                  <a:pt x="1055560" y="114355"/>
                </a:cubicBezTo>
                <a:lnTo>
                  <a:pt x="1055560" y="571759"/>
                </a:lnTo>
                <a:cubicBezTo>
                  <a:pt x="1055560" y="602088"/>
                  <a:pt x="1043512" y="631174"/>
                  <a:pt x="1022066" y="652620"/>
                </a:cubicBezTo>
                <a:cubicBezTo>
                  <a:pt x="1000620" y="674066"/>
                  <a:pt x="971534" y="686114"/>
                  <a:pt x="941205" y="686114"/>
                </a:cubicBezTo>
                <a:lnTo>
                  <a:pt x="114355" y="686114"/>
                </a:lnTo>
                <a:cubicBezTo>
                  <a:pt x="84026" y="686114"/>
                  <a:pt x="54940" y="674066"/>
                  <a:pt x="33494" y="652620"/>
                </a:cubicBezTo>
                <a:cubicBezTo>
                  <a:pt x="12048" y="631174"/>
                  <a:pt x="0" y="602088"/>
                  <a:pt x="0" y="571759"/>
                </a:cubicBezTo>
                <a:lnTo>
                  <a:pt x="0" y="114355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403" tIns="75403" rIns="75403" bIns="75403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00" kern="1200" dirty="0" smtClean="0"/>
              <a:t>Dans le cadre</a:t>
            </a:r>
            <a:endParaRPr lang="fr-FR" sz="1200" kern="1200" dirty="0"/>
          </a:p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900" kern="1200" dirty="0" smtClean="0"/>
              <a:t> D’une </a:t>
            </a:r>
            <a:r>
              <a:rPr lang="fr-FR" sz="900" b="1" kern="1200" dirty="0" smtClean="0"/>
              <a:t>convention</a:t>
            </a:r>
            <a:r>
              <a:rPr lang="fr-FR" sz="900" kern="1200" dirty="0" smtClean="0"/>
              <a:t> de mise à disposition signée par le CDG et la collectivité</a:t>
            </a:r>
            <a:endParaRPr lang="fr-FR" sz="900" kern="1200" dirty="0"/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2339752" y="2499742"/>
            <a:ext cx="792088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3635896" y="4227934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 flipV="1">
            <a:off x="5508104" y="2571750"/>
            <a:ext cx="93610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411760" y="959301"/>
            <a:ext cx="3528392" cy="38690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/>
            <a:r>
              <a:rPr lang="fr-FR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erlin Sans FB" pitchFamily="34" charset="0"/>
              </a:rPr>
              <a:t>AGENTS MIS À DISPOSITION</a:t>
            </a: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179512" y="123478"/>
            <a:ext cx="7669360" cy="565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Les services FACULTATIFS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7982528" y="3474822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7982528" y="3474822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1" y="3379518"/>
            <a:ext cx="216022" cy="288032"/>
          </a:xfrm>
          <a:prstGeom prst="rect">
            <a:avLst/>
          </a:prstGeom>
        </p:spPr>
      </p:pic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83152" cy="565571"/>
          </a:xfrm>
        </p:spPr>
        <p:txBody>
          <a:bodyPr/>
          <a:lstStyle/>
          <a:p>
            <a:r>
              <a:rPr lang="fr-FR" cap="small" dirty="0" smtClean="0"/>
              <a:t>Les TARIFS</a:t>
            </a:r>
            <a:endParaRPr lang="fr-FR" cap="small" dirty="0"/>
          </a:p>
        </p:txBody>
      </p:sp>
      <p:sp>
        <p:nvSpPr>
          <p:cNvPr id="17" name="ZoneTexte 16"/>
          <p:cNvSpPr txBox="1"/>
          <p:nvPr/>
        </p:nvSpPr>
        <p:spPr>
          <a:xfrm>
            <a:off x="2483768" y="987574"/>
            <a:ext cx="3528392" cy="3869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/>
            <a:r>
              <a:rPr lang="fr-FR" dirty="0" smtClean="0">
                <a:solidFill>
                  <a:schemeClr val="bg1"/>
                </a:solidFill>
                <a:latin typeface="Berlin Sans FB" pitchFamily="34" charset="0"/>
              </a:rPr>
              <a:t>Les services OBLIGATOIRES</a:t>
            </a:r>
          </a:p>
        </p:txBody>
      </p:sp>
      <p:graphicFrame>
        <p:nvGraphicFramePr>
          <p:cNvPr id="23" name="Diagramme 22"/>
          <p:cNvGraphicFramePr/>
          <p:nvPr/>
        </p:nvGraphicFramePr>
        <p:xfrm>
          <a:off x="1259632" y="1563638"/>
          <a:ext cx="561662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Carré corné 23"/>
          <p:cNvSpPr/>
          <p:nvPr/>
        </p:nvSpPr>
        <p:spPr>
          <a:xfrm rot="21147902">
            <a:off x="330802" y="1083031"/>
            <a:ext cx="1542220" cy="1310743"/>
          </a:xfrm>
          <a:prstGeom prst="foldedCorner">
            <a:avLst/>
          </a:prstGeom>
          <a:solidFill>
            <a:srgbClr val="FFFF99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Corbel" pitchFamily="34" charset="0"/>
              </a:rPr>
              <a:t>Les cotisations sont établies sur </a:t>
            </a:r>
            <a:r>
              <a:rPr lang="fr-FR" sz="1100" b="1" dirty="0" smtClean="0">
                <a:solidFill>
                  <a:schemeClr val="tx1"/>
                </a:solidFill>
                <a:latin typeface="Corbel" pitchFamily="34" charset="0"/>
              </a:rPr>
              <a:t>la masse salariale </a:t>
            </a:r>
            <a:r>
              <a:rPr lang="fr-FR" sz="1100" dirty="0" smtClean="0">
                <a:solidFill>
                  <a:schemeClr val="tx1"/>
                </a:solidFill>
                <a:latin typeface="Corbel" pitchFamily="34" charset="0"/>
              </a:rPr>
              <a:t>des agents titulaires, stagiaires et non titulaire de droit public déclarées dans « AGIRHE »</a:t>
            </a:r>
            <a:endParaRPr lang="fr-FR" sz="1100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27" name="Image 26" descr="téléchargement (14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939902"/>
            <a:ext cx="1368152" cy="831343"/>
          </a:xfrm>
          <a:prstGeom prst="rect">
            <a:avLst/>
          </a:prstGeom>
        </p:spPr>
      </p:pic>
      <p:pic>
        <p:nvPicPr>
          <p:cNvPr id="28" name="Image 27" descr="téléchargement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2139702"/>
            <a:ext cx="603895" cy="879748"/>
          </a:xfrm>
          <a:prstGeom prst="rect">
            <a:avLst/>
          </a:prstGeom>
        </p:spPr>
      </p:pic>
      <p:pic>
        <p:nvPicPr>
          <p:cNvPr id="30" name="Image 29" descr="téléchargement (40)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3939902"/>
            <a:ext cx="1080120" cy="809047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028384" y="4083918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Les services obligatoires</a:t>
            </a:r>
            <a:endParaRPr lang="fr-FR" sz="1000" dirty="0">
              <a:latin typeface="Tempus Sans ITC" pitchFamily="82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9252520" y="411510"/>
            <a:ext cx="1440160" cy="1152128"/>
            <a:chOff x="6300192" y="483518"/>
            <a:chExt cx="1440160" cy="1152128"/>
          </a:xfrm>
        </p:grpSpPr>
        <p:grpSp>
          <p:nvGrpSpPr>
            <p:cNvPr id="26" name="Groupe 25"/>
            <p:cNvGrpSpPr/>
            <p:nvPr/>
          </p:nvGrpSpPr>
          <p:grpSpPr>
            <a:xfrm>
              <a:off x="6300192" y="483518"/>
              <a:ext cx="1440160" cy="1152128"/>
              <a:chOff x="6300192" y="483518"/>
              <a:chExt cx="1440160" cy="1152128"/>
            </a:xfrm>
          </p:grpSpPr>
          <p:sp>
            <p:nvSpPr>
              <p:cNvPr id="20" name="Triangle isocèle 19"/>
              <p:cNvSpPr/>
              <p:nvPr/>
            </p:nvSpPr>
            <p:spPr>
              <a:xfrm flipH="1">
                <a:off x="6300192" y="483518"/>
                <a:ext cx="1440160" cy="1152128"/>
              </a:xfrm>
              <a:prstGeom prst="triangle">
                <a:avLst>
                  <a:gd name="adj" fmla="val 51411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lIns="72000" tIns="0" rIns="72000" bIns="252000" rtlCol="0" anchor="ctr"/>
              <a:lstStyle/>
              <a:p>
                <a:pPr algn="ctr"/>
                <a:endParaRPr lang="fr-FR" sz="1600" dirty="0">
                  <a:latin typeface="Corbel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948264" y="771550"/>
                <a:ext cx="72008" cy="5040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6876256" y="1347614"/>
                <a:ext cx="216024" cy="2160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6516216" y="987574"/>
              <a:ext cx="10081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dirty="0" smtClean="0">
                  <a:latin typeface="Corbel" pitchFamily="34" charset="0"/>
                </a:rPr>
                <a:t>Tarifs 2015</a:t>
              </a:r>
              <a:endParaRPr lang="fr-FR" dirty="0">
                <a:latin typeface="Corbel" pitchFamily="34" charset="0"/>
              </a:endParaRPr>
            </a:p>
          </p:txBody>
        </p:sp>
      </p:grp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32" name="Explosion 1 31"/>
          <p:cNvSpPr/>
          <p:nvPr/>
        </p:nvSpPr>
        <p:spPr>
          <a:xfrm rot="933461">
            <a:off x="6347968" y="791222"/>
            <a:ext cx="1368152" cy="1080120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Corbel" pitchFamily="34" charset="0"/>
              </a:rPr>
              <a:t>Tarifs de 2016</a:t>
            </a:r>
            <a:endParaRPr lang="fr-FR" sz="1400" dirty="0">
              <a:latin typeface="Corbe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Connecteur droit 49"/>
          <p:cNvCxnSpPr>
            <a:stCxn id="26" idx="1"/>
          </p:cNvCxnSpPr>
          <p:nvPr/>
        </p:nvCxnSpPr>
        <p:spPr>
          <a:xfrm flipH="1" flipV="1">
            <a:off x="5220072" y="3435846"/>
            <a:ext cx="1464869" cy="590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V="1">
            <a:off x="2771800" y="4227934"/>
            <a:ext cx="43204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stCxn id="15" idx="1"/>
            <a:endCxn id="28" idx="6"/>
          </p:cNvCxnSpPr>
          <p:nvPr/>
        </p:nvCxnSpPr>
        <p:spPr>
          <a:xfrm flipH="1" flipV="1">
            <a:off x="1403648" y="1455626"/>
            <a:ext cx="1942717" cy="456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>
            <a:stCxn id="15" idx="3"/>
            <a:endCxn id="27" idx="6"/>
          </p:cNvCxnSpPr>
          <p:nvPr/>
        </p:nvCxnSpPr>
        <p:spPr>
          <a:xfrm flipH="1">
            <a:off x="1547664" y="3591906"/>
            <a:ext cx="1798701" cy="888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>
            <a:stCxn id="20" idx="2"/>
            <a:endCxn id="15" idx="7"/>
          </p:cNvCxnSpPr>
          <p:nvPr/>
        </p:nvCxnSpPr>
        <p:spPr>
          <a:xfrm flipH="1">
            <a:off x="5077555" y="1383618"/>
            <a:ext cx="1582677" cy="528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7982528" y="3474822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7982528" y="3474822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1" y="3379518"/>
            <a:ext cx="216022" cy="288032"/>
          </a:xfrm>
          <a:prstGeom prst="rect">
            <a:avLst/>
          </a:prstGeom>
        </p:spPr>
      </p:pic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83152" cy="565571"/>
          </a:xfrm>
        </p:spPr>
        <p:txBody>
          <a:bodyPr/>
          <a:lstStyle/>
          <a:p>
            <a:r>
              <a:rPr lang="fr-FR" cap="small" dirty="0" smtClean="0"/>
              <a:t>Les TARIFS</a:t>
            </a:r>
            <a:endParaRPr lang="fr-FR" cap="sm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627784" y="915566"/>
            <a:ext cx="3096344" cy="3869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/>
            <a:r>
              <a:rPr lang="fr-FR" dirty="0" smtClean="0">
                <a:solidFill>
                  <a:schemeClr val="bg1"/>
                </a:solidFill>
                <a:latin typeface="Berlin Sans FB" pitchFamily="34" charset="0"/>
              </a:rPr>
              <a:t>L’additionnelle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8028384" y="4299942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facultatifs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8028384" y="4033396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obligatoires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8028384" y="4587974"/>
            <a:ext cx="1115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L’additionnelle</a:t>
            </a:r>
            <a:endParaRPr lang="fr-FR" sz="1000" dirty="0">
              <a:latin typeface="Tempus Sans ITC" pitchFamily="82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987824" y="1563638"/>
            <a:ext cx="2448272" cy="23762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dirty="0" smtClean="0">
                <a:latin typeface="Corbel" pitchFamily="34" charset="0"/>
              </a:rPr>
              <a:t>Taux de cotisation :</a:t>
            </a:r>
          </a:p>
          <a:p>
            <a:pPr algn="ctr"/>
            <a:endParaRPr lang="fr-FR" sz="700" dirty="0" smtClean="0">
              <a:latin typeface="Corbel" pitchFamily="34" charset="0"/>
            </a:endParaRPr>
          </a:p>
          <a:p>
            <a:pPr algn="ctr"/>
            <a:r>
              <a:rPr lang="fr-FR" sz="1400" b="1" dirty="0" smtClean="0">
                <a:latin typeface="Corbel" pitchFamily="34" charset="0"/>
              </a:rPr>
              <a:t>0.22%</a:t>
            </a:r>
            <a:r>
              <a:rPr lang="fr-FR" sz="1400" dirty="0" smtClean="0">
                <a:latin typeface="Corbel" pitchFamily="34" charset="0"/>
              </a:rPr>
              <a:t> </a:t>
            </a:r>
            <a:r>
              <a:rPr lang="fr-FR" sz="1400" dirty="0" smtClean="0">
                <a:latin typeface="Corbel" pitchFamily="34" charset="0"/>
              </a:rPr>
              <a:t>de la masse salariale</a:t>
            </a:r>
          </a:p>
          <a:p>
            <a:pPr algn="ctr"/>
            <a:endParaRPr lang="fr-FR" sz="1200" dirty="0" smtClean="0">
              <a:latin typeface="Corbel" pitchFamily="34" charset="0"/>
            </a:endParaRPr>
          </a:p>
          <a:p>
            <a:pPr algn="ctr"/>
            <a:r>
              <a:rPr lang="fr-FR" b="1" dirty="0" smtClean="0">
                <a:latin typeface="Corbel" pitchFamily="34" charset="0"/>
              </a:rPr>
              <a:t>Pour ….</a:t>
            </a:r>
          </a:p>
          <a:p>
            <a:pPr algn="ctr"/>
            <a:endParaRPr lang="fr-FR" sz="700" dirty="0" smtClean="0">
              <a:latin typeface="Corbel" pitchFamily="34" charset="0"/>
            </a:endParaRPr>
          </a:p>
          <a:p>
            <a:pPr algn="ctr"/>
            <a:r>
              <a:rPr lang="fr-FR" sz="800" i="1" dirty="0" smtClean="0">
                <a:latin typeface="Corbel" pitchFamily="34" charset="0"/>
              </a:rPr>
              <a:t>Voté par le CA du 28 Novembre 2015</a:t>
            </a:r>
            <a:endParaRPr lang="fr-FR" sz="800" i="1" dirty="0">
              <a:latin typeface="Corbel" pitchFamily="34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115616" y="2859782"/>
            <a:ext cx="1008112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dirty="0" smtClean="0"/>
              <a:t>Assistance juridique statutaire </a:t>
            </a:r>
            <a:endParaRPr lang="fr-FR" sz="1050" b="1" dirty="0"/>
          </a:p>
        </p:txBody>
      </p:sp>
      <p:sp>
        <p:nvSpPr>
          <p:cNvPr id="19" name="Ellipse 18"/>
          <p:cNvSpPr/>
          <p:nvPr/>
        </p:nvSpPr>
        <p:spPr>
          <a:xfrm>
            <a:off x="3707904" y="4155926"/>
            <a:ext cx="1008112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fr-FR" sz="1050" dirty="0" smtClean="0"/>
              <a:t>Assistance sur les </a:t>
            </a:r>
            <a:r>
              <a:rPr lang="fr-FR" sz="1050" b="1" dirty="0" smtClean="0"/>
              <a:t>dossiers retraites</a:t>
            </a:r>
            <a:endParaRPr lang="fr-FR" sz="1050" b="1" dirty="0"/>
          </a:p>
        </p:txBody>
      </p:sp>
      <p:sp>
        <p:nvSpPr>
          <p:cNvPr id="20" name="Ellipse 19"/>
          <p:cNvSpPr/>
          <p:nvPr/>
        </p:nvSpPr>
        <p:spPr>
          <a:xfrm>
            <a:off x="6660232" y="843558"/>
            <a:ext cx="1152128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dirty="0" smtClean="0"/>
              <a:t>Le recours administratif préalable obligatoire</a:t>
            </a:r>
            <a:endParaRPr lang="fr-FR" sz="1050" dirty="0"/>
          </a:p>
        </p:txBody>
      </p:sp>
      <p:sp>
        <p:nvSpPr>
          <p:cNvPr id="21" name="Ellipse 20"/>
          <p:cNvSpPr/>
          <p:nvPr/>
        </p:nvSpPr>
        <p:spPr>
          <a:xfrm>
            <a:off x="5436096" y="1347614"/>
            <a:ext cx="1152128" cy="108012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dirty="0" smtClean="0"/>
              <a:t>Prise en charge des </a:t>
            </a:r>
            <a:r>
              <a:rPr lang="fr-FR" sz="1050" b="1" dirty="0" smtClean="0"/>
              <a:t>coûts pédagogique d’</a:t>
            </a:r>
            <a:r>
              <a:rPr lang="fr-FR" sz="1050" b="1" dirty="0" err="1" smtClean="0"/>
              <a:t>apprentis-sage</a:t>
            </a:r>
            <a:endParaRPr lang="fr-FR" sz="1050" b="1" dirty="0"/>
          </a:p>
        </p:txBody>
      </p:sp>
      <p:sp>
        <p:nvSpPr>
          <p:cNvPr id="23" name="Ellipse 22"/>
          <p:cNvSpPr/>
          <p:nvPr/>
        </p:nvSpPr>
        <p:spPr>
          <a:xfrm>
            <a:off x="107504" y="2067694"/>
            <a:ext cx="1008112" cy="93610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fr-FR" sz="1050" dirty="0" smtClean="0"/>
              <a:t>Les </a:t>
            </a:r>
            <a:r>
              <a:rPr lang="fr-FR" sz="1050" b="1" dirty="0" smtClean="0"/>
              <a:t>médailles</a:t>
            </a:r>
            <a:endParaRPr lang="fr-FR" sz="1050" b="1" dirty="0"/>
          </a:p>
        </p:txBody>
      </p:sp>
      <p:sp>
        <p:nvSpPr>
          <p:cNvPr id="24" name="Ellipse 23"/>
          <p:cNvSpPr/>
          <p:nvPr/>
        </p:nvSpPr>
        <p:spPr>
          <a:xfrm>
            <a:off x="1907704" y="1419622"/>
            <a:ext cx="1008112" cy="9361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fr-FR" sz="1050" dirty="0" smtClean="0"/>
              <a:t>Le service de </a:t>
            </a:r>
            <a:r>
              <a:rPr lang="fr-FR" sz="1050" b="1" dirty="0" smtClean="0"/>
              <a:t>médiation</a:t>
            </a:r>
            <a:endParaRPr lang="fr-FR" sz="1050" b="1" dirty="0"/>
          </a:p>
        </p:txBody>
      </p:sp>
      <p:sp>
        <p:nvSpPr>
          <p:cNvPr id="25" name="Ellipse 24"/>
          <p:cNvSpPr/>
          <p:nvPr/>
        </p:nvSpPr>
        <p:spPr>
          <a:xfrm>
            <a:off x="4932040" y="3939902"/>
            <a:ext cx="1152128" cy="108012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b="1" dirty="0" smtClean="0"/>
              <a:t>Entretiens exploratoires </a:t>
            </a:r>
            <a:r>
              <a:rPr lang="fr-FR" sz="1050" dirty="0" smtClean="0"/>
              <a:t>des ateliers mobilités</a:t>
            </a:r>
            <a:endParaRPr lang="fr-FR" sz="1050" dirty="0"/>
          </a:p>
        </p:txBody>
      </p:sp>
      <p:sp>
        <p:nvSpPr>
          <p:cNvPr id="26" name="Ellipse 25"/>
          <p:cNvSpPr/>
          <p:nvPr/>
        </p:nvSpPr>
        <p:spPr>
          <a:xfrm>
            <a:off x="6516216" y="3867894"/>
            <a:ext cx="1152128" cy="108012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dirty="0" smtClean="0"/>
              <a:t>Prise en charge des </a:t>
            </a:r>
            <a:r>
              <a:rPr lang="fr-FR" sz="1050" b="1" dirty="0" smtClean="0"/>
              <a:t>frais de gestion sur les contrats aidés</a:t>
            </a:r>
            <a:endParaRPr lang="fr-FR" sz="1050" b="1" dirty="0"/>
          </a:p>
        </p:txBody>
      </p:sp>
      <p:sp>
        <p:nvSpPr>
          <p:cNvPr id="27" name="Ellipse 26"/>
          <p:cNvSpPr/>
          <p:nvPr/>
        </p:nvSpPr>
        <p:spPr>
          <a:xfrm>
            <a:off x="539552" y="4011910"/>
            <a:ext cx="1008112" cy="93610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50" b="1" dirty="0" smtClean="0"/>
              <a:t>Outils </a:t>
            </a:r>
            <a:r>
              <a:rPr lang="fr-FR" sz="1050" dirty="0" smtClean="0"/>
              <a:t>d’aide au </a:t>
            </a:r>
            <a:r>
              <a:rPr lang="fr-FR" sz="1050" b="1" dirty="0" smtClean="0"/>
              <a:t>recrutement</a:t>
            </a:r>
            <a:endParaRPr lang="fr-FR" sz="1050" b="1" dirty="0"/>
          </a:p>
        </p:txBody>
      </p:sp>
      <p:sp>
        <p:nvSpPr>
          <p:cNvPr id="28" name="Ellipse 27"/>
          <p:cNvSpPr/>
          <p:nvPr/>
        </p:nvSpPr>
        <p:spPr>
          <a:xfrm>
            <a:off x="395536" y="987574"/>
            <a:ext cx="1008112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1050" dirty="0" smtClean="0"/>
              <a:t>Prise en charge des coût des la convention JAPRO</a:t>
            </a:r>
            <a:endParaRPr lang="fr-FR" sz="1050" dirty="0"/>
          </a:p>
        </p:txBody>
      </p:sp>
      <p:sp>
        <p:nvSpPr>
          <p:cNvPr id="29" name="Ellipse 28"/>
          <p:cNvSpPr/>
          <p:nvPr/>
        </p:nvSpPr>
        <p:spPr>
          <a:xfrm>
            <a:off x="6012160" y="2571750"/>
            <a:ext cx="1080120" cy="100811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50" dirty="0" smtClean="0"/>
              <a:t>Prise en charge des frais </a:t>
            </a:r>
            <a:r>
              <a:rPr lang="fr-FR" sz="1050" b="1" dirty="0" smtClean="0"/>
              <a:t>congés formation</a:t>
            </a:r>
            <a:endParaRPr lang="fr-FR" sz="1050" b="1" dirty="0"/>
          </a:p>
        </p:txBody>
      </p:sp>
      <p:cxnSp>
        <p:nvCxnSpPr>
          <p:cNvPr id="32" name="Connecteur droit 31"/>
          <p:cNvCxnSpPr>
            <a:stCxn id="15" idx="2"/>
            <a:endCxn id="23" idx="6"/>
          </p:cNvCxnSpPr>
          <p:nvPr/>
        </p:nvCxnSpPr>
        <p:spPr>
          <a:xfrm flipH="1" flipV="1">
            <a:off x="1115616" y="2535746"/>
            <a:ext cx="18722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endCxn id="18" idx="6"/>
          </p:cNvCxnSpPr>
          <p:nvPr/>
        </p:nvCxnSpPr>
        <p:spPr>
          <a:xfrm flipH="1">
            <a:off x="2123728" y="3075806"/>
            <a:ext cx="864096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25" idx="1"/>
          </p:cNvCxnSpPr>
          <p:nvPr/>
        </p:nvCxnSpPr>
        <p:spPr>
          <a:xfrm flipH="1" flipV="1">
            <a:off x="4788024" y="3795886"/>
            <a:ext cx="312741" cy="302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>
            <a:stCxn id="29" idx="2"/>
            <a:endCxn id="15" idx="6"/>
          </p:cNvCxnSpPr>
          <p:nvPr/>
        </p:nvCxnSpPr>
        <p:spPr>
          <a:xfrm flipH="1" flipV="1">
            <a:off x="5436096" y="2751770"/>
            <a:ext cx="576064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>
            <a:off x="2051720" y="3723878"/>
            <a:ext cx="1224136" cy="114374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000" dirty="0" smtClean="0"/>
              <a:t>Prise en charge des </a:t>
            </a:r>
            <a:r>
              <a:rPr lang="fr-FR" sz="1000" b="1" dirty="0" smtClean="0"/>
              <a:t>frais de gestion des contrats d’action social </a:t>
            </a:r>
            <a:r>
              <a:rPr lang="fr-FR" sz="1000" dirty="0" smtClean="0"/>
              <a:t>et</a:t>
            </a:r>
            <a:r>
              <a:rPr lang="fr-FR" sz="1000" b="1" dirty="0" smtClean="0"/>
              <a:t> prévoyance</a:t>
            </a:r>
            <a:endParaRPr lang="fr-FR" sz="1000" b="1" dirty="0"/>
          </a:p>
        </p:txBody>
      </p:sp>
      <p:cxnSp>
        <p:nvCxnSpPr>
          <p:cNvPr id="79" name="Connecteur droit 78"/>
          <p:cNvCxnSpPr>
            <a:endCxn id="15" idx="4"/>
          </p:cNvCxnSpPr>
          <p:nvPr/>
        </p:nvCxnSpPr>
        <p:spPr>
          <a:xfrm flipV="1">
            <a:off x="4211960" y="393990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7982528" y="3474822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7982528" y="3474822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1" y="3379518"/>
            <a:ext cx="216022" cy="288032"/>
          </a:xfrm>
          <a:prstGeom prst="rect">
            <a:avLst/>
          </a:prstGeom>
        </p:spPr>
      </p:pic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83152" cy="565571"/>
          </a:xfrm>
        </p:spPr>
        <p:txBody>
          <a:bodyPr/>
          <a:lstStyle/>
          <a:p>
            <a:r>
              <a:rPr lang="fr-FR" cap="small" dirty="0" smtClean="0"/>
              <a:t>Les TARIFS</a:t>
            </a:r>
            <a:endParaRPr lang="fr-FR" cap="sm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187624" y="1995686"/>
            <a:ext cx="1991330" cy="1953401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orme libre 20"/>
          <p:cNvSpPr/>
          <p:nvPr/>
        </p:nvSpPr>
        <p:spPr>
          <a:xfrm>
            <a:off x="4283968" y="1491630"/>
            <a:ext cx="1707131" cy="1080119"/>
          </a:xfrm>
          <a:custGeom>
            <a:avLst/>
            <a:gdLst>
              <a:gd name="connsiteX0" fmla="*/ 0 w 1707131"/>
              <a:gd name="connsiteY0" fmla="*/ 723307 h 1446613"/>
              <a:gd name="connsiteX1" fmla="*/ 301742 w 1707131"/>
              <a:gd name="connsiteY1" fmla="*/ 171482 h 1446613"/>
              <a:gd name="connsiteX2" fmla="*/ 853567 w 1707131"/>
              <a:gd name="connsiteY2" fmla="*/ 1 h 1446613"/>
              <a:gd name="connsiteX3" fmla="*/ 1405392 w 1707131"/>
              <a:gd name="connsiteY3" fmla="*/ 171484 h 1446613"/>
              <a:gd name="connsiteX4" fmla="*/ 1707132 w 1707131"/>
              <a:gd name="connsiteY4" fmla="*/ 723310 h 1446613"/>
              <a:gd name="connsiteX5" fmla="*/ 1405391 w 1707131"/>
              <a:gd name="connsiteY5" fmla="*/ 1275135 h 1446613"/>
              <a:gd name="connsiteX6" fmla="*/ 853566 w 1707131"/>
              <a:gd name="connsiteY6" fmla="*/ 1446617 h 1446613"/>
              <a:gd name="connsiteX7" fmla="*/ 301741 w 1707131"/>
              <a:gd name="connsiteY7" fmla="*/ 1275135 h 1446613"/>
              <a:gd name="connsiteX8" fmla="*/ 1 w 1707131"/>
              <a:gd name="connsiteY8" fmla="*/ 723309 h 1446613"/>
              <a:gd name="connsiteX9" fmla="*/ 0 w 1707131"/>
              <a:gd name="connsiteY9" fmla="*/ 723307 h 144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7131" h="1446613">
                <a:moveTo>
                  <a:pt x="0" y="723307"/>
                </a:moveTo>
                <a:cubicBezTo>
                  <a:pt x="0" y="510728"/>
                  <a:pt x="110355" y="308913"/>
                  <a:pt x="301742" y="171482"/>
                </a:cubicBezTo>
                <a:cubicBezTo>
                  <a:pt x="455927" y="60766"/>
                  <a:pt x="651469" y="0"/>
                  <a:pt x="853567" y="1"/>
                </a:cubicBezTo>
                <a:cubicBezTo>
                  <a:pt x="1055665" y="1"/>
                  <a:pt x="1251208" y="60767"/>
                  <a:pt x="1405392" y="171484"/>
                </a:cubicBezTo>
                <a:cubicBezTo>
                  <a:pt x="1596779" y="308915"/>
                  <a:pt x="1707133" y="510731"/>
                  <a:pt x="1707132" y="723310"/>
                </a:cubicBezTo>
                <a:cubicBezTo>
                  <a:pt x="1707132" y="935889"/>
                  <a:pt x="1596778" y="1137704"/>
                  <a:pt x="1405391" y="1275135"/>
                </a:cubicBezTo>
                <a:cubicBezTo>
                  <a:pt x="1251206" y="1385851"/>
                  <a:pt x="1055664" y="1446617"/>
                  <a:pt x="853566" y="1446617"/>
                </a:cubicBezTo>
                <a:cubicBezTo>
                  <a:pt x="651468" y="1446617"/>
                  <a:pt x="455925" y="1385851"/>
                  <a:pt x="301741" y="1275135"/>
                </a:cubicBezTo>
                <a:cubicBezTo>
                  <a:pt x="110354" y="1137704"/>
                  <a:pt x="0" y="935888"/>
                  <a:pt x="1" y="723309"/>
                </a:cubicBezTo>
                <a:cubicBezTo>
                  <a:pt x="1" y="723308"/>
                  <a:pt x="0" y="723308"/>
                  <a:pt x="0" y="72330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232385"/>
              <a:satOff val="13449"/>
              <a:lumOff val="1078"/>
              <a:alphaOff val="0"/>
            </a:schemeClr>
          </a:fillRef>
          <a:effectRef idx="0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989" tIns="218836" rIns="256989" bIns="218836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50" kern="1200" dirty="0" smtClean="0">
                <a:latin typeface="Corbel" pitchFamily="34" charset="0"/>
              </a:rPr>
              <a:t>Médecine professionnelle préventive 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50" b="1" kern="1200" dirty="0" smtClean="0">
                <a:latin typeface="Corbel" pitchFamily="34" charset="0"/>
              </a:rPr>
              <a:t>0.39%</a:t>
            </a:r>
            <a:endParaRPr lang="fr-FR" sz="1050" b="1" kern="1200" dirty="0">
              <a:latin typeface="Corbel" pitchFamily="34" charset="0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5148064" y="2643758"/>
            <a:ext cx="1728192" cy="1152128"/>
          </a:xfrm>
          <a:custGeom>
            <a:avLst/>
            <a:gdLst>
              <a:gd name="connsiteX0" fmla="*/ 0 w 1653203"/>
              <a:gd name="connsiteY0" fmla="*/ 689118 h 1378235"/>
              <a:gd name="connsiteX1" fmla="*/ 297297 w 1653203"/>
              <a:gd name="connsiteY1" fmla="*/ 159812 h 1378235"/>
              <a:gd name="connsiteX2" fmla="*/ 826603 w 1653203"/>
              <a:gd name="connsiteY2" fmla="*/ 1 h 1378235"/>
              <a:gd name="connsiteX3" fmla="*/ 1355909 w 1653203"/>
              <a:gd name="connsiteY3" fmla="*/ 159814 h 1378235"/>
              <a:gd name="connsiteX4" fmla="*/ 1653204 w 1653203"/>
              <a:gd name="connsiteY4" fmla="*/ 689121 h 1378235"/>
              <a:gd name="connsiteX5" fmla="*/ 1355908 w 1653203"/>
              <a:gd name="connsiteY5" fmla="*/ 1218427 h 1378235"/>
              <a:gd name="connsiteX6" fmla="*/ 826602 w 1653203"/>
              <a:gd name="connsiteY6" fmla="*/ 1378239 h 1378235"/>
              <a:gd name="connsiteX7" fmla="*/ 297296 w 1653203"/>
              <a:gd name="connsiteY7" fmla="*/ 1218427 h 1378235"/>
              <a:gd name="connsiteX8" fmla="*/ 1 w 1653203"/>
              <a:gd name="connsiteY8" fmla="*/ 689120 h 1378235"/>
              <a:gd name="connsiteX9" fmla="*/ 0 w 1653203"/>
              <a:gd name="connsiteY9" fmla="*/ 689118 h 137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3203" h="1378235">
                <a:moveTo>
                  <a:pt x="0" y="689118"/>
                </a:moveTo>
                <a:cubicBezTo>
                  <a:pt x="0" y="484650"/>
                  <a:pt x="108914" y="290741"/>
                  <a:pt x="297297" y="159812"/>
                </a:cubicBezTo>
                <a:cubicBezTo>
                  <a:pt x="445869" y="56552"/>
                  <a:pt x="633174" y="0"/>
                  <a:pt x="826603" y="1"/>
                </a:cubicBezTo>
                <a:cubicBezTo>
                  <a:pt x="1020033" y="1"/>
                  <a:pt x="1207337" y="56554"/>
                  <a:pt x="1355909" y="159814"/>
                </a:cubicBezTo>
                <a:cubicBezTo>
                  <a:pt x="1544291" y="290743"/>
                  <a:pt x="1653205" y="484653"/>
                  <a:pt x="1653204" y="689121"/>
                </a:cubicBezTo>
                <a:cubicBezTo>
                  <a:pt x="1653204" y="893589"/>
                  <a:pt x="1544290" y="1087498"/>
                  <a:pt x="1355908" y="1218427"/>
                </a:cubicBezTo>
                <a:cubicBezTo>
                  <a:pt x="1207336" y="1321687"/>
                  <a:pt x="1020032" y="1378239"/>
                  <a:pt x="826602" y="1378239"/>
                </a:cubicBezTo>
                <a:cubicBezTo>
                  <a:pt x="633172" y="1378239"/>
                  <a:pt x="445868" y="1321686"/>
                  <a:pt x="297296" y="1218427"/>
                </a:cubicBezTo>
                <a:cubicBezTo>
                  <a:pt x="108913" y="1087498"/>
                  <a:pt x="0" y="893588"/>
                  <a:pt x="1" y="689120"/>
                </a:cubicBezTo>
                <a:cubicBezTo>
                  <a:pt x="1" y="689119"/>
                  <a:pt x="0" y="689119"/>
                  <a:pt x="0" y="68911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091" tIns="208823" rIns="249091" bIns="208823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50" kern="1200" dirty="0" smtClean="0">
                <a:latin typeface="Corbel" pitchFamily="34" charset="0"/>
              </a:rPr>
              <a:t>Prévention des risques professionnels, hygiène et sécurité :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50" b="1" kern="1200" dirty="0" smtClean="0">
                <a:latin typeface="Corbel" pitchFamily="34" charset="0"/>
              </a:rPr>
              <a:t> 0.28 % </a:t>
            </a:r>
            <a:endParaRPr lang="fr-FR" sz="1050" b="1" kern="1200" dirty="0">
              <a:latin typeface="Corbe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39752" y="915566"/>
            <a:ext cx="3528392" cy="3869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/>
            <a:r>
              <a:rPr lang="fr-FR" dirty="0" smtClean="0">
                <a:solidFill>
                  <a:schemeClr val="bg1"/>
                </a:solidFill>
                <a:latin typeface="Berlin Sans FB" pitchFamily="34" charset="0"/>
              </a:rPr>
              <a:t>Les services FACULTATIFS</a:t>
            </a:r>
          </a:p>
        </p:txBody>
      </p:sp>
      <p:sp>
        <p:nvSpPr>
          <p:cNvPr id="14" name="ZoneTexte 13"/>
          <p:cNvSpPr txBox="1"/>
          <p:nvPr/>
        </p:nvSpPr>
        <p:spPr>
          <a:xfrm rot="17613856">
            <a:off x="994258" y="2462991"/>
            <a:ext cx="1368152" cy="53222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485871"/>
              </a:avLst>
            </a:prstTxWarp>
            <a:spAutoFit/>
          </a:bodyPr>
          <a:lstStyle/>
          <a:p>
            <a:pPr algn="ctr"/>
            <a:r>
              <a:rPr lang="fr-FR" sz="1200" dirty="0" smtClean="0">
                <a:latin typeface="Corbel" pitchFamily="34" charset="0"/>
              </a:rPr>
              <a:t>Santé au travail</a:t>
            </a:r>
            <a:endParaRPr lang="fr-FR" sz="1200" dirty="0">
              <a:latin typeface="Corbel" pitchFamily="34" charset="0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3131840" y="2139702"/>
            <a:ext cx="1080120" cy="21602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347864" y="3147814"/>
            <a:ext cx="165618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028384" y="4299942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Les services facultatifs</a:t>
            </a:r>
            <a:endParaRPr lang="fr-FR" sz="1000" dirty="0">
              <a:latin typeface="Tempus Sans ITC" pitchFamily="8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028384" y="4033396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obligatoires</a:t>
            </a:r>
            <a:endParaRPr lang="fr-FR" sz="800" dirty="0">
              <a:latin typeface="Tempus Sans ITC" pitchFamily="82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2987824" y="3723878"/>
            <a:ext cx="1008112" cy="36004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rme libre 34"/>
          <p:cNvSpPr/>
          <p:nvPr/>
        </p:nvSpPr>
        <p:spPr>
          <a:xfrm>
            <a:off x="4067944" y="3867894"/>
            <a:ext cx="1728192" cy="1080120"/>
          </a:xfrm>
          <a:custGeom>
            <a:avLst/>
            <a:gdLst>
              <a:gd name="connsiteX0" fmla="*/ 0 w 1653203"/>
              <a:gd name="connsiteY0" fmla="*/ 689118 h 1378235"/>
              <a:gd name="connsiteX1" fmla="*/ 297297 w 1653203"/>
              <a:gd name="connsiteY1" fmla="*/ 159812 h 1378235"/>
              <a:gd name="connsiteX2" fmla="*/ 826603 w 1653203"/>
              <a:gd name="connsiteY2" fmla="*/ 1 h 1378235"/>
              <a:gd name="connsiteX3" fmla="*/ 1355909 w 1653203"/>
              <a:gd name="connsiteY3" fmla="*/ 159814 h 1378235"/>
              <a:gd name="connsiteX4" fmla="*/ 1653204 w 1653203"/>
              <a:gd name="connsiteY4" fmla="*/ 689121 h 1378235"/>
              <a:gd name="connsiteX5" fmla="*/ 1355908 w 1653203"/>
              <a:gd name="connsiteY5" fmla="*/ 1218427 h 1378235"/>
              <a:gd name="connsiteX6" fmla="*/ 826602 w 1653203"/>
              <a:gd name="connsiteY6" fmla="*/ 1378239 h 1378235"/>
              <a:gd name="connsiteX7" fmla="*/ 297296 w 1653203"/>
              <a:gd name="connsiteY7" fmla="*/ 1218427 h 1378235"/>
              <a:gd name="connsiteX8" fmla="*/ 1 w 1653203"/>
              <a:gd name="connsiteY8" fmla="*/ 689120 h 1378235"/>
              <a:gd name="connsiteX9" fmla="*/ 0 w 1653203"/>
              <a:gd name="connsiteY9" fmla="*/ 689118 h 137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3203" h="1378235">
                <a:moveTo>
                  <a:pt x="0" y="689118"/>
                </a:moveTo>
                <a:cubicBezTo>
                  <a:pt x="0" y="484650"/>
                  <a:pt x="108914" y="290741"/>
                  <a:pt x="297297" y="159812"/>
                </a:cubicBezTo>
                <a:cubicBezTo>
                  <a:pt x="445869" y="56552"/>
                  <a:pt x="633174" y="0"/>
                  <a:pt x="826603" y="1"/>
                </a:cubicBezTo>
                <a:cubicBezTo>
                  <a:pt x="1020033" y="1"/>
                  <a:pt x="1207337" y="56554"/>
                  <a:pt x="1355909" y="159814"/>
                </a:cubicBezTo>
                <a:cubicBezTo>
                  <a:pt x="1544291" y="290743"/>
                  <a:pt x="1653205" y="484653"/>
                  <a:pt x="1653204" y="689121"/>
                </a:cubicBezTo>
                <a:cubicBezTo>
                  <a:pt x="1653204" y="893589"/>
                  <a:pt x="1544290" y="1087498"/>
                  <a:pt x="1355908" y="1218427"/>
                </a:cubicBezTo>
                <a:cubicBezTo>
                  <a:pt x="1207336" y="1321687"/>
                  <a:pt x="1020032" y="1378239"/>
                  <a:pt x="826602" y="1378239"/>
                </a:cubicBezTo>
                <a:cubicBezTo>
                  <a:pt x="633172" y="1378239"/>
                  <a:pt x="445868" y="1321686"/>
                  <a:pt x="297296" y="1218427"/>
                </a:cubicBezTo>
                <a:cubicBezTo>
                  <a:pt x="108913" y="1087498"/>
                  <a:pt x="0" y="893588"/>
                  <a:pt x="1" y="689120"/>
                </a:cubicBezTo>
                <a:cubicBezTo>
                  <a:pt x="1" y="689119"/>
                  <a:pt x="0" y="689119"/>
                  <a:pt x="0" y="689118"/>
                </a:cubicBezTo>
                <a:close/>
              </a:path>
            </a:pathLst>
          </a:custGeom>
          <a:solidFill>
            <a:srgbClr val="0099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091" tIns="208823" rIns="249091" bIns="208823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050" kern="1200" dirty="0" smtClean="0">
              <a:latin typeface="Corbel" pitchFamily="34" charset="0"/>
            </a:endParaRP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50" kern="1200" dirty="0" smtClean="0">
                <a:latin typeface="Corbel" pitchFamily="34" charset="0"/>
              </a:rPr>
              <a:t>Cellule handicap </a:t>
            </a: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50" b="1" dirty="0" smtClean="0">
                <a:latin typeface="Corbel" pitchFamily="34" charset="0"/>
              </a:rPr>
              <a:t>Convention avec le FIPH</a:t>
            </a:r>
            <a:endParaRPr lang="fr-FR" sz="1050" b="1" kern="1200" dirty="0" smtClean="0">
              <a:latin typeface="Corbel" pitchFamily="34" charset="0"/>
            </a:endParaRP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050" b="1" kern="1200" dirty="0">
              <a:latin typeface="Corbel" pitchFamily="34" charset="0"/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7982528" y="3474822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7982528" y="3474822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1" y="3379518"/>
            <a:ext cx="216022" cy="288032"/>
          </a:xfrm>
          <a:prstGeom prst="rect">
            <a:avLst/>
          </a:prstGeom>
        </p:spPr>
      </p:pic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83152" cy="565571"/>
          </a:xfrm>
        </p:spPr>
        <p:txBody>
          <a:bodyPr/>
          <a:lstStyle/>
          <a:p>
            <a:r>
              <a:rPr lang="fr-FR" cap="small" dirty="0" smtClean="0"/>
              <a:t>Les TARIFS</a:t>
            </a:r>
            <a:endParaRPr lang="fr-FR" cap="sm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83768" y="915566"/>
            <a:ext cx="3528392" cy="3869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/>
            <a:r>
              <a:rPr lang="fr-FR" dirty="0" smtClean="0">
                <a:solidFill>
                  <a:schemeClr val="bg1"/>
                </a:solidFill>
                <a:latin typeface="Berlin Sans FB" pitchFamily="34" charset="0"/>
              </a:rPr>
              <a:t>Les services FACULTATIFS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028384" y="4299942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Les services facultatifs</a:t>
            </a:r>
            <a:endParaRPr lang="fr-FR" sz="1000" dirty="0">
              <a:latin typeface="Tempus Sans ITC" pitchFamily="8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028384" y="4033396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obligatoires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771800" y="1347614"/>
            <a:ext cx="2880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tx2">
                    <a:lumMod val="50000"/>
                  </a:schemeClr>
                </a:solidFill>
                <a:latin typeface="Tempus Sans ITC" pitchFamily="82" charset="0"/>
              </a:rPr>
              <a:t>Assistance administrative</a:t>
            </a: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24</a:t>
            </a:fld>
            <a:endParaRPr lang="fr-FR"/>
          </a:p>
        </p:txBody>
      </p:sp>
      <p:graphicFrame>
        <p:nvGraphicFramePr>
          <p:cNvPr id="26" name="Diagramme 25"/>
          <p:cNvGraphicFramePr/>
          <p:nvPr/>
        </p:nvGraphicFramePr>
        <p:xfrm>
          <a:off x="899592" y="1491630"/>
          <a:ext cx="6264696" cy="365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7982528" y="3474822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7982528" y="3474822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1" y="3379518"/>
            <a:ext cx="216022" cy="288032"/>
          </a:xfrm>
          <a:prstGeom prst="rect">
            <a:avLst/>
          </a:prstGeom>
        </p:spPr>
      </p:pic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83152" cy="565571"/>
          </a:xfrm>
        </p:spPr>
        <p:txBody>
          <a:bodyPr/>
          <a:lstStyle/>
          <a:p>
            <a:r>
              <a:rPr lang="fr-FR" cap="small" dirty="0" smtClean="0"/>
              <a:t>Les TARIFS</a:t>
            </a:r>
            <a:endParaRPr lang="fr-FR" cap="sm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11760" y="915566"/>
            <a:ext cx="3528392" cy="3869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/>
            <a:r>
              <a:rPr lang="fr-FR" dirty="0" smtClean="0">
                <a:solidFill>
                  <a:schemeClr val="bg1"/>
                </a:solidFill>
                <a:latin typeface="Berlin Sans FB" pitchFamily="34" charset="0"/>
              </a:rPr>
              <a:t>Les services FACULTATIFS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028384" y="4299942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Les services facultatifs</a:t>
            </a:r>
            <a:endParaRPr lang="fr-FR" sz="1000" dirty="0">
              <a:latin typeface="Tempus Sans ITC" pitchFamily="8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028384" y="4033396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obligatoires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99792" y="1347614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i="1" dirty="0" smtClean="0">
                <a:solidFill>
                  <a:schemeClr val="tx2">
                    <a:lumMod val="50000"/>
                  </a:schemeClr>
                </a:solidFill>
                <a:latin typeface="Tempus Sans ITC" pitchFamily="82" charset="0"/>
              </a:rPr>
              <a:t>Emploi / Recrutement / Mobilité</a:t>
            </a:r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25</a:t>
            </a:fld>
            <a:endParaRPr lang="fr-FR"/>
          </a:p>
        </p:txBody>
      </p:sp>
      <p:grpSp>
        <p:nvGrpSpPr>
          <p:cNvPr id="62" name="Groupe 61"/>
          <p:cNvGrpSpPr/>
          <p:nvPr/>
        </p:nvGrpSpPr>
        <p:grpSpPr>
          <a:xfrm>
            <a:off x="323528" y="1851670"/>
            <a:ext cx="7344814" cy="3096345"/>
            <a:chOff x="467544" y="1779662"/>
            <a:chExt cx="7344814" cy="3096345"/>
          </a:xfrm>
        </p:grpSpPr>
        <p:cxnSp>
          <p:nvCxnSpPr>
            <p:cNvPr id="79" name="Connecteur droit 78"/>
            <p:cNvCxnSpPr/>
            <p:nvPr/>
          </p:nvCxnSpPr>
          <p:spPr>
            <a:xfrm>
              <a:off x="4572000" y="2715766"/>
              <a:ext cx="0" cy="21602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>
              <a:off x="6300192" y="2715766"/>
              <a:ext cx="0" cy="21602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>
              <a:off x="3707904" y="2499742"/>
              <a:ext cx="0" cy="21602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1115616" y="2715766"/>
              <a:ext cx="0" cy="21602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2843808" y="2715766"/>
              <a:ext cx="0" cy="21602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e 42"/>
            <p:cNvGrpSpPr/>
            <p:nvPr/>
          </p:nvGrpSpPr>
          <p:grpSpPr>
            <a:xfrm>
              <a:off x="5868144" y="3708865"/>
              <a:ext cx="1092408" cy="447061"/>
              <a:chOff x="6186036" y="3708865"/>
              <a:chExt cx="1092408" cy="447061"/>
            </a:xfrm>
          </p:grpSpPr>
          <p:sp>
            <p:nvSpPr>
              <p:cNvPr id="15" name="Forme libre 14"/>
              <p:cNvSpPr/>
              <p:nvPr/>
            </p:nvSpPr>
            <p:spPr>
              <a:xfrm>
                <a:off x="6732240" y="3708865"/>
                <a:ext cx="546204" cy="447061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77143"/>
                    </a:lnTo>
                    <a:lnTo>
                      <a:pt x="546204" y="177143"/>
                    </a:lnTo>
                    <a:lnTo>
                      <a:pt x="546204" y="259943"/>
                    </a:lnTo>
                  </a:path>
                </a:pathLst>
              </a:custGeom>
              <a:noFill/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Forme libre 16"/>
              <p:cNvSpPr/>
              <p:nvPr/>
            </p:nvSpPr>
            <p:spPr>
              <a:xfrm>
                <a:off x="6186036" y="3708865"/>
                <a:ext cx="546204" cy="375053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546204" y="0"/>
                    </a:moveTo>
                    <a:lnTo>
                      <a:pt x="546204" y="177143"/>
                    </a:lnTo>
                    <a:lnTo>
                      <a:pt x="0" y="177143"/>
                    </a:lnTo>
                    <a:lnTo>
                      <a:pt x="0" y="259943"/>
                    </a:lnTo>
                  </a:path>
                </a:pathLst>
              </a:custGeom>
              <a:noFill/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2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87" name="Groupe 86"/>
            <p:cNvGrpSpPr/>
            <p:nvPr/>
          </p:nvGrpSpPr>
          <p:grpSpPr>
            <a:xfrm>
              <a:off x="3131840" y="1779662"/>
              <a:ext cx="1224136" cy="720080"/>
              <a:chOff x="3131840" y="1779662"/>
              <a:chExt cx="1224136" cy="720080"/>
            </a:xfrm>
          </p:grpSpPr>
          <p:sp>
            <p:nvSpPr>
              <p:cNvPr id="23" name="Rectangle à coins arrondis 22"/>
              <p:cNvSpPr/>
              <p:nvPr/>
            </p:nvSpPr>
            <p:spPr>
              <a:xfrm>
                <a:off x="3131840" y="1779662"/>
                <a:ext cx="1152128" cy="696421"/>
              </a:xfrm>
              <a:prstGeom prst="roundRect">
                <a:avLst>
                  <a:gd name="adj" fmla="val 10000"/>
                </a:avLst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4" name="Forme libre 23"/>
              <p:cNvSpPr/>
              <p:nvPr/>
            </p:nvSpPr>
            <p:spPr>
              <a:xfrm>
                <a:off x="3232346" y="1822829"/>
                <a:ext cx="1123630" cy="676913"/>
              </a:xfrm>
              <a:custGeom>
                <a:avLst/>
                <a:gdLst>
                  <a:gd name="connsiteX0" fmla="*/ 0 w 893788"/>
                  <a:gd name="connsiteY0" fmla="*/ 56756 h 567555"/>
                  <a:gd name="connsiteX1" fmla="*/ 16624 w 893788"/>
                  <a:gd name="connsiteY1" fmla="*/ 16623 h 567555"/>
                  <a:gd name="connsiteX2" fmla="*/ 56757 w 893788"/>
                  <a:gd name="connsiteY2" fmla="*/ 0 h 567555"/>
                  <a:gd name="connsiteX3" fmla="*/ 837032 w 893788"/>
                  <a:gd name="connsiteY3" fmla="*/ 0 h 567555"/>
                  <a:gd name="connsiteX4" fmla="*/ 877165 w 893788"/>
                  <a:gd name="connsiteY4" fmla="*/ 16624 h 567555"/>
                  <a:gd name="connsiteX5" fmla="*/ 893788 w 893788"/>
                  <a:gd name="connsiteY5" fmla="*/ 56757 h 567555"/>
                  <a:gd name="connsiteX6" fmla="*/ 893788 w 893788"/>
                  <a:gd name="connsiteY6" fmla="*/ 510799 h 567555"/>
                  <a:gd name="connsiteX7" fmla="*/ 877165 w 893788"/>
                  <a:gd name="connsiteY7" fmla="*/ 550932 h 567555"/>
                  <a:gd name="connsiteX8" fmla="*/ 837032 w 893788"/>
                  <a:gd name="connsiteY8" fmla="*/ 567555 h 567555"/>
                  <a:gd name="connsiteX9" fmla="*/ 56756 w 893788"/>
                  <a:gd name="connsiteY9" fmla="*/ 567555 h 567555"/>
                  <a:gd name="connsiteX10" fmla="*/ 16623 w 893788"/>
                  <a:gd name="connsiteY10" fmla="*/ 550932 h 567555"/>
                  <a:gd name="connsiteX11" fmla="*/ 0 w 893788"/>
                  <a:gd name="connsiteY11" fmla="*/ 510799 h 567555"/>
                  <a:gd name="connsiteX12" fmla="*/ 0 w 893788"/>
                  <a:gd name="connsiteY12" fmla="*/ 56756 h 56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3788" h="567555">
                    <a:moveTo>
                      <a:pt x="0" y="56756"/>
                    </a:moveTo>
                    <a:cubicBezTo>
                      <a:pt x="0" y="41703"/>
                      <a:pt x="5980" y="27267"/>
                      <a:pt x="16624" y="16623"/>
                    </a:cubicBezTo>
                    <a:cubicBezTo>
                      <a:pt x="27268" y="5979"/>
                      <a:pt x="41704" y="0"/>
                      <a:pt x="56757" y="0"/>
                    </a:cubicBezTo>
                    <a:lnTo>
                      <a:pt x="837032" y="0"/>
                    </a:lnTo>
                    <a:cubicBezTo>
                      <a:pt x="852085" y="0"/>
                      <a:pt x="866521" y="5980"/>
                      <a:pt x="877165" y="16624"/>
                    </a:cubicBezTo>
                    <a:cubicBezTo>
                      <a:pt x="887809" y="27268"/>
                      <a:pt x="893788" y="41704"/>
                      <a:pt x="893788" y="56757"/>
                    </a:cubicBezTo>
                    <a:lnTo>
                      <a:pt x="893788" y="510799"/>
                    </a:lnTo>
                    <a:cubicBezTo>
                      <a:pt x="893788" y="525852"/>
                      <a:pt x="887808" y="540288"/>
                      <a:pt x="877165" y="550932"/>
                    </a:cubicBezTo>
                    <a:cubicBezTo>
                      <a:pt x="866521" y="561576"/>
                      <a:pt x="852085" y="567555"/>
                      <a:pt x="837032" y="567555"/>
                    </a:cubicBezTo>
                    <a:lnTo>
                      <a:pt x="56756" y="567555"/>
                    </a:lnTo>
                    <a:cubicBezTo>
                      <a:pt x="41703" y="567555"/>
                      <a:pt x="27267" y="561575"/>
                      <a:pt x="16623" y="550932"/>
                    </a:cubicBezTo>
                    <a:cubicBezTo>
                      <a:pt x="5979" y="540288"/>
                      <a:pt x="0" y="525852"/>
                      <a:pt x="0" y="510799"/>
                    </a:cubicBezTo>
                    <a:lnTo>
                      <a:pt x="0" y="56756"/>
                    </a:lnTo>
                    <a:close/>
                  </a:path>
                </a:pathLst>
              </a:custGeom>
              <a:ln>
                <a:solidFill>
                  <a:schemeClr val="tx2"/>
                </a:solidFill>
              </a:ln>
            </p:spPr>
            <p:style>
              <a:lnRef idx="1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3293" tIns="43293" rIns="43293" bIns="43293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000" b="1" kern="1200" dirty="0" smtClean="0"/>
                  <a:t>Emploi recrutement</a:t>
                </a:r>
                <a:endParaRPr lang="fr-FR" sz="1000" b="1" kern="1200" dirty="0"/>
              </a:p>
            </p:txBody>
          </p:sp>
        </p:grpSp>
        <p:grpSp>
          <p:nvGrpSpPr>
            <p:cNvPr id="46" name="Groupe 45"/>
            <p:cNvGrpSpPr/>
            <p:nvPr/>
          </p:nvGrpSpPr>
          <p:grpSpPr>
            <a:xfrm>
              <a:off x="467544" y="2831693"/>
              <a:ext cx="1224136" cy="892185"/>
              <a:chOff x="300313" y="2831693"/>
              <a:chExt cx="1224136" cy="892185"/>
            </a:xfrm>
          </p:grpSpPr>
          <p:sp>
            <p:nvSpPr>
              <p:cNvPr id="25" name="Rectangle à coins arrondis 24"/>
              <p:cNvSpPr/>
              <p:nvPr/>
            </p:nvSpPr>
            <p:spPr>
              <a:xfrm>
                <a:off x="300313" y="2831693"/>
                <a:ext cx="1200921" cy="86866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Forme libre 25"/>
              <p:cNvSpPr/>
              <p:nvPr/>
            </p:nvSpPr>
            <p:spPr>
              <a:xfrm>
                <a:off x="323528" y="2855216"/>
                <a:ext cx="1200921" cy="868662"/>
              </a:xfrm>
              <a:custGeom>
                <a:avLst/>
                <a:gdLst>
                  <a:gd name="connsiteX0" fmla="*/ 0 w 893788"/>
                  <a:gd name="connsiteY0" fmla="*/ 56756 h 567555"/>
                  <a:gd name="connsiteX1" fmla="*/ 16624 w 893788"/>
                  <a:gd name="connsiteY1" fmla="*/ 16623 h 567555"/>
                  <a:gd name="connsiteX2" fmla="*/ 56757 w 893788"/>
                  <a:gd name="connsiteY2" fmla="*/ 0 h 567555"/>
                  <a:gd name="connsiteX3" fmla="*/ 837032 w 893788"/>
                  <a:gd name="connsiteY3" fmla="*/ 0 h 567555"/>
                  <a:gd name="connsiteX4" fmla="*/ 877165 w 893788"/>
                  <a:gd name="connsiteY4" fmla="*/ 16624 h 567555"/>
                  <a:gd name="connsiteX5" fmla="*/ 893788 w 893788"/>
                  <a:gd name="connsiteY5" fmla="*/ 56757 h 567555"/>
                  <a:gd name="connsiteX6" fmla="*/ 893788 w 893788"/>
                  <a:gd name="connsiteY6" fmla="*/ 510799 h 567555"/>
                  <a:gd name="connsiteX7" fmla="*/ 877165 w 893788"/>
                  <a:gd name="connsiteY7" fmla="*/ 550932 h 567555"/>
                  <a:gd name="connsiteX8" fmla="*/ 837032 w 893788"/>
                  <a:gd name="connsiteY8" fmla="*/ 567555 h 567555"/>
                  <a:gd name="connsiteX9" fmla="*/ 56756 w 893788"/>
                  <a:gd name="connsiteY9" fmla="*/ 567555 h 567555"/>
                  <a:gd name="connsiteX10" fmla="*/ 16623 w 893788"/>
                  <a:gd name="connsiteY10" fmla="*/ 550932 h 567555"/>
                  <a:gd name="connsiteX11" fmla="*/ 0 w 893788"/>
                  <a:gd name="connsiteY11" fmla="*/ 510799 h 567555"/>
                  <a:gd name="connsiteX12" fmla="*/ 0 w 893788"/>
                  <a:gd name="connsiteY12" fmla="*/ 56756 h 56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3788" h="567555">
                    <a:moveTo>
                      <a:pt x="0" y="56756"/>
                    </a:moveTo>
                    <a:cubicBezTo>
                      <a:pt x="0" y="41703"/>
                      <a:pt x="5980" y="27267"/>
                      <a:pt x="16624" y="16623"/>
                    </a:cubicBezTo>
                    <a:cubicBezTo>
                      <a:pt x="27268" y="5979"/>
                      <a:pt x="41704" y="0"/>
                      <a:pt x="56757" y="0"/>
                    </a:cubicBezTo>
                    <a:lnTo>
                      <a:pt x="837032" y="0"/>
                    </a:lnTo>
                    <a:cubicBezTo>
                      <a:pt x="852085" y="0"/>
                      <a:pt x="866521" y="5980"/>
                      <a:pt x="877165" y="16624"/>
                    </a:cubicBezTo>
                    <a:cubicBezTo>
                      <a:pt x="887809" y="27268"/>
                      <a:pt x="893788" y="41704"/>
                      <a:pt x="893788" y="56757"/>
                    </a:cubicBezTo>
                    <a:lnTo>
                      <a:pt x="893788" y="510799"/>
                    </a:lnTo>
                    <a:cubicBezTo>
                      <a:pt x="893788" y="525852"/>
                      <a:pt x="887808" y="540288"/>
                      <a:pt x="877165" y="550932"/>
                    </a:cubicBezTo>
                    <a:cubicBezTo>
                      <a:pt x="866521" y="561576"/>
                      <a:pt x="852085" y="567555"/>
                      <a:pt x="837032" y="567555"/>
                    </a:cubicBezTo>
                    <a:lnTo>
                      <a:pt x="56756" y="567555"/>
                    </a:lnTo>
                    <a:cubicBezTo>
                      <a:pt x="41703" y="567555"/>
                      <a:pt x="27267" y="561575"/>
                      <a:pt x="16623" y="550932"/>
                    </a:cubicBezTo>
                    <a:cubicBezTo>
                      <a:pt x="5979" y="540288"/>
                      <a:pt x="0" y="525852"/>
                      <a:pt x="0" y="510799"/>
                    </a:cubicBezTo>
                    <a:lnTo>
                      <a:pt x="0" y="56756"/>
                    </a:lnTo>
                    <a:close/>
                  </a:path>
                </a:pathLst>
              </a:custGeom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9483" tIns="39483" rIns="39483" bIns="39483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b="1" kern="1200" dirty="0" smtClean="0"/>
                  <a:t>Ateliers mobilité (tarifs selon convention)</a:t>
                </a:r>
              </a:p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kern="1200" dirty="0" smtClean="0"/>
                  <a:t>Entretiens exploratoires compris dans l’additionnelle</a:t>
                </a:r>
                <a:endParaRPr lang="fr-FR" sz="900" kern="1200" dirty="0"/>
              </a:p>
            </p:txBody>
          </p:sp>
        </p:grpSp>
        <p:grpSp>
          <p:nvGrpSpPr>
            <p:cNvPr id="88" name="Groupe 87"/>
            <p:cNvGrpSpPr/>
            <p:nvPr/>
          </p:nvGrpSpPr>
          <p:grpSpPr>
            <a:xfrm>
              <a:off x="2267744" y="2859781"/>
              <a:ext cx="1296144" cy="864096"/>
              <a:chOff x="3635896" y="2831692"/>
              <a:chExt cx="1296144" cy="864096"/>
            </a:xfrm>
          </p:grpSpPr>
          <p:sp>
            <p:nvSpPr>
              <p:cNvPr id="31" name="Rectangle à coins arrondis 30"/>
              <p:cNvSpPr/>
              <p:nvPr/>
            </p:nvSpPr>
            <p:spPr>
              <a:xfrm>
                <a:off x="3635896" y="2831692"/>
                <a:ext cx="1237786" cy="84057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Forme libre 31"/>
              <p:cNvSpPr/>
              <p:nvPr/>
            </p:nvSpPr>
            <p:spPr>
              <a:xfrm>
                <a:off x="3694254" y="2855215"/>
                <a:ext cx="1237786" cy="840573"/>
              </a:xfrm>
              <a:custGeom>
                <a:avLst/>
                <a:gdLst>
                  <a:gd name="connsiteX0" fmla="*/ 0 w 893788"/>
                  <a:gd name="connsiteY0" fmla="*/ 56756 h 567555"/>
                  <a:gd name="connsiteX1" fmla="*/ 16624 w 893788"/>
                  <a:gd name="connsiteY1" fmla="*/ 16623 h 567555"/>
                  <a:gd name="connsiteX2" fmla="*/ 56757 w 893788"/>
                  <a:gd name="connsiteY2" fmla="*/ 0 h 567555"/>
                  <a:gd name="connsiteX3" fmla="*/ 837032 w 893788"/>
                  <a:gd name="connsiteY3" fmla="*/ 0 h 567555"/>
                  <a:gd name="connsiteX4" fmla="*/ 877165 w 893788"/>
                  <a:gd name="connsiteY4" fmla="*/ 16624 h 567555"/>
                  <a:gd name="connsiteX5" fmla="*/ 893788 w 893788"/>
                  <a:gd name="connsiteY5" fmla="*/ 56757 h 567555"/>
                  <a:gd name="connsiteX6" fmla="*/ 893788 w 893788"/>
                  <a:gd name="connsiteY6" fmla="*/ 510799 h 567555"/>
                  <a:gd name="connsiteX7" fmla="*/ 877165 w 893788"/>
                  <a:gd name="connsiteY7" fmla="*/ 550932 h 567555"/>
                  <a:gd name="connsiteX8" fmla="*/ 837032 w 893788"/>
                  <a:gd name="connsiteY8" fmla="*/ 567555 h 567555"/>
                  <a:gd name="connsiteX9" fmla="*/ 56756 w 893788"/>
                  <a:gd name="connsiteY9" fmla="*/ 567555 h 567555"/>
                  <a:gd name="connsiteX10" fmla="*/ 16623 w 893788"/>
                  <a:gd name="connsiteY10" fmla="*/ 550932 h 567555"/>
                  <a:gd name="connsiteX11" fmla="*/ 0 w 893788"/>
                  <a:gd name="connsiteY11" fmla="*/ 510799 h 567555"/>
                  <a:gd name="connsiteX12" fmla="*/ 0 w 893788"/>
                  <a:gd name="connsiteY12" fmla="*/ 56756 h 56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3788" h="567555">
                    <a:moveTo>
                      <a:pt x="0" y="56756"/>
                    </a:moveTo>
                    <a:cubicBezTo>
                      <a:pt x="0" y="41703"/>
                      <a:pt x="5980" y="27267"/>
                      <a:pt x="16624" y="16623"/>
                    </a:cubicBezTo>
                    <a:cubicBezTo>
                      <a:pt x="27268" y="5979"/>
                      <a:pt x="41704" y="0"/>
                      <a:pt x="56757" y="0"/>
                    </a:cubicBezTo>
                    <a:lnTo>
                      <a:pt x="837032" y="0"/>
                    </a:lnTo>
                    <a:cubicBezTo>
                      <a:pt x="852085" y="0"/>
                      <a:pt x="866521" y="5980"/>
                      <a:pt x="877165" y="16624"/>
                    </a:cubicBezTo>
                    <a:cubicBezTo>
                      <a:pt x="887809" y="27268"/>
                      <a:pt x="893788" y="41704"/>
                      <a:pt x="893788" y="56757"/>
                    </a:cubicBezTo>
                    <a:lnTo>
                      <a:pt x="893788" y="510799"/>
                    </a:lnTo>
                    <a:cubicBezTo>
                      <a:pt x="893788" y="525852"/>
                      <a:pt x="887808" y="540288"/>
                      <a:pt x="877165" y="550932"/>
                    </a:cubicBezTo>
                    <a:cubicBezTo>
                      <a:pt x="866521" y="561576"/>
                      <a:pt x="852085" y="567555"/>
                      <a:pt x="837032" y="567555"/>
                    </a:cubicBezTo>
                    <a:lnTo>
                      <a:pt x="56756" y="567555"/>
                    </a:lnTo>
                    <a:cubicBezTo>
                      <a:pt x="41703" y="567555"/>
                      <a:pt x="27267" y="561575"/>
                      <a:pt x="16623" y="550932"/>
                    </a:cubicBezTo>
                    <a:cubicBezTo>
                      <a:pt x="5979" y="540288"/>
                      <a:pt x="0" y="525852"/>
                      <a:pt x="0" y="510799"/>
                    </a:cubicBezTo>
                    <a:lnTo>
                      <a:pt x="0" y="56756"/>
                    </a:lnTo>
                    <a:close/>
                  </a:path>
                </a:pathLst>
              </a:custGeom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9483" tIns="39483" rIns="39483" bIns="39483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b="1" kern="1200" dirty="0" smtClean="0"/>
                  <a:t>Conseil en organisation</a:t>
                </a:r>
              </a:p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kern="1200" dirty="0" smtClean="0"/>
                  <a:t>Mission tarif journée : 520€</a:t>
                </a:r>
              </a:p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/>
                  <a:t>Mission tarif demi-journée : 350€</a:t>
                </a:r>
                <a:endParaRPr lang="fr-FR" sz="900" kern="1200" dirty="0"/>
              </a:p>
            </p:txBody>
          </p:sp>
        </p:grpSp>
        <p:grpSp>
          <p:nvGrpSpPr>
            <p:cNvPr id="49" name="Groupe 48"/>
            <p:cNvGrpSpPr/>
            <p:nvPr/>
          </p:nvGrpSpPr>
          <p:grpSpPr>
            <a:xfrm>
              <a:off x="4067943" y="2859782"/>
              <a:ext cx="1296144" cy="864096"/>
              <a:chOff x="4894339" y="2831693"/>
              <a:chExt cx="1296144" cy="864096"/>
            </a:xfrm>
          </p:grpSpPr>
          <p:sp>
            <p:nvSpPr>
              <p:cNvPr id="33" name="Rectangle à coins arrondis 32"/>
              <p:cNvSpPr/>
              <p:nvPr/>
            </p:nvSpPr>
            <p:spPr>
              <a:xfrm>
                <a:off x="4894339" y="2831693"/>
                <a:ext cx="1250075" cy="84057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Forme libre 33"/>
              <p:cNvSpPr/>
              <p:nvPr/>
            </p:nvSpPr>
            <p:spPr>
              <a:xfrm>
                <a:off x="4940408" y="2855216"/>
                <a:ext cx="1250075" cy="840573"/>
              </a:xfrm>
              <a:custGeom>
                <a:avLst/>
                <a:gdLst>
                  <a:gd name="connsiteX0" fmla="*/ 0 w 893788"/>
                  <a:gd name="connsiteY0" fmla="*/ 56756 h 567555"/>
                  <a:gd name="connsiteX1" fmla="*/ 16624 w 893788"/>
                  <a:gd name="connsiteY1" fmla="*/ 16623 h 567555"/>
                  <a:gd name="connsiteX2" fmla="*/ 56757 w 893788"/>
                  <a:gd name="connsiteY2" fmla="*/ 0 h 567555"/>
                  <a:gd name="connsiteX3" fmla="*/ 837032 w 893788"/>
                  <a:gd name="connsiteY3" fmla="*/ 0 h 567555"/>
                  <a:gd name="connsiteX4" fmla="*/ 877165 w 893788"/>
                  <a:gd name="connsiteY4" fmla="*/ 16624 h 567555"/>
                  <a:gd name="connsiteX5" fmla="*/ 893788 w 893788"/>
                  <a:gd name="connsiteY5" fmla="*/ 56757 h 567555"/>
                  <a:gd name="connsiteX6" fmla="*/ 893788 w 893788"/>
                  <a:gd name="connsiteY6" fmla="*/ 510799 h 567555"/>
                  <a:gd name="connsiteX7" fmla="*/ 877165 w 893788"/>
                  <a:gd name="connsiteY7" fmla="*/ 550932 h 567555"/>
                  <a:gd name="connsiteX8" fmla="*/ 837032 w 893788"/>
                  <a:gd name="connsiteY8" fmla="*/ 567555 h 567555"/>
                  <a:gd name="connsiteX9" fmla="*/ 56756 w 893788"/>
                  <a:gd name="connsiteY9" fmla="*/ 567555 h 567555"/>
                  <a:gd name="connsiteX10" fmla="*/ 16623 w 893788"/>
                  <a:gd name="connsiteY10" fmla="*/ 550932 h 567555"/>
                  <a:gd name="connsiteX11" fmla="*/ 0 w 893788"/>
                  <a:gd name="connsiteY11" fmla="*/ 510799 h 567555"/>
                  <a:gd name="connsiteX12" fmla="*/ 0 w 893788"/>
                  <a:gd name="connsiteY12" fmla="*/ 56756 h 56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3788" h="567555">
                    <a:moveTo>
                      <a:pt x="0" y="56756"/>
                    </a:moveTo>
                    <a:cubicBezTo>
                      <a:pt x="0" y="41703"/>
                      <a:pt x="5980" y="27267"/>
                      <a:pt x="16624" y="16623"/>
                    </a:cubicBezTo>
                    <a:cubicBezTo>
                      <a:pt x="27268" y="5979"/>
                      <a:pt x="41704" y="0"/>
                      <a:pt x="56757" y="0"/>
                    </a:cubicBezTo>
                    <a:lnTo>
                      <a:pt x="837032" y="0"/>
                    </a:lnTo>
                    <a:cubicBezTo>
                      <a:pt x="852085" y="0"/>
                      <a:pt x="866521" y="5980"/>
                      <a:pt x="877165" y="16624"/>
                    </a:cubicBezTo>
                    <a:cubicBezTo>
                      <a:pt x="887809" y="27268"/>
                      <a:pt x="893788" y="41704"/>
                      <a:pt x="893788" y="56757"/>
                    </a:cubicBezTo>
                    <a:lnTo>
                      <a:pt x="893788" y="510799"/>
                    </a:lnTo>
                    <a:cubicBezTo>
                      <a:pt x="893788" y="525852"/>
                      <a:pt x="887808" y="540288"/>
                      <a:pt x="877165" y="550932"/>
                    </a:cubicBezTo>
                    <a:cubicBezTo>
                      <a:pt x="866521" y="561576"/>
                      <a:pt x="852085" y="567555"/>
                      <a:pt x="837032" y="567555"/>
                    </a:cubicBezTo>
                    <a:lnTo>
                      <a:pt x="56756" y="567555"/>
                    </a:lnTo>
                    <a:cubicBezTo>
                      <a:pt x="41703" y="567555"/>
                      <a:pt x="27267" y="561575"/>
                      <a:pt x="16623" y="550932"/>
                    </a:cubicBezTo>
                    <a:cubicBezTo>
                      <a:pt x="5979" y="540288"/>
                      <a:pt x="0" y="525852"/>
                      <a:pt x="0" y="510799"/>
                    </a:cubicBezTo>
                    <a:lnTo>
                      <a:pt x="0" y="56756"/>
                    </a:lnTo>
                    <a:close/>
                  </a:path>
                </a:pathLst>
              </a:custGeom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9483" tIns="39483" rIns="39483" bIns="39483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b="1" kern="1200" dirty="0" smtClean="0"/>
                  <a:t>Assistance à l’élaboration des schémas de mutualisation</a:t>
                </a:r>
              </a:p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kern="1200" dirty="0" smtClean="0"/>
                  <a:t>Taux horaire + 7% de frais de gestion</a:t>
                </a:r>
                <a:endParaRPr lang="fr-FR" sz="900" kern="1200" dirty="0"/>
              </a:p>
            </p:txBody>
          </p:sp>
        </p:grpSp>
        <p:grpSp>
          <p:nvGrpSpPr>
            <p:cNvPr id="42" name="Groupe 41"/>
            <p:cNvGrpSpPr/>
            <p:nvPr/>
          </p:nvGrpSpPr>
          <p:grpSpPr>
            <a:xfrm>
              <a:off x="5868143" y="2859781"/>
              <a:ext cx="1224136" cy="864096"/>
              <a:chOff x="6122394" y="2836258"/>
              <a:chExt cx="1224136" cy="864096"/>
            </a:xfrm>
          </p:grpSpPr>
          <p:sp>
            <p:nvSpPr>
              <p:cNvPr id="35" name="Rectangle à coins arrondis 34"/>
              <p:cNvSpPr/>
              <p:nvPr/>
            </p:nvSpPr>
            <p:spPr>
              <a:xfrm>
                <a:off x="6122394" y="2836258"/>
                <a:ext cx="1190355" cy="84057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Forme libre 35"/>
              <p:cNvSpPr/>
              <p:nvPr/>
            </p:nvSpPr>
            <p:spPr>
              <a:xfrm>
                <a:off x="6156175" y="2859781"/>
                <a:ext cx="1190355" cy="840573"/>
              </a:xfrm>
              <a:custGeom>
                <a:avLst/>
                <a:gdLst>
                  <a:gd name="connsiteX0" fmla="*/ 0 w 893788"/>
                  <a:gd name="connsiteY0" fmla="*/ 56756 h 567555"/>
                  <a:gd name="connsiteX1" fmla="*/ 16624 w 893788"/>
                  <a:gd name="connsiteY1" fmla="*/ 16623 h 567555"/>
                  <a:gd name="connsiteX2" fmla="*/ 56757 w 893788"/>
                  <a:gd name="connsiteY2" fmla="*/ 0 h 567555"/>
                  <a:gd name="connsiteX3" fmla="*/ 837032 w 893788"/>
                  <a:gd name="connsiteY3" fmla="*/ 0 h 567555"/>
                  <a:gd name="connsiteX4" fmla="*/ 877165 w 893788"/>
                  <a:gd name="connsiteY4" fmla="*/ 16624 h 567555"/>
                  <a:gd name="connsiteX5" fmla="*/ 893788 w 893788"/>
                  <a:gd name="connsiteY5" fmla="*/ 56757 h 567555"/>
                  <a:gd name="connsiteX6" fmla="*/ 893788 w 893788"/>
                  <a:gd name="connsiteY6" fmla="*/ 510799 h 567555"/>
                  <a:gd name="connsiteX7" fmla="*/ 877165 w 893788"/>
                  <a:gd name="connsiteY7" fmla="*/ 550932 h 567555"/>
                  <a:gd name="connsiteX8" fmla="*/ 837032 w 893788"/>
                  <a:gd name="connsiteY8" fmla="*/ 567555 h 567555"/>
                  <a:gd name="connsiteX9" fmla="*/ 56756 w 893788"/>
                  <a:gd name="connsiteY9" fmla="*/ 567555 h 567555"/>
                  <a:gd name="connsiteX10" fmla="*/ 16623 w 893788"/>
                  <a:gd name="connsiteY10" fmla="*/ 550932 h 567555"/>
                  <a:gd name="connsiteX11" fmla="*/ 0 w 893788"/>
                  <a:gd name="connsiteY11" fmla="*/ 510799 h 567555"/>
                  <a:gd name="connsiteX12" fmla="*/ 0 w 893788"/>
                  <a:gd name="connsiteY12" fmla="*/ 56756 h 56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3788" h="567555">
                    <a:moveTo>
                      <a:pt x="0" y="56756"/>
                    </a:moveTo>
                    <a:cubicBezTo>
                      <a:pt x="0" y="41703"/>
                      <a:pt x="5980" y="27267"/>
                      <a:pt x="16624" y="16623"/>
                    </a:cubicBezTo>
                    <a:cubicBezTo>
                      <a:pt x="27268" y="5979"/>
                      <a:pt x="41704" y="0"/>
                      <a:pt x="56757" y="0"/>
                    </a:cubicBezTo>
                    <a:lnTo>
                      <a:pt x="837032" y="0"/>
                    </a:lnTo>
                    <a:cubicBezTo>
                      <a:pt x="852085" y="0"/>
                      <a:pt x="866521" y="5980"/>
                      <a:pt x="877165" y="16624"/>
                    </a:cubicBezTo>
                    <a:cubicBezTo>
                      <a:pt x="887809" y="27268"/>
                      <a:pt x="893788" y="41704"/>
                      <a:pt x="893788" y="56757"/>
                    </a:cubicBezTo>
                    <a:lnTo>
                      <a:pt x="893788" y="510799"/>
                    </a:lnTo>
                    <a:cubicBezTo>
                      <a:pt x="893788" y="525852"/>
                      <a:pt x="887808" y="540288"/>
                      <a:pt x="877165" y="550932"/>
                    </a:cubicBezTo>
                    <a:cubicBezTo>
                      <a:pt x="866521" y="561576"/>
                      <a:pt x="852085" y="567555"/>
                      <a:pt x="837032" y="567555"/>
                    </a:cubicBezTo>
                    <a:lnTo>
                      <a:pt x="56756" y="567555"/>
                    </a:lnTo>
                    <a:cubicBezTo>
                      <a:pt x="41703" y="567555"/>
                      <a:pt x="27267" y="561575"/>
                      <a:pt x="16623" y="550932"/>
                    </a:cubicBezTo>
                    <a:cubicBezTo>
                      <a:pt x="5979" y="540288"/>
                      <a:pt x="0" y="525852"/>
                      <a:pt x="0" y="510799"/>
                    </a:cubicBezTo>
                    <a:lnTo>
                      <a:pt x="0" y="56756"/>
                    </a:lnTo>
                    <a:close/>
                  </a:path>
                </a:pathLst>
              </a:custGeom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9483" tIns="39483" rIns="39483" bIns="39483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000" b="1" kern="1200" dirty="0" smtClean="0"/>
                  <a:t>Assistance au recrutement</a:t>
                </a:r>
                <a:endParaRPr lang="fr-FR" sz="1000" b="1" kern="1200" dirty="0"/>
              </a:p>
            </p:txBody>
          </p:sp>
        </p:grpSp>
        <p:grpSp>
          <p:nvGrpSpPr>
            <p:cNvPr id="45" name="Groupe 44"/>
            <p:cNvGrpSpPr/>
            <p:nvPr/>
          </p:nvGrpSpPr>
          <p:grpSpPr>
            <a:xfrm>
              <a:off x="5131556" y="4011913"/>
              <a:ext cx="1312650" cy="864094"/>
              <a:chOff x="5428255" y="4023136"/>
              <a:chExt cx="1126024" cy="754005"/>
            </a:xfrm>
          </p:grpSpPr>
          <p:sp>
            <p:nvSpPr>
              <p:cNvPr id="37" name="Rectangle à coins arrondis 36"/>
              <p:cNvSpPr/>
              <p:nvPr/>
            </p:nvSpPr>
            <p:spPr>
              <a:xfrm>
                <a:off x="5428255" y="4023136"/>
                <a:ext cx="1050094" cy="70239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Forme libre 37"/>
              <p:cNvSpPr/>
              <p:nvPr/>
            </p:nvSpPr>
            <p:spPr>
              <a:xfrm>
                <a:off x="5504185" y="4074744"/>
                <a:ext cx="1050094" cy="702397"/>
              </a:xfrm>
              <a:custGeom>
                <a:avLst/>
                <a:gdLst>
                  <a:gd name="connsiteX0" fmla="*/ 0 w 893788"/>
                  <a:gd name="connsiteY0" fmla="*/ 56756 h 567555"/>
                  <a:gd name="connsiteX1" fmla="*/ 16624 w 893788"/>
                  <a:gd name="connsiteY1" fmla="*/ 16623 h 567555"/>
                  <a:gd name="connsiteX2" fmla="*/ 56757 w 893788"/>
                  <a:gd name="connsiteY2" fmla="*/ 0 h 567555"/>
                  <a:gd name="connsiteX3" fmla="*/ 837032 w 893788"/>
                  <a:gd name="connsiteY3" fmla="*/ 0 h 567555"/>
                  <a:gd name="connsiteX4" fmla="*/ 877165 w 893788"/>
                  <a:gd name="connsiteY4" fmla="*/ 16624 h 567555"/>
                  <a:gd name="connsiteX5" fmla="*/ 893788 w 893788"/>
                  <a:gd name="connsiteY5" fmla="*/ 56757 h 567555"/>
                  <a:gd name="connsiteX6" fmla="*/ 893788 w 893788"/>
                  <a:gd name="connsiteY6" fmla="*/ 510799 h 567555"/>
                  <a:gd name="connsiteX7" fmla="*/ 877165 w 893788"/>
                  <a:gd name="connsiteY7" fmla="*/ 550932 h 567555"/>
                  <a:gd name="connsiteX8" fmla="*/ 837032 w 893788"/>
                  <a:gd name="connsiteY8" fmla="*/ 567555 h 567555"/>
                  <a:gd name="connsiteX9" fmla="*/ 56756 w 893788"/>
                  <a:gd name="connsiteY9" fmla="*/ 567555 h 567555"/>
                  <a:gd name="connsiteX10" fmla="*/ 16623 w 893788"/>
                  <a:gd name="connsiteY10" fmla="*/ 550932 h 567555"/>
                  <a:gd name="connsiteX11" fmla="*/ 0 w 893788"/>
                  <a:gd name="connsiteY11" fmla="*/ 510799 h 567555"/>
                  <a:gd name="connsiteX12" fmla="*/ 0 w 893788"/>
                  <a:gd name="connsiteY12" fmla="*/ 56756 h 56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3788" h="567555">
                    <a:moveTo>
                      <a:pt x="0" y="56756"/>
                    </a:moveTo>
                    <a:cubicBezTo>
                      <a:pt x="0" y="41703"/>
                      <a:pt x="5980" y="27267"/>
                      <a:pt x="16624" y="16623"/>
                    </a:cubicBezTo>
                    <a:cubicBezTo>
                      <a:pt x="27268" y="5979"/>
                      <a:pt x="41704" y="0"/>
                      <a:pt x="56757" y="0"/>
                    </a:cubicBezTo>
                    <a:lnTo>
                      <a:pt x="837032" y="0"/>
                    </a:lnTo>
                    <a:cubicBezTo>
                      <a:pt x="852085" y="0"/>
                      <a:pt x="866521" y="5980"/>
                      <a:pt x="877165" y="16624"/>
                    </a:cubicBezTo>
                    <a:cubicBezTo>
                      <a:pt x="887809" y="27268"/>
                      <a:pt x="893788" y="41704"/>
                      <a:pt x="893788" y="56757"/>
                    </a:cubicBezTo>
                    <a:lnTo>
                      <a:pt x="893788" y="510799"/>
                    </a:lnTo>
                    <a:cubicBezTo>
                      <a:pt x="893788" y="525852"/>
                      <a:pt x="887808" y="540288"/>
                      <a:pt x="877165" y="550932"/>
                    </a:cubicBezTo>
                    <a:cubicBezTo>
                      <a:pt x="866521" y="561576"/>
                      <a:pt x="852085" y="567555"/>
                      <a:pt x="837032" y="567555"/>
                    </a:cubicBezTo>
                    <a:lnTo>
                      <a:pt x="56756" y="567555"/>
                    </a:lnTo>
                    <a:cubicBezTo>
                      <a:pt x="41703" y="567555"/>
                      <a:pt x="27267" y="561575"/>
                      <a:pt x="16623" y="550932"/>
                    </a:cubicBezTo>
                    <a:cubicBezTo>
                      <a:pt x="5979" y="540288"/>
                      <a:pt x="0" y="525852"/>
                      <a:pt x="0" y="510799"/>
                    </a:cubicBezTo>
                    <a:lnTo>
                      <a:pt x="0" y="56756"/>
                    </a:lnTo>
                    <a:close/>
                  </a:path>
                </a:pathLst>
              </a:custGeom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9483" tIns="39483" rIns="39483" bIns="39483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u="sng" kern="1200" dirty="0" smtClean="0"/>
                  <a:t>Aide au recrutement </a:t>
                </a:r>
              </a:p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/>
                  <a:t>Mission tarif journée : 520€</a:t>
                </a:r>
              </a:p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dirty="0" smtClean="0"/>
                  <a:t>Mission tarif demi-journée : 350€</a:t>
                </a:r>
                <a:endParaRPr lang="fr-FR" sz="900" dirty="0"/>
              </a:p>
            </p:txBody>
          </p:sp>
        </p:grpSp>
        <p:grpSp>
          <p:nvGrpSpPr>
            <p:cNvPr id="44" name="Groupe 43"/>
            <p:cNvGrpSpPr/>
            <p:nvPr/>
          </p:nvGrpSpPr>
          <p:grpSpPr>
            <a:xfrm>
              <a:off x="6660231" y="4011909"/>
              <a:ext cx="1152127" cy="864096"/>
              <a:chOff x="6676968" y="4023134"/>
              <a:chExt cx="1215294" cy="754007"/>
            </a:xfrm>
          </p:grpSpPr>
          <p:sp>
            <p:nvSpPr>
              <p:cNvPr id="39" name="Rectangle à coins arrondis 38"/>
              <p:cNvSpPr/>
              <p:nvPr/>
            </p:nvSpPr>
            <p:spPr>
              <a:xfrm>
                <a:off x="6676968" y="4023134"/>
                <a:ext cx="1151657" cy="70239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Forme libre 39"/>
              <p:cNvSpPr/>
              <p:nvPr/>
            </p:nvSpPr>
            <p:spPr>
              <a:xfrm>
                <a:off x="6740605" y="4074744"/>
                <a:ext cx="1151657" cy="702397"/>
              </a:xfrm>
              <a:custGeom>
                <a:avLst/>
                <a:gdLst>
                  <a:gd name="connsiteX0" fmla="*/ 0 w 893788"/>
                  <a:gd name="connsiteY0" fmla="*/ 56756 h 567555"/>
                  <a:gd name="connsiteX1" fmla="*/ 16624 w 893788"/>
                  <a:gd name="connsiteY1" fmla="*/ 16623 h 567555"/>
                  <a:gd name="connsiteX2" fmla="*/ 56757 w 893788"/>
                  <a:gd name="connsiteY2" fmla="*/ 0 h 567555"/>
                  <a:gd name="connsiteX3" fmla="*/ 837032 w 893788"/>
                  <a:gd name="connsiteY3" fmla="*/ 0 h 567555"/>
                  <a:gd name="connsiteX4" fmla="*/ 877165 w 893788"/>
                  <a:gd name="connsiteY4" fmla="*/ 16624 h 567555"/>
                  <a:gd name="connsiteX5" fmla="*/ 893788 w 893788"/>
                  <a:gd name="connsiteY5" fmla="*/ 56757 h 567555"/>
                  <a:gd name="connsiteX6" fmla="*/ 893788 w 893788"/>
                  <a:gd name="connsiteY6" fmla="*/ 510799 h 567555"/>
                  <a:gd name="connsiteX7" fmla="*/ 877165 w 893788"/>
                  <a:gd name="connsiteY7" fmla="*/ 550932 h 567555"/>
                  <a:gd name="connsiteX8" fmla="*/ 837032 w 893788"/>
                  <a:gd name="connsiteY8" fmla="*/ 567555 h 567555"/>
                  <a:gd name="connsiteX9" fmla="*/ 56756 w 893788"/>
                  <a:gd name="connsiteY9" fmla="*/ 567555 h 567555"/>
                  <a:gd name="connsiteX10" fmla="*/ 16623 w 893788"/>
                  <a:gd name="connsiteY10" fmla="*/ 550932 h 567555"/>
                  <a:gd name="connsiteX11" fmla="*/ 0 w 893788"/>
                  <a:gd name="connsiteY11" fmla="*/ 510799 h 567555"/>
                  <a:gd name="connsiteX12" fmla="*/ 0 w 893788"/>
                  <a:gd name="connsiteY12" fmla="*/ 56756 h 56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3788" h="567555">
                    <a:moveTo>
                      <a:pt x="0" y="56756"/>
                    </a:moveTo>
                    <a:cubicBezTo>
                      <a:pt x="0" y="41703"/>
                      <a:pt x="5980" y="27267"/>
                      <a:pt x="16624" y="16623"/>
                    </a:cubicBezTo>
                    <a:cubicBezTo>
                      <a:pt x="27268" y="5979"/>
                      <a:pt x="41704" y="0"/>
                      <a:pt x="56757" y="0"/>
                    </a:cubicBezTo>
                    <a:lnTo>
                      <a:pt x="837032" y="0"/>
                    </a:lnTo>
                    <a:cubicBezTo>
                      <a:pt x="852085" y="0"/>
                      <a:pt x="866521" y="5980"/>
                      <a:pt x="877165" y="16624"/>
                    </a:cubicBezTo>
                    <a:cubicBezTo>
                      <a:pt x="887809" y="27268"/>
                      <a:pt x="893788" y="41704"/>
                      <a:pt x="893788" y="56757"/>
                    </a:cubicBezTo>
                    <a:lnTo>
                      <a:pt x="893788" y="510799"/>
                    </a:lnTo>
                    <a:cubicBezTo>
                      <a:pt x="893788" y="525852"/>
                      <a:pt x="887808" y="540288"/>
                      <a:pt x="877165" y="550932"/>
                    </a:cubicBezTo>
                    <a:cubicBezTo>
                      <a:pt x="866521" y="561576"/>
                      <a:pt x="852085" y="567555"/>
                      <a:pt x="837032" y="567555"/>
                    </a:cubicBezTo>
                    <a:lnTo>
                      <a:pt x="56756" y="567555"/>
                    </a:lnTo>
                    <a:cubicBezTo>
                      <a:pt x="41703" y="567555"/>
                      <a:pt x="27267" y="561575"/>
                      <a:pt x="16623" y="550932"/>
                    </a:cubicBezTo>
                    <a:cubicBezTo>
                      <a:pt x="5979" y="540288"/>
                      <a:pt x="0" y="525852"/>
                      <a:pt x="0" y="510799"/>
                    </a:cubicBezTo>
                    <a:lnTo>
                      <a:pt x="0" y="56756"/>
                    </a:lnTo>
                    <a:close/>
                  </a:path>
                </a:pathLst>
              </a:custGeom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9483" tIns="39483" rIns="39483" bIns="39483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u="sng" kern="1200" dirty="0" smtClean="0"/>
                  <a:t>Test de positionnement : </a:t>
                </a:r>
              </a:p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900" kern="1200" dirty="0" smtClean="0"/>
                  <a:t>385€ par candidat</a:t>
                </a:r>
                <a:endParaRPr lang="fr-FR" sz="900" kern="1200" dirty="0"/>
              </a:p>
            </p:txBody>
          </p:sp>
        </p:grpSp>
        <p:cxnSp>
          <p:nvCxnSpPr>
            <p:cNvPr id="59" name="Connecteur droit 58"/>
            <p:cNvCxnSpPr/>
            <p:nvPr/>
          </p:nvCxnSpPr>
          <p:spPr>
            <a:xfrm>
              <a:off x="1115616" y="2715766"/>
              <a:ext cx="5184576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7982528" y="3474822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7982528" y="3474822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1" y="3379518"/>
            <a:ext cx="216022" cy="288032"/>
          </a:xfrm>
          <a:prstGeom prst="rect">
            <a:avLst/>
          </a:prstGeom>
        </p:spPr>
      </p:pic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283152" cy="565571"/>
          </a:xfrm>
        </p:spPr>
        <p:txBody>
          <a:bodyPr/>
          <a:lstStyle/>
          <a:p>
            <a:r>
              <a:rPr lang="fr-FR" cap="small" dirty="0" smtClean="0"/>
              <a:t>Les TARIFS</a:t>
            </a:r>
            <a:endParaRPr lang="fr-FR" cap="small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5" name="Diagramme 14"/>
          <p:cNvGraphicFramePr/>
          <p:nvPr/>
        </p:nvGraphicFramePr>
        <p:xfrm>
          <a:off x="1475656" y="1635646"/>
          <a:ext cx="496855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267744" y="987574"/>
            <a:ext cx="3528392" cy="38690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lvl="0" algn="ctr"/>
            <a:r>
              <a:rPr lang="fr-FR" dirty="0" smtClean="0">
                <a:solidFill>
                  <a:schemeClr val="bg1"/>
                </a:solidFill>
                <a:latin typeface="Berlin Sans FB" pitchFamily="34" charset="0"/>
              </a:rPr>
              <a:t>Les services FACULTATIFS</a:t>
            </a:r>
          </a:p>
        </p:txBody>
      </p:sp>
      <p:sp>
        <p:nvSpPr>
          <p:cNvPr id="13" name="ZoneTexte 12"/>
          <p:cNvSpPr txBox="1"/>
          <p:nvPr/>
        </p:nvSpPr>
        <p:spPr>
          <a:xfrm rot="17806204">
            <a:off x="1716566" y="3187595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Tempus Sans ITC" pitchFamily="82" charset="0"/>
              </a:rPr>
              <a:t>Agents mis à disposition</a:t>
            </a:r>
            <a:endParaRPr lang="fr-FR" sz="1600" dirty="0">
              <a:latin typeface="Tempus Sans ITC" pitchFamily="8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028384" y="4299942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Les services facultatifs</a:t>
            </a:r>
            <a:endParaRPr lang="fr-FR" sz="1000" dirty="0">
              <a:latin typeface="Tempus Sans ITC" pitchFamily="8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028384" y="4033396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obligatoires</a:t>
            </a:r>
            <a:endParaRPr lang="fr-FR" sz="800" dirty="0">
              <a:latin typeface="Tempus Sans ITC" pitchFamily="82" charset="0"/>
            </a:endParaRPr>
          </a:p>
        </p:txBody>
      </p:sp>
      <p:pic>
        <p:nvPicPr>
          <p:cNvPr id="18" name="Image 17" descr="white-man-handl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707654"/>
            <a:ext cx="1156411" cy="1152128"/>
          </a:xfrm>
          <a:prstGeom prst="rect">
            <a:avLst/>
          </a:prstGeom>
        </p:spPr>
      </p:pic>
      <p:pic>
        <p:nvPicPr>
          <p:cNvPr id="19" name="Image 18" descr="téléchargement (24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3723878"/>
            <a:ext cx="1156260" cy="1258441"/>
          </a:xfrm>
          <a:prstGeom prst="rect">
            <a:avLst/>
          </a:prstGeom>
        </p:spPr>
      </p:pic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660066"/>
                </a:solidFill>
              </a:rPr>
              <a:t>C</a:t>
            </a:r>
            <a:r>
              <a:rPr lang="fr-FR" cap="small" dirty="0" smtClean="0">
                <a:solidFill>
                  <a:srgbClr val="660066"/>
                </a:solidFill>
              </a:rPr>
              <a:t>onclusion</a:t>
            </a:r>
            <a:endParaRPr lang="fr-FR" cap="small" dirty="0">
              <a:solidFill>
                <a:srgbClr val="660066"/>
              </a:solidFill>
            </a:endParaRPr>
          </a:p>
        </p:txBody>
      </p:sp>
      <p:sp>
        <p:nvSpPr>
          <p:cNvPr id="4" name="Carré corné 3"/>
          <p:cNvSpPr/>
          <p:nvPr/>
        </p:nvSpPr>
        <p:spPr>
          <a:xfrm rot="21338940">
            <a:off x="7976658" y="1363554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5" name="Carré corné 4"/>
          <p:cNvSpPr/>
          <p:nvPr/>
        </p:nvSpPr>
        <p:spPr>
          <a:xfrm rot="195315">
            <a:off x="7971842" y="2506036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6" name="Carré corné 5"/>
          <p:cNvSpPr/>
          <p:nvPr/>
        </p:nvSpPr>
        <p:spPr>
          <a:xfrm rot="21328531">
            <a:off x="8046695" y="3667816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7" name="Carré corné 6"/>
          <p:cNvSpPr/>
          <p:nvPr/>
        </p:nvSpPr>
        <p:spPr>
          <a:xfrm rot="344454">
            <a:off x="8028386" y="1396591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 smtClean="0">
                <a:solidFill>
                  <a:schemeClr val="tx1"/>
                </a:solidFill>
                <a:latin typeface="Tempus Sans ITC" pitchFamily="82" charset="0"/>
              </a:rPr>
              <a:t>du CDG74</a:t>
            </a:r>
            <a:endParaRPr lang="fr-FR" sz="110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8" name="Carré corné 7"/>
          <p:cNvSpPr/>
          <p:nvPr/>
        </p:nvSpPr>
        <p:spPr>
          <a:xfrm rot="21207336">
            <a:off x="8028386" y="2476711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8028386" y="3628839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956376" y="4587974"/>
            <a:ext cx="1115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C00000"/>
                </a:solidFill>
                <a:latin typeface="Tempus Sans ITC" pitchFamily="82" charset="0"/>
              </a:rPr>
              <a:t>CONCLUSION</a:t>
            </a:r>
            <a:endParaRPr lang="fr-FR" sz="1100" b="1" dirty="0">
              <a:solidFill>
                <a:srgbClr val="C00000"/>
              </a:solidFill>
              <a:latin typeface="Tempus Sans ITC" pitchFamily="82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7992888" y="4803998"/>
            <a:ext cx="118762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Diagramme 12"/>
          <p:cNvGraphicFramePr/>
          <p:nvPr/>
        </p:nvGraphicFramePr>
        <p:xfrm>
          <a:off x="827584" y="9155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4427984" y="1131590"/>
            <a:ext cx="17281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itchFamily="34" charset="0"/>
              <a:buChar char="•"/>
            </a:pPr>
            <a:r>
              <a:rPr lang="fr-FR" sz="1100" dirty="0" smtClean="0">
                <a:latin typeface="Corbel" pitchFamily="34" charset="0"/>
              </a:rPr>
              <a:t>Services obligatoires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fr-FR" sz="1100" dirty="0" smtClean="0">
                <a:latin typeface="Corbel" pitchFamily="34" charset="0"/>
              </a:rPr>
              <a:t>Services facultatifs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fr-FR" sz="1100" dirty="0" smtClean="0">
                <a:latin typeface="Corbel" pitchFamily="34" charset="0"/>
              </a:rPr>
              <a:t>L’additionnelle</a:t>
            </a:r>
            <a:endParaRPr lang="fr-FR" sz="1100" dirty="0">
              <a:latin typeface="Corbe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940152" y="2643758"/>
            <a:ext cx="17281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itchFamily="34" charset="0"/>
              <a:buChar char="•"/>
            </a:pPr>
            <a:r>
              <a:rPr lang="fr-FR" sz="1100" dirty="0" smtClean="0">
                <a:latin typeface="Corbel" pitchFamily="34" charset="0"/>
              </a:rPr>
              <a:t>Assistance sur les paies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fr-FR" sz="1100" dirty="0" smtClean="0">
                <a:latin typeface="Corbel" pitchFamily="34" charset="0"/>
              </a:rPr>
              <a:t>Assistance au recrutement</a:t>
            </a:r>
            <a:endParaRPr lang="fr-FR" sz="1100" dirty="0">
              <a:latin typeface="Corbe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59632" y="4155926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r">
              <a:buFont typeface="Arial" pitchFamily="34" charset="0"/>
              <a:buChar char="•"/>
            </a:pPr>
            <a:r>
              <a:rPr lang="fr-FR" sz="1100" dirty="0" smtClean="0">
                <a:latin typeface="Corbel" pitchFamily="34" charset="0"/>
              </a:rPr>
              <a:t>Conseil en organisation</a:t>
            </a:r>
          </a:p>
          <a:p>
            <a:pPr marL="88900" indent="-88900" algn="r">
              <a:buFont typeface="Arial" pitchFamily="34" charset="0"/>
              <a:buChar char="•"/>
            </a:pPr>
            <a:r>
              <a:rPr lang="fr-FR" sz="1100" dirty="0" smtClean="0">
                <a:latin typeface="Corbel" pitchFamily="34" charset="0"/>
              </a:rPr>
              <a:t>Assistance à l’élaboration des schémas de mutualisation</a:t>
            </a:r>
            <a:endParaRPr lang="fr-FR" sz="1100" dirty="0">
              <a:latin typeface="Corbe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3528" y="2716927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algn="r">
              <a:buFont typeface="Arial" pitchFamily="34" charset="0"/>
              <a:buChar char="•"/>
            </a:pPr>
            <a:r>
              <a:rPr lang="fr-FR" sz="1100" dirty="0" smtClean="0">
                <a:latin typeface="Corbel" pitchFamily="34" charset="0"/>
              </a:rPr>
              <a:t>La mise en place d’une action sociale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843558"/>
            <a:ext cx="7499176" cy="4104456"/>
          </a:xfrm>
        </p:spPr>
        <p:txBody>
          <a:bodyPr/>
          <a:lstStyle/>
          <a:p>
            <a:r>
              <a:rPr lang="fr-FR" sz="4800" dirty="0" smtClean="0"/>
              <a:t>MERCI </a:t>
            </a:r>
            <a:br>
              <a:rPr lang="fr-FR" sz="4800" dirty="0" smtClean="0"/>
            </a:br>
            <a:r>
              <a:rPr lang="fr-FR" sz="4800" dirty="0" smtClean="0"/>
              <a:t>pour votre attention !</a:t>
            </a: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3200" dirty="0" smtClean="0"/>
              <a:t>Avez-vous des questions ? </a:t>
            </a:r>
            <a:endParaRPr lang="fr-FR" sz="4400" dirty="0"/>
          </a:p>
        </p:txBody>
      </p:sp>
      <p:pic>
        <p:nvPicPr>
          <p:cNvPr id="5" name="Image 4" descr="Image1.jpg"/>
          <p:cNvPicPr>
            <a:picLocks noChangeAspect="1"/>
          </p:cNvPicPr>
          <p:nvPr/>
        </p:nvPicPr>
        <p:blipFill>
          <a:blip r:embed="rId2" cstate="print"/>
          <a:srcRect l="1695" t="8238" r="1695" b="5269"/>
          <a:stretch>
            <a:fillRect/>
          </a:stretch>
        </p:blipFill>
        <p:spPr>
          <a:xfrm>
            <a:off x="2123728" y="2643758"/>
            <a:ext cx="374441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 descr="Logo-CDG74-Haute-Def-valide-avec-sloga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2643758"/>
            <a:ext cx="792088" cy="553992"/>
          </a:xfrm>
          <a:prstGeom prst="round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z="900" smtClean="0">
                <a:latin typeface="Tempus Sans ITC" pitchFamily="82" charset="0"/>
              </a:rPr>
              <a:pPr/>
              <a:t>28</a:t>
            </a:fld>
            <a:endParaRPr lang="fr-FR" sz="900" dirty="0">
              <a:latin typeface="Tempus Sans ITC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956376" y="4443958"/>
            <a:ext cx="10801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i="1" dirty="0" smtClean="0">
                <a:latin typeface="Tempus Sans ITC" pitchFamily="82" charset="0"/>
              </a:rPr>
              <a:t>Réalisation : Solène BOYRIES</a:t>
            </a:r>
            <a:endParaRPr lang="fr-FR" sz="1000" i="1" dirty="0">
              <a:latin typeface="Tempus Sans ITC" pitchFamily="8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rré corné 30"/>
          <p:cNvSpPr/>
          <p:nvPr/>
        </p:nvSpPr>
        <p:spPr>
          <a:xfrm rot="21338940">
            <a:off x="7976657" y="1602609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30" name="Carré corné 29"/>
          <p:cNvSpPr/>
          <p:nvPr/>
        </p:nvSpPr>
        <p:spPr>
          <a:xfrm rot="195315">
            <a:off x="8043848" y="2685514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7283152" cy="565571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Le Centre de Gestion de la Haute-Savoie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rré corné 5"/>
          <p:cNvSpPr/>
          <p:nvPr/>
        </p:nvSpPr>
        <p:spPr>
          <a:xfrm rot="21328531">
            <a:off x="8028384" y="3867894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95736" y="4299919"/>
            <a:ext cx="936104" cy="720080"/>
            <a:chOff x="1088265" y="1081047"/>
            <a:chExt cx="13879" cy="9899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1088265" y="1081047"/>
              <a:ext cx="13879" cy="28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bel" pitchFamily="34" charset="0"/>
                  <a:cs typeface="Arial" pitchFamily="34" charset="0"/>
                </a:rPr>
                <a:t>291 </a:t>
              </a:r>
              <a:r>
                <a:rPr kumimoji="0" lang="fr-FR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bel" pitchFamily="34" charset="0"/>
                  <a:cs typeface="Arial" pitchFamily="34" charset="0"/>
                </a:rPr>
                <a:t>communes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 descr="commu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8265" y="1084017"/>
              <a:ext cx="13879" cy="692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827585" y="4155903"/>
            <a:ext cx="1008111" cy="864058"/>
            <a:chOff x="1106277" y="1080183"/>
            <a:chExt cx="13944" cy="10131"/>
          </a:xfrm>
        </p:grpSpPr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1106277" y="1080183"/>
              <a:ext cx="13944" cy="4221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bel" pitchFamily="34" charset="0"/>
                  <a:cs typeface="Arial" pitchFamily="34" charset="0"/>
                </a:rPr>
                <a:t>180 </a:t>
              </a:r>
              <a:r>
                <a:rPr kumimoji="0" lang="fr-FR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bel" pitchFamily="34" charset="0"/>
                  <a:cs typeface="Arial" pitchFamily="34" charset="0"/>
                </a:rPr>
                <a:t>établissements affiliés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1" name="Picture 7" descr="etablissemen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7273" y="1084404"/>
              <a:ext cx="12191" cy="591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3563889" y="4155903"/>
            <a:ext cx="1008111" cy="864119"/>
            <a:chOff x="1070314" y="1080688"/>
            <a:chExt cx="14144" cy="11400"/>
          </a:xfrm>
        </p:grpSpPr>
        <p:pic>
          <p:nvPicPr>
            <p:cNvPr id="1033" name="Picture 9" descr="commu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0314" y="1085438"/>
              <a:ext cx="14144" cy="6650"/>
            </a:xfrm>
            <a:prstGeom prst="rect">
              <a:avLst/>
            </a:prstGeom>
            <a:solidFill>
              <a:srgbClr val="F2FFD7"/>
            </a:solidFill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1070314" y="1080688"/>
              <a:ext cx="13878" cy="456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bel" pitchFamily="34" charset="0"/>
                  <a:cs typeface="Arial" pitchFamily="34" charset="0"/>
                </a:rPr>
                <a:t>5 </a:t>
              </a:r>
              <a:r>
                <a:rPr kumimoji="0" lang="fr-FR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bel" pitchFamily="34" charset="0"/>
                  <a:cs typeface="Arial" pitchFamily="34" charset="0"/>
                </a:rPr>
                <a:t>collectivités non affiliées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5004048" y="4155903"/>
            <a:ext cx="1224107" cy="864040"/>
            <a:chOff x="1121496" y="1081605"/>
            <a:chExt cx="12714" cy="9229"/>
          </a:xfrm>
        </p:grpSpPr>
        <p:pic>
          <p:nvPicPr>
            <p:cNvPr id="1036" name="Picture 12" descr="bonhomm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22244" y="1085450"/>
              <a:ext cx="11200" cy="538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1121496" y="1081605"/>
              <a:ext cx="12714" cy="3846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bel" pitchFamily="34" charset="0"/>
                  <a:cs typeface="Arial" pitchFamily="34" charset="0"/>
                </a:rPr>
                <a:t>18 000 </a:t>
              </a:r>
              <a:r>
                <a:rPr kumimoji="0" lang="fr-FR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bel" pitchFamily="34" charset="0"/>
                  <a:cs typeface="Arial" pitchFamily="34" charset="0"/>
                </a:rPr>
                <a:t>agents territoriaux en fonction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6516216" y="4155903"/>
            <a:ext cx="1021190" cy="864064"/>
            <a:chOff x="1070535" y="1107360"/>
            <a:chExt cx="12479" cy="10627"/>
          </a:xfrm>
        </p:grpSpPr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1070535" y="1107360"/>
              <a:ext cx="12319" cy="431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bel" pitchFamily="34" charset="0"/>
                  <a:cs typeface="Arial" pitchFamily="34" charset="0"/>
                </a:rPr>
                <a:t>63 </a:t>
              </a:r>
              <a:r>
                <a:rPr kumimoji="0" lang="fr-FR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bel" pitchFamily="34" charset="0"/>
                  <a:cs typeface="Arial" pitchFamily="34" charset="0"/>
                </a:rPr>
                <a:t>collaborateurs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bel" pitchFamily="34" charset="0"/>
                  <a:cs typeface="Arial" pitchFamily="34" charset="0"/>
                </a:rPr>
                <a:t>&amp; </a:t>
              </a:r>
              <a:r>
                <a:rPr kumimoji="0" lang="fr-FR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bel" pitchFamily="34" charset="0"/>
                  <a:cs typeface="Arial" pitchFamily="34" charset="0"/>
                </a:rPr>
                <a:t>3 </a:t>
              </a:r>
              <a:r>
                <a:rPr kumimoji="0" lang="fr-FR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bel" pitchFamily="34" charset="0"/>
                  <a:cs typeface="Arial" pitchFamily="34" charset="0"/>
                </a:rPr>
                <a:t>apprentis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0535" y="1111788"/>
              <a:ext cx="12479" cy="6199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</p:grpSp>
      <p:sp>
        <p:nvSpPr>
          <p:cNvPr id="27" name="Carré corné 26"/>
          <p:cNvSpPr/>
          <p:nvPr/>
        </p:nvSpPr>
        <p:spPr>
          <a:xfrm rot="344454">
            <a:off x="8028384" y="1635646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 smtClean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  <a:endParaRPr lang="fr-FR" sz="110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28" name="Carré corné 27"/>
          <p:cNvSpPr/>
          <p:nvPr/>
        </p:nvSpPr>
        <p:spPr>
          <a:xfrm rot="21207336">
            <a:off x="8028384" y="2715766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29" name="Carré corné 28"/>
          <p:cNvSpPr/>
          <p:nvPr/>
        </p:nvSpPr>
        <p:spPr>
          <a:xfrm rot="342527">
            <a:off x="8028384" y="3867894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24" name="Image 23" descr="téléchargement (21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927978" y="1563638"/>
            <a:ext cx="216022" cy="288032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94426" y="3795863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En 2014, </a:t>
            </a: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l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e CDG 74 gérait  …</a:t>
            </a:r>
            <a:endParaRPr lang="fr-FR" sz="14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3" name="Flèche à angle droit 32"/>
          <p:cNvSpPr/>
          <p:nvPr/>
        </p:nvSpPr>
        <p:spPr>
          <a:xfrm rot="5400000">
            <a:off x="220440" y="4389929"/>
            <a:ext cx="648072" cy="324036"/>
          </a:xfrm>
          <a:prstGeom prst="bentUpArrow">
            <a:avLst>
              <a:gd name="adj1" fmla="val 14391"/>
              <a:gd name="adj2" fmla="val 25000"/>
              <a:gd name="adj3" fmla="val 27122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space réservé du numéro de diapositive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3</a:t>
            </a:fld>
            <a:endParaRPr lang="fr-FR"/>
          </a:p>
        </p:txBody>
      </p:sp>
      <p:grpSp>
        <p:nvGrpSpPr>
          <p:cNvPr id="93" name="Groupe 92"/>
          <p:cNvGrpSpPr/>
          <p:nvPr/>
        </p:nvGrpSpPr>
        <p:grpSpPr>
          <a:xfrm>
            <a:off x="1115616" y="843558"/>
            <a:ext cx="6048672" cy="2808312"/>
            <a:chOff x="1979712" y="843577"/>
            <a:chExt cx="6048672" cy="2808312"/>
          </a:xfrm>
        </p:grpSpPr>
        <p:grpSp>
          <p:nvGrpSpPr>
            <p:cNvPr id="77" name="Groupe 76"/>
            <p:cNvGrpSpPr/>
            <p:nvPr/>
          </p:nvGrpSpPr>
          <p:grpSpPr>
            <a:xfrm>
              <a:off x="1979712" y="843577"/>
              <a:ext cx="6048672" cy="2808312"/>
              <a:chOff x="1979712" y="843577"/>
              <a:chExt cx="6048672" cy="2808312"/>
            </a:xfrm>
          </p:grpSpPr>
          <p:grpSp>
            <p:nvGrpSpPr>
              <p:cNvPr id="3" name="Group 2"/>
              <p:cNvGrpSpPr>
                <a:grpSpLocks/>
              </p:cNvGrpSpPr>
              <p:nvPr/>
            </p:nvGrpSpPr>
            <p:grpSpPr bwMode="auto">
              <a:xfrm>
                <a:off x="5580112" y="987584"/>
                <a:ext cx="1032814" cy="1124928"/>
                <a:chOff x="1118037" y="1128363"/>
                <a:chExt cx="16112" cy="14368"/>
              </a:xfrm>
            </p:grpSpPr>
            <p:pic>
              <p:nvPicPr>
                <p:cNvPr id="4" name="Picture 3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1121792" y="1134970"/>
                  <a:ext cx="9725" cy="7761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118037" y="1128363"/>
                  <a:ext cx="16112" cy="6607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050" dirty="0" smtClean="0">
                      <a:latin typeface="Corbel" pitchFamily="34" charset="0"/>
                      <a:cs typeface="Arial" pitchFamily="34" charset="0"/>
                    </a:rPr>
                    <a:t>P</a:t>
                  </a:r>
                  <a:r>
                    <a:rPr kumimoji="0" lang="fr-FR" sz="105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bel" pitchFamily="34" charset="0"/>
                      <a:cs typeface="Arial" pitchFamily="34" charset="0"/>
                    </a:rPr>
                    <a:t>ôle Recrutement/ Emploi / Mobilité</a:t>
                  </a:r>
                  <a:endParaRPr kumimoji="0" lang="fr-FR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9" name="Groupe 58"/>
              <p:cNvGrpSpPr/>
              <p:nvPr/>
            </p:nvGrpSpPr>
            <p:grpSpPr>
              <a:xfrm>
                <a:off x="1979712" y="1635646"/>
                <a:ext cx="1080120" cy="1008112"/>
                <a:chOff x="2267744" y="1859540"/>
                <a:chExt cx="1080120" cy="1008112"/>
              </a:xfrm>
            </p:grpSpPr>
            <p:sp>
              <p:nvSpPr>
                <p:cNvPr id="1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267744" y="1859540"/>
                  <a:ext cx="1080120" cy="367910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tabLst/>
                  </a:pPr>
                  <a:endParaRPr lang="fr-FR" sz="1000" dirty="0" smtClean="0">
                    <a:latin typeface="Corbel" pitchFamily="34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tabLst/>
                  </a:pPr>
                  <a:r>
                    <a:rPr lang="fr-FR" sz="1000" dirty="0" smtClean="0">
                      <a:latin typeface="Corbel" pitchFamily="34" charset="0"/>
                      <a:cs typeface="Arial" pitchFamily="34" charset="0"/>
                    </a:rPr>
                    <a:t>P</a:t>
                  </a:r>
                  <a:r>
                    <a:rPr kumimoji="0" lang="fr-FR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bel" pitchFamily="34" charset="0"/>
                      <a:cs typeface="Arial" pitchFamily="34" charset="0"/>
                    </a:rPr>
                    <a:t>ôle Ressources</a:t>
                  </a:r>
                  <a:endParaRPr kumimoji="0" lang="fr-FR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2555776" y="2211710"/>
                  <a:ext cx="648072" cy="655942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61" name="Groupe 60"/>
              <p:cNvGrpSpPr/>
              <p:nvPr/>
            </p:nvGrpSpPr>
            <p:grpSpPr>
              <a:xfrm>
                <a:off x="3491880" y="987574"/>
                <a:ext cx="1080120" cy="936104"/>
                <a:chOff x="4572000" y="1059582"/>
                <a:chExt cx="1080120" cy="936104"/>
              </a:xfrm>
            </p:grpSpPr>
            <p:grpSp>
              <p:nvGrpSpPr>
                <p:cNvPr id="57" name="Groupe 56"/>
                <p:cNvGrpSpPr/>
                <p:nvPr/>
              </p:nvGrpSpPr>
              <p:grpSpPr>
                <a:xfrm>
                  <a:off x="4860030" y="1419622"/>
                  <a:ext cx="576064" cy="576064"/>
                  <a:chOff x="4210747" y="2674578"/>
                  <a:chExt cx="693216" cy="726892"/>
                </a:xfrm>
              </p:grpSpPr>
              <p:pic>
                <p:nvPicPr>
                  <p:cNvPr id="13" name="Picture 9" descr="téléchargement (6)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7401" y="2765439"/>
                    <a:ext cx="523423" cy="545169"/>
                  </a:xfrm>
                  <a:prstGeom prst="rect">
                    <a:avLst/>
                  </a:prstGeom>
                  <a:noFill/>
                  <a:ln w="9525" algn="in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1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210747" y="2674578"/>
                    <a:ext cx="693216" cy="726892"/>
                  </a:xfrm>
                  <a:prstGeom prst="ellipse">
                    <a:avLst/>
                  </a:prstGeom>
                  <a:noFill/>
                  <a:ln w="76200" algn="in">
                    <a:solidFill>
                      <a:srgbClr val="FDE9C5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36576" tIns="36576" rIns="36576" bIns="365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1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72000" y="1059582"/>
                  <a:ext cx="1080120" cy="432048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tabLst/>
                  </a:pPr>
                  <a:r>
                    <a:rPr kumimoji="0" lang="fr-FR" sz="105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bel" pitchFamily="34" charset="0"/>
                      <a:cs typeface="Arial" pitchFamily="34" charset="0"/>
                    </a:rPr>
                    <a:t>Pôle Instances 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  <a:tabLst/>
                  </a:pPr>
                  <a:r>
                    <a:rPr kumimoji="0" lang="fr-FR" sz="105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bel" pitchFamily="34" charset="0"/>
                      <a:cs typeface="Arial" pitchFamily="34" charset="0"/>
                    </a:rPr>
                    <a:t>Médicales</a:t>
                  </a:r>
                  <a:endParaRPr kumimoji="0" lang="fr-FR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0" name="Groupe 59"/>
              <p:cNvGrpSpPr/>
              <p:nvPr/>
            </p:nvGrpSpPr>
            <p:grpSpPr>
              <a:xfrm>
                <a:off x="2699792" y="1203598"/>
                <a:ext cx="1008112" cy="936104"/>
                <a:chOff x="3131840" y="987574"/>
                <a:chExt cx="1008112" cy="936104"/>
              </a:xfrm>
            </p:grpSpPr>
            <p:grpSp>
              <p:nvGrpSpPr>
                <p:cNvPr id="56" name="Groupe 55"/>
                <p:cNvGrpSpPr/>
                <p:nvPr/>
              </p:nvGrpSpPr>
              <p:grpSpPr>
                <a:xfrm>
                  <a:off x="3419872" y="1347614"/>
                  <a:ext cx="576064" cy="576064"/>
                  <a:chOff x="3635896" y="2055034"/>
                  <a:chExt cx="648072" cy="677346"/>
                </a:xfrm>
              </p:grpSpPr>
              <p:pic>
                <p:nvPicPr>
                  <p:cNvPr id="17" name="Picture 13" descr="téléchargement (6)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lum contrast="6000"/>
                  </a:blip>
                  <a:srcRect r="49232"/>
                  <a:stretch>
                    <a:fillRect/>
                  </a:stretch>
                </p:blipFill>
                <p:spPr bwMode="auto">
                  <a:xfrm>
                    <a:off x="3786212" y="2192185"/>
                    <a:ext cx="335738" cy="370859"/>
                  </a:xfrm>
                  <a:prstGeom prst="rect">
                    <a:avLst/>
                  </a:prstGeom>
                  <a:noFill/>
                  <a:ln w="9525" algn="in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18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3635896" y="2055034"/>
                    <a:ext cx="648072" cy="677346"/>
                  </a:xfrm>
                  <a:prstGeom prst="ellipse">
                    <a:avLst/>
                  </a:prstGeom>
                  <a:noFill/>
                  <a:ln w="76200" algn="in">
                    <a:solidFill>
                      <a:srgbClr val="AB9D91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36576" tIns="36576" rIns="36576" bIns="3657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19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131840" y="987574"/>
                  <a:ext cx="1008112" cy="360040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05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bel" pitchFamily="34" charset="0"/>
                      <a:cs typeface="Arial" pitchFamily="34" charset="0"/>
                    </a:rPr>
                    <a:t>Pôle Santé au Travail</a:t>
                  </a:r>
                  <a:endParaRPr kumimoji="0" lang="fr-FR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0" name="Group 16"/>
              <p:cNvGrpSpPr>
                <a:grpSpLocks/>
              </p:cNvGrpSpPr>
              <p:nvPr/>
            </p:nvGrpSpPr>
            <p:grpSpPr bwMode="auto">
              <a:xfrm>
                <a:off x="4431225" y="2571750"/>
                <a:ext cx="920058" cy="1080112"/>
                <a:chOff x="1103966" y="1121400"/>
                <a:chExt cx="13400" cy="13498"/>
              </a:xfrm>
            </p:grpSpPr>
            <p:pic>
              <p:nvPicPr>
                <p:cNvPr id="1041" name="Picture 17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105014" y="1121400"/>
                  <a:ext cx="10082" cy="8099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04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103966" y="1129499"/>
                  <a:ext cx="13400" cy="5399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bel" pitchFamily="34" charset="0"/>
                      <a:cs typeface="Arial" pitchFamily="34" charset="0"/>
                    </a:rPr>
                    <a:t>Direction Générale</a:t>
                  </a:r>
                  <a:endParaRPr kumimoji="0" lang="fr-FR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46" name="Group 22"/>
              <p:cNvGrpSpPr>
                <a:grpSpLocks/>
              </p:cNvGrpSpPr>
              <p:nvPr/>
            </p:nvGrpSpPr>
            <p:grpSpPr bwMode="auto">
              <a:xfrm>
                <a:off x="4499992" y="843577"/>
                <a:ext cx="1152128" cy="1135594"/>
                <a:chOff x="8439" y="8713"/>
                <a:chExt cx="2480" cy="2237"/>
              </a:xfrm>
            </p:grpSpPr>
            <p:pic>
              <p:nvPicPr>
                <p:cNvPr id="1047" name="Picture 23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935" y="9706"/>
                  <a:ext cx="1488" cy="1244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04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8439" y="8713"/>
                  <a:ext cx="2480" cy="1096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050" dirty="0" smtClean="0">
                      <a:latin typeface="Corbel" pitchFamily="34" charset="0"/>
                      <a:cs typeface="Arial" pitchFamily="34" charset="0"/>
                    </a:rPr>
                    <a:t>P</a:t>
                  </a:r>
                  <a:r>
                    <a:rPr kumimoji="0" lang="fr-FR" sz="105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bel" pitchFamily="34" charset="0"/>
                      <a:cs typeface="Arial" pitchFamily="34" charset="0"/>
                    </a:rPr>
                    <a:t>ôle Accompagnement Social / RH</a:t>
                  </a:r>
                  <a:endParaRPr kumimoji="0" lang="fr-FR" sz="105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2" name="Groupe 61"/>
              <p:cNvGrpSpPr/>
              <p:nvPr/>
            </p:nvGrpSpPr>
            <p:grpSpPr>
              <a:xfrm>
                <a:off x="6447432" y="1851689"/>
                <a:ext cx="1436936" cy="864096"/>
                <a:chOff x="5511328" y="2715785"/>
                <a:chExt cx="1436936" cy="864096"/>
              </a:xfrm>
            </p:grpSpPr>
            <p:pic>
              <p:nvPicPr>
                <p:cNvPr id="1049" name="Picture 25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580112" y="2931809"/>
                  <a:ext cx="679188" cy="648072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05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511328" y="2715785"/>
                  <a:ext cx="1436936" cy="216024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000" dirty="0" smtClean="0">
                      <a:latin typeface="Corbel" pitchFamily="34" charset="0"/>
                      <a:cs typeface="Arial" pitchFamily="34" charset="0"/>
                    </a:rPr>
                    <a:t>P</a:t>
                  </a:r>
                  <a:r>
                    <a:rPr kumimoji="0" lang="fr-FR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bel" pitchFamily="34" charset="0"/>
                      <a:cs typeface="Arial" pitchFamily="34" charset="0"/>
                    </a:rPr>
                    <a:t>ôle Carrières &amp; Retraites</a:t>
                  </a:r>
                  <a:endPara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64" name="Connecteur droit 63"/>
              <p:cNvCxnSpPr/>
              <p:nvPr/>
            </p:nvCxnSpPr>
            <p:spPr>
              <a:xfrm flipH="1" flipV="1">
                <a:off x="2987824" y="2427734"/>
                <a:ext cx="1371376" cy="504076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/>
              <p:cNvCxnSpPr/>
              <p:nvPr/>
            </p:nvCxnSpPr>
            <p:spPr>
              <a:xfrm flipH="1" flipV="1">
                <a:off x="3563888" y="2139702"/>
                <a:ext cx="867320" cy="504076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/>
              <p:nvPr/>
            </p:nvCxnSpPr>
            <p:spPr>
              <a:xfrm flipH="1" flipV="1">
                <a:off x="4211960" y="1923678"/>
                <a:ext cx="435272" cy="576084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/>
              <p:cNvCxnSpPr/>
              <p:nvPr/>
            </p:nvCxnSpPr>
            <p:spPr>
              <a:xfrm flipV="1">
                <a:off x="5007272" y="2067694"/>
                <a:ext cx="68784" cy="432067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 flipV="1">
                <a:off x="5295304" y="2067694"/>
                <a:ext cx="572840" cy="576065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flipV="1">
                <a:off x="5364088" y="2571750"/>
                <a:ext cx="1080120" cy="288032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 flipH="1">
                <a:off x="3131840" y="3075806"/>
                <a:ext cx="1224136" cy="72008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 flipH="1" flipV="1">
                <a:off x="5292080" y="3147815"/>
                <a:ext cx="1296144" cy="144034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Groupe 93"/>
              <p:cNvGrpSpPr/>
              <p:nvPr/>
            </p:nvGrpSpPr>
            <p:grpSpPr>
              <a:xfrm>
                <a:off x="6732240" y="3075825"/>
                <a:ext cx="1296144" cy="576064"/>
                <a:chOff x="6732240" y="3219841"/>
                <a:chExt cx="1296144" cy="576064"/>
              </a:xfrm>
            </p:grpSpPr>
            <p:grpSp>
              <p:nvGrpSpPr>
                <p:cNvPr id="88" name="Groupe 87"/>
                <p:cNvGrpSpPr/>
                <p:nvPr/>
              </p:nvGrpSpPr>
              <p:grpSpPr>
                <a:xfrm>
                  <a:off x="6732240" y="3219841"/>
                  <a:ext cx="576064" cy="576064"/>
                  <a:chOff x="6651231" y="2994818"/>
                  <a:chExt cx="648072" cy="648072"/>
                </a:xfrm>
              </p:grpSpPr>
              <p:pic>
                <p:nvPicPr>
                  <p:cNvPr id="86" name="Image 85" descr="handicape-1.jpg"/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22568" t="7215" r="23268" b="6206"/>
                  <a:stretch>
                    <a:fillRect/>
                  </a:stretch>
                </p:blipFill>
                <p:spPr>
                  <a:xfrm>
                    <a:off x="6651231" y="3066826"/>
                    <a:ext cx="648072" cy="576064"/>
                  </a:xfrm>
                  <a:prstGeom prst="rect">
                    <a:avLst/>
                  </a:prstGeom>
                </p:spPr>
              </p:pic>
              <p:sp>
                <p:nvSpPr>
                  <p:cNvPr id="87" name="Ellipse 86"/>
                  <p:cNvSpPr/>
                  <p:nvPr/>
                </p:nvSpPr>
                <p:spPr>
                  <a:xfrm>
                    <a:off x="6651231" y="2994818"/>
                    <a:ext cx="648072" cy="648072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8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7308304" y="3283848"/>
                  <a:ext cx="720080" cy="432048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bel" pitchFamily="34" charset="0"/>
                      <a:cs typeface="Arial" pitchFamily="34" charset="0"/>
                    </a:rPr>
                    <a:t>Cellule Handicap</a:t>
                  </a:r>
                  <a:endPara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2" name="Groupe 101"/>
              <p:cNvGrpSpPr/>
              <p:nvPr/>
            </p:nvGrpSpPr>
            <p:grpSpPr>
              <a:xfrm>
                <a:off x="6804248" y="2175706"/>
                <a:ext cx="1076896" cy="756103"/>
                <a:chOff x="6876256" y="2247714"/>
                <a:chExt cx="1076896" cy="756103"/>
              </a:xfrm>
            </p:grpSpPr>
            <p:grpSp>
              <p:nvGrpSpPr>
                <p:cNvPr id="99" name="Groupe 98"/>
                <p:cNvGrpSpPr/>
                <p:nvPr/>
              </p:nvGrpSpPr>
              <p:grpSpPr>
                <a:xfrm>
                  <a:off x="7308304" y="2247714"/>
                  <a:ext cx="576064" cy="576064"/>
                  <a:chOff x="7380312" y="2103698"/>
                  <a:chExt cx="576064" cy="576064"/>
                </a:xfrm>
              </p:grpSpPr>
              <p:pic>
                <p:nvPicPr>
                  <p:cNvPr id="97" name="Image 96" descr="images (25).jpg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7452320" y="2139721"/>
                    <a:ext cx="432048" cy="324036"/>
                  </a:xfrm>
                  <a:prstGeom prst="rect">
                    <a:avLst/>
                  </a:prstGeom>
                </p:spPr>
              </p:pic>
              <p:sp>
                <p:nvSpPr>
                  <p:cNvPr id="98" name="Ellipse 97"/>
                  <p:cNvSpPr/>
                  <p:nvPr/>
                </p:nvSpPr>
                <p:spPr>
                  <a:xfrm>
                    <a:off x="7380312" y="2103698"/>
                    <a:ext cx="576064" cy="576064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01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6876256" y="2787793"/>
                  <a:ext cx="1076896" cy="216024"/>
                </a:xfrm>
                <a:prstGeom prst="rect">
                  <a:avLst/>
                </a:prstGeom>
                <a:noFill/>
                <a:ln w="9525" algn="in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bel" pitchFamily="34" charset="0"/>
                      <a:cs typeface="Arial" pitchFamily="34" charset="0"/>
                    </a:rPr>
                    <a:t>Expertise Juridique</a:t>
                  </a:r>
                  <a:endPara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1" name="Groupe 80"/>
            <p:cNvGrpSpPr/>
            <p:nvPr/>
          </p:nvGrpSpPr>
          <p:grpSpPr>
            <a:xfrm>
              <a:off x="2411760" y="2931790"/>
              <a:ext cx="576064" cy="576064"/>
              <a:chOff x="3419872" y="3435846"/>
              <a:chExt cx="720080" cy="648072"/>
            </a:xfrm>
          </p:grpSpPr>
          <p:pic>
            <p:nvPicPr>
              <p:cNvPr id="8" name="Picture 2" descr="C:\Users\sobo\Desktop\Communication_interne_netvisio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39456" y="3507854"/>
                <a:ext cx="700496" cy="481548"/>
              </a:xfrm>
              <a:prstGeom prst="rect">
                <a:avLst/>
              </a:prstGeom>
              <a:noFill/>
            </p:spPr>
          </p:pic>
          <p:sp>
            <p:nvSpPr>
              <p:cNvPr id="80" name="Ellipse 79"/>
              <p:cNvSpPr/>
              <p:nvPr/>
            </p:nvSpPr>
            <p:spPr>
              <a:xfrm>
                <a:off x="3419872" y="3435846"/>
                <a:ext cx="720080" cy="648072"/>
              </a:xfrm>
              <a:prstGeom prst="ellipse">
                <a:avLst/>
              </a:prstGeom>
              <a:noFill/>
              <a:ln w="762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1" name="Text Box 26"/>
            <p:cNvSpPr txBox="1">
              <a:spLocks noChangeArrowheads="1"/>
            </p:cNvSpPr>
            <p:nvPr/>
          </p:nvSpPr>
          <p:spPr bwMode="auto">
            <a:xfrm>
              <a:off x="2051720" y="2715766"/>
              <a:ext cx="1368152" cy="28803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bel" pitchFamily="34" charset="0"/>
                  <a:cs typeface="Arial" pitchFamily="34" charset="0"/>
                </a:rPr>
                <a:t>Cellule</a:t>
              </a:r>
              <a:r>
                <a:rPr kumimoji="0" lang="fr-FR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bel" pitchFamily="34" charset="0"/>
                  <a:cs typeface="Arial" pitchFamily="34" charset="0"/>
                </a:rPr>
                <a:t> communication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4" name="ZoneTexte 83"/>
          <p:cNvSpPr txBox="1"/>
          <p:nvPr/>
        </p:nvSpPr>
        <p:spPr>
          <a:xfrm>
            <a:off x="179512" y="84355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L’organisation …</a:t>
            </a:r>
            <a:endParaRPr lang="fr-FR" sz="1400" dirty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3"/>
      <p:bldP spid="33" grpId="3" animBg="1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services proposés par le CDG 74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5" name="Forme libre 14"/>
          <p:cNvSpPr/>
          <p:nvPr/>
        </p:nvSpPr>
        <p:spPr>
          <a:xfrm rot="2534880">
            <a:off x="2501664" y="3794329"/>
            <a:ext cx="577341" cy="508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5444"/>
                </a:moveTo>
                <a:lnTo>
                  <a:pt x="577341" y="25444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orme libre 15"/>
          <p:cNvSpPr/>
          <p:nvPr/>
        </p:nvSpPr>
        <p:spPr>
          <a:xfrm>
            <a:off x="2576649" y="2994129"/>
            <a:ext cx="651306" cy="508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5444"/>
                </a:moveTo>
                <a:lnTo>
                  <a:pt x="651306" y="25444"/>
                </a:ln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orme libre 16"/>
          <p:cNvSpPr/>
          <p:nvPr/>
        </p:nvSpPr>
        <p:spPr>
          <a:xfrm rot="19065120">
            <a:off x="2501664" y="2193929"/>
            <a:ext cx="577341" cy="5088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5444"/>
                </a:moveTo>
                <a:lnTo>
                  <a:pt x="577341" y="25444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orme libre 18"/>
          <p:cNvSpPr/>
          <p:nvPr/>
        </p:nvSpPr>
        <p:spPr>
          <a:xfrm>
            <a:off x="2865393" y="1132797"/>
            <a:ext cx="1067356" cy="1067356"/>
          </a:xfrm>
          <a:custGeom>
            <a:avLst/>
            <a:gdLst>
              <a:gd name="connsiteX0" fmla="*/ 0 w 1067356"/>
              <a:gd name="connsiteY0" fmla="*/ 533678 h 1067356"/>
              <a:gd name="connsiteX1" fmla="*/ 156311 w 1067356"/>
              <a:gd name="connsiteY1" fmla="*/ 156311 h 1067356"/>
              <a:gd name="connsiteX2" fmla="*/ 533679 w 1067356"/>
              <a:gd name="connsiteY2" fmla="*/ 1 h 1067356"/>
              <a:gd name="connsiteX3" fmla="*/ 911046 w 1067356"/>
              <a:gd name="connsiteY3" fmla="*/ 156312 h 1067356"/>
              <a:gd name="connsiteX4" fmla="*/ 1067356 w 1067356"/>
              <a:gd name="connsiteY4" fmla="*/ 533680 h 1067356"/>
              <a:gd name="connsiteX5" fmla="*/ 911045 w 1067356"/>
              <a:gd name="connsiteY5" fmla="*/ 911047 h 1067356"/>
              <a:gd name="connsiteX6" fmla="*/ 533677 w 1067356"/>
              <a:gd name="connsiteY6" fmla="*/ 1067358 h 1067356"/>
              <a:gd name="connsiteX7" fmla="*/ 156310 w 1067356"/>
              <a:gd name="connsiteY7" fmla="*/ 911047 h 1067356"/>
              <a:gd name="connsiteX8" fmla="*/ 0 w 1067356"/>
              <a:gd name="connsiteY8" fmla="*/ 533679 h 1067356"/>
              <a:gd name="connsiteX9" fmla="*/ 0 w 1067356"/>
              <a:gd name="connsiteY9" fmla="*/ 533678 h 106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356" h="1067356">
                <a:moveTo>
                  <a:pt x="0" y="533678"/>
                </a:moveTo>
                <a:cubicBezTo>
                  <a:pt x="0" y="392138"/>
                  <a:pt x="56227" y="256395"/>
                  <a:pt x="156311" y="156311"/>
                </a:cubicBezTo>
                <a:cubicBezTo>
                  <a:pt x="256395" y="56227"/>
                  <a:pt x="392138" y="1"/>
                  <a:pt x="533679" y="1"/>
                </a:cubicBezTo>
                <a:cubicBezTo>
                  <a:pt x="675219" y="1"/>
                  <a:pt x="810962" y="56228"/>
                  <a:pt x="911046" y="156312"/>
                </a:cubicBezTo>
                <a:cubicBezTo>
                  <a:pt x="1011130" y="256396"/>
                  <a:pt x="1067356" y="392139"/>
                  <a:pt x="1067356" y="533680"/>
                </a:cubicBezTo>
                <a:cubicBezTo>
                  <a:pt x="1067356" y="675220"/>
                  <a:pt x="1011129" y="810963"/>
                  <a:pt x="911045" y="911047"/>
                </a:cubicBezTo>
                <a:cubicBezTo>
                  <a:pt x="810961" y="1011131"/>
                  <a:pt x="675218" y="1067358"/>
                  <a:pt x="533677" y="1067358"/>
                </a:cubicBezTo>
                <a:cubicBezTo>
                  <a:pt x="392137" y="1067358"/>
                  <a:pt x="256394" y="1011131"/>
                  <a:pt x="156310" y="911047"/>
                </a:cubicBezTo>
                <a:cubicBezTo>
                  <a:pt x="56226" y="810963"/>
                  <a:pt x="-1" y="675220"/>
                  <a:pt x="0" y="533679"/>
                </a:cubicBezTo>
                <a:lnTo>
                  <a:pt x="0" y="5336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750088"/>
              <a:satOff val="-5627"/>
              <a:lumOff val="-915"/>
              <a:alphaOff val="0"/>
            </a:schemeClr>
          </a:fillRef>
          <a:effectRef idx="0">
            <a:schemeClr val="accent3">
              <a:hueOff val="3750088"/>
              <a:satOff val="-5627"/>
              <a:lumOff val="-9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296" tIns="163296" rIns="163296" bIns="16329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kern="1200" dirty="0" smtClean="0">
                <a:latin typeface="Corbel" pitchFamily="34" charset="0"/>
              </a:rPr>
              <a:t>Les services de </a:t>
            </a:r>
            <a:r>
              <a:rPr lang="fr-FR" sz="1100" dirty="0" smtClean="0">
                <a:latin typeface="Corbel" pitchFamily="34" charset="0"/>
              </a:rPr>
              <a:t>la cotisation </a:t>
            </a:r>
            <a:r>
              <a:rPr lang="fr-FR" sz="1100" kern="1200" dirty="0" smtClean="0">
                <a:latin typeface="Corbel" pitchFamily="34" charset="0"/>
              </a:rPr>
              <a:t>obligatoire</a:t>
            </a:r>
            <a:endParaRPr lang="fr-FR" sz="1100" kern="1200" dirty="0"/>
          </a:p>
        </p:txBody>
      </p:sp>
      <p:sp>
        <p:nvSpPr>
          <p:cNvPr id="20" name="Forme libre 19"/>
          <p:cNvSpPr/>
          <p:nvPr/>
        </p:nvSpPr>
        <p:spPr>
          <a:xfrm>
            <a:off x="4039486" y="1059582"/>
            <a:ext cx="3628858" cy="1140571"/>
          </a:xfrm>
          <a:custGeom>
            <a:avLst/>
            <a:gdLst>
              <a:gd name="connsiteX0" fmla="*/ 0 w 1601035"/>
              <a:gd name="connsiteY0" fmla="*/ 0 h 1067356"/>
              <a:gd name="connsiteX1" fmla="*/ 1601035 w 1601035"/>
              <a:gd name="connsiteY1" fmla="*/ 0 h 1067356"/>
              <a:gd name="connsiteX2" fmla="*/ 1601035 w 1601035"/>
              <a:gd name="connsiteY2" fmla="*/ 1067356 h 1067356"/>
              <a:gd name="connsiteX3" fmla="*/ 0 w 1601035"/>
              <a:gd name="connsiteY3" fmla="*/ 1067356 h 1067356"/>
              <a:gd name="connsiteX4" fmla="*/ 0 w 1601035"/>
              <a:gd name="connsiteY4" fmla="*/ 0 h 106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035" h="1067356">
                <a:moveTo>
                  <a:pt x="0" y="0"/>
                </a:moveTo>
                <a:lnTo>
                  <a:pt x="1601035" y="0"/>
                </a:lnTo>
                <a:lnTo>
                  <a:pt x="1601035" y="1067356"/>
                </a:lnTo>
                <a:lnTo>
                  <a:pt x="0" y="1067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b="1" kern="1200" dirty="0" smtClean="0">
                <a:latin typeface="Corbel" pitchFamily="34" charset="0"/>
              </a:rPr>
              <a:t>Obligatoire pour les collectivités affiliées</a:t>
            </a:r>
            <a:r>
              <a:rPr lang="fr-FR" sz="1100" kern="1200" dirty="0" smtClean="0">
                <a:latin typeface="Corbel" pitchFamily="34" charset="0"/>
              </a:rPr>
              <a:t>,</a:t>
            </a:r>
            <a:r>
              <a:rPr lang="fr-FR" sz="1100" dirty="0" smtClean="0">
                <a:latin typeface="Corbel" pitchFamily="34" charset="0"/>
              </a:rPr>
              <a:t/>
            </a:r>
            <a:br>
              <a:rPr lang="fr-FR" sz="1100" dirty="0" smtClean="0">
                <a:latin typeface="Corbel" pitchFamily="34" charset="0"/>
              </a:rPr>
            </a:br>
            <a:r>
              <a:rPr lang="fr-FR" sz="1100" dirty="0" smtClean="0">
                <a:latin typeface="Corbel" pitchFamily="34" charset="0"/>
              </a:rPr>
              <a:t>les collectivités </a:t>
            </a:r>
            <a:r>
              <a:rPr lang="fr-FR" sz="1100" b="1" dirty="0" smtClean="0">
                <a:latin typeface="Corbel" pitchFamily="34" charset="0"/>
              </a:rPr>
              <a:t>non affiliées </a:t>
            </a:r>
            <a:r>
              <a:rPr lang="fr-FR" sz="1100" dirty="0" smtClean="0">
                <a:latin typeface="Corbel" pitchFamily="34" charset="0"/>
              </a:rPr>
              <a:t>peuvent y adhérer </a:t>
            </a:r>
            <a:r>
              <a:rPr lang="fr-FR" sz="1100" b="1" dirty="0" smtClean="0">
                <a:latin typeface="Corbel" pitchFamily="34" charset="0"/>
              </a:rPr>
              <a:t>volontairement</a:t>
            </a:r>
            <a:endParaRPr lang="fr-FR" sz="1000" b="1" i="1" kern="1200" dirty="0" smtClean="0">
              <a:latin typeface="Corbel" pitchFamily="34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4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/>
              <a:t>Une</a:t>
            </a:r>
            <a:r>
              <a:rPr lang="fr-FR" sz="1100" b="1" kern="1200" dirty="0" smtClean="0"/>
              <a:t> cotisation </a:t>
            </a:r>
            <a:r>
              <a:rPr lang="fr-FR" sz="1100" kern="1200" dirty="0" smtClean="0"/>
              <a:t>unique pour à un </a:t>
            </a:r>
            <a:r>
              <a:rPr lang="fr-FR" sz="1100" b="1" kern="1200" dirty="0" smtClean="0"/>
              <a:t>ensemble de services</a:t>
            </a:r>
            <a:endParaRPr lang="fr-FR" sz="1100" b="1" kern="1200" dirty="0"/>
          </a:p>
        </p:txBody>
      </p:sp>
      <p:sp>
        <p:nvSpPr>
          <p:cNvPr id="21" name="Forme libre 20"/>
          <p:cNvSpPr/>
          <p:nvPr/>
        </p:nvSpPr>
        <p:spPr>
          <a:xfrm>
            <a:off x="3203848" y="2485895"/>
            <a:ext cx="1091463" cy="1067356"/>
          </a:xfrm>
          <a:custGeom>
            <a:avLst/>
            <a:gdLst>
              <a:gd name="connsiteX0" fmla="*/ 0 w 1067356"/>
              <a:gd name="connsiteY0" fmla="*/ 533678 h 1067356"/>
              <a:gd name="connsiteX1" fmla="*/ 156311 w 1067356"/>
              <a:gd name="connsiteY1" fmla="*/ 156311 h 1067356"/>
              <a:gd name="connsiteX2" fmla="*/ 533679 w 1067356"/>
              <a:gd name="connsiteY2" fmla="*/ 1 h 1067356"/>
              <a:gd name="connsiteX3" fmla="*/ 911046 w 1067356"/>
              <a:gd name="connsiteY3" fmla="*/ 156312 h 1067356"/>
              <a:gd name="connsiteX4" fmla="*/ 1067356 w 1067356"/>
              <a:gd name="connsiteY4" fmla="*/ 533680 h 1067356"/>
              <a:gd name="connsiteX5" fmla="*/ 911045 w 1067356"/>
              <a:gd name="connsiteY5" fmla="*/ 911047 h 1067356"/>
              <a:gd name="connsiteX6" fmla="*/ 533677 w 1067356"/>
              <a:gd name="connsiteY6" fmla="*/ 1067358 h 1067356"/>
              <a:gd name="connsiteX7" fmla="*/ 156310 w 1067356"/>
              <a:gd name="connsiteY7" fmla="*/ 911047 h 1067356"/>
              <a:gd name="connsiteX8" fmla="*/ 0 w 1067356"/>
              <a:gd name="connsiteY8" fmla="*/ 533679 h 1067356"/>
              <a:gd name="connsiteX9" fmla="*/ 0 w 1067356"/>
              <a:gd name="connsiteY9" fmla="*/ 533678 h 106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356" h="1067356">
                <a:moveTo>
                  <a:pt x="0" y="533678"/>
                </a:moveTo>
                <a:cubicBezTo>
                  <a:pt x="0" y="392138"/>
                  <a:pt x="56227" y="256395"/>
                  <a:pt x="156311" y="156311"/>
                </a:cubicBezTo>
                <a:cubicBezTo>
                  <a:pt x="256395" y="56227"/>
                  <a:pt x="392138" y="1"/>
                  <a:pt x="533679" y="1"/>
                </a:cubicBezTo>
                <a:cubicBezTo>
                  <a:pt x="675219" y="1"/>
                  <a:pt x="810962" y="56228"/>
                  <a:pt x="911046" y="156312"/>
                </a:cubicBezTo>
                <a:cubicBezTo>
                  <a:pt x="1011130" y="256396"/>
                  <a:pt x="1067356" y="392139"/>
                  <a:pt x="1067356" y="533680"/>
                </a:cubicBezTo>
                <a:cubicBezTo>
                  <a:pt x="1067356" y="675220"/>
                  <a:pt x="1011129" y="810963"/>
                  <a:pt x="911045" y="911047"/>
                </a:cubicBezTo>
                <a:cubicBezTo>
                  <a:pt x="810961" y="1011131"/>
                  <a:pt x="675218" y="1067358"/>
                  <a:pt x="533677" y="1067358"/>
                </a:cubicBezTo>
                <a:cubicBezTo>
                  <a:pt x="392137" y="1067358"/>
                  <a:pt x="256394" y="1011131"/>
                  <a:pt x="156310" y="911047"/>
                </a:cubicBezTo>
                <a:cubicBezTo>
                  <a:pt x="56226" y="810963"/>
                  <a:pt x="-1" y="675220"/>
                  <a:pt x="0" y="533679"/>
                </a:cubicBezTo>
                <a:lnTo>
                  <a:pt x="0" y="5336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7500176"/>
              <a:satOff val="-11253"/>
              <a:lumOff val="-1830"/>
              <a:alphaOff val="0"/>
            </a:schemeClr>
          </a:fillRef>
          <a:effectRef idx="0">
            <a:schemeClr val="accent3">
              <a:hueOff val="7500176"/>
              <a:satOff val="-11253"/>
              <a:lumOff val="-18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296" tIns="163296" rIns="163296" bIns="16329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kern="1200" dirty="0" smtClean="0">
                <a:latin typeface="Corbel" pitchFamily="34" charset="0"/>
              </a:rPr>
              <a:t>Les services de la cotisation additionnelle</a:t>
            </a:r>
            <a:endParaRPr lang="fr-FR" sz="1100" kern="1200" dirty="0"/>
          </a:p>
        </p:txBody>
      </p:sp>
      <p:sp>
        <p:nvSpPr>
          <p:cNvPr id="22" name="Forme libre 21"/>
          <p:cNvSpPr/>
          <p:nvPr/>
        </p:nvSpPr>
        <p:spPr>
          <a:xfrm>
            <a:off x="4355976" y="2485895"/>
            <a:ext cx="3050273" cy="1067356"/>
          </a:xfrm>
          <a:custGeom>
            <a:avLst/>
            <a:gdLst>
              <a:gd name="connsiteX0" fmla="*/ 0 w 1601035"/>
              <a:gd name="connsiteY0" fmla="*/ 0 h 1067356"/>
              <a:gd name="connsiteX1" fmla="*/ 1601035 w 1601035"/>
              <a:gd name="connsiteY1" fmla="*/ 0 h 1067356"/>
              <a:gd name="connsiteX2" fmla="*/ 1601035 w 1601035"/>
              <a:gd name="connsiteY2" fmla="*/ 1067356 h 1067356"/>
              <a:gd name="connsiteX3" fmla="*/ 0 w 1601035"/>
              <a:gd name="connsiteY3" fmla="*/ 1067356 h 1067356"/>
              <a:gd name="connsiteX4" fmla="*/ 0 w 1601035"/>
              <a:gd name="connsiteY4" fmla="*/ 0 h 106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035" h="1067356">
                <a:moveTo>
                  <a:pt x="0" y="0"/>
                </a:moveTo>
                <a:lnTo>
                  <a:pt x="1601035" y="0"/>
                </a:lnTo>
                <a:lnTo>
                  <a:pt x="1601035" y="1067356"/>
                </a:lnTo>
                <a:lnTo>
                  <a:pt x="0" y="1067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b="1" dirty="0" smtClean="0">
                <a:latin typeface="Corbel" pitchFamily="34" charset="0"/>
              </a:rPr>
              <a:t>Obligatoire pour les collectivités affiliées</a:t>
            </a:r>
            <a:r>
              <a:rPr lang="fr-FR" sz="1100" dirty="0" smtClean="0">
                <a:latin typeface="Corbel" pitchFamily="34" charset="0"/>
              </a:rPr>
              <a:t>,</a:t>
            </a:r>
            <a:br>
              <a:rPr lang="fr-FR" sz="1100" dirty="0" smtClean="0">
                <a:latin typeface="Corbel" pitchFamily="34" charset="0"/>
              </a:rPr>
            </a:br>
            <a:r>
              <a:rPr lang="fr-FR" sz="1100" dirty="0" smtClean="0">
                <a:latin typeface="Corbel" pitchFamily="34" charset="0"/>
              </a:rPr>
              <a:t>les collectivités </a:t>
            </a:r>
            <a:r>
              <a:rPr lang="fr-FR" sz="1100" b="1" dirty="0" smtClean="0">
                <a:latin typeface="Corbel" pitchFamily="34" charset="0"/>
              </a:rPr>
              <a:t>non affiliées </a:t>
            </a:r>
            <a:r>
              <a:rPr lang="fr-FR" sz="1100" dirty="0" smtClean="0">
                <a:latin typeface="Corbel" pitchFamily="34" charset="0"/>
              </a:rPr>
              <a:t>peuvent y </a:t>
            </a:r>
            <a:br>
              <a:rPr lang="fr-FR" sz="1100" dirty="0" smtClean="0">
                <a:latin typeface="Corbel" pitchFamily="34" charset="0"/>
              </a:rPr>
            </a:br>
            <a:r>
              <a:rPr lang="fr-FR" sz="1100" b="1" dirty="0" smtClean="0">
                <a:latin typeface="Corbel" pitchFamily="34" charset="0"/>
              </a:rPr>
              <a:t>adhérer volontairement</a:t>
            </a:r>
            <a:endParaRPr lang="fr-FR" sz="1000" b="1" i="1" dirty="0" smtClean="0">
              <a:latin typeface="Corbel" pitchFamily="34" charset="0"/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5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/>
              <a:t>Une</a:t>
            </a:r>
            <a:r>
              <a:rPr lang="fr-FR" sz="1100" b="1" kern="1200" dirty="0" smtClean="0"/>
              <a:t> cotisation </a:t>
            </a:r>
            <a:r>
              <a:rPr lang="fr-FR" sz="1100" kern="1200" dirty="0" smtClean="0"/>
              <a:t>unique pour un </a:t>
            </a:r>
            <a:r>
              <a:rPr lang="fr-FR" sz="1100" b="1" kern="1200" dirty="0" smtClean="0"/>
              <a:t>ensemble services</a:t>
            </a:r>
            <a:endParaRPr lang="fr-FR" sz="1100" b="1" kern="1200" dirty="0"/>
          </a:p>
        </p:txBody>
      </p:sp>
      <p:sp>
        <p:nvSpPr>
          <p:cNvPr id="23" name="Forme libre 22"/>
          <p:cNvSpPr/>
          <p:nvPr/>
        </p:nvSpPr>
        <p:spPr>
          <a:xfrm>
            <a:off x="2865393" y="3838994"/>
            <a:ext cx="1067356" cy="1067356"/>
          </a:xfrm>
          <a:custGeom>
            <a:avLst/>
            <a:gdLst>
              <a:gd name="connsiteX0" fmla="*/ 0 w 1067356"/>
              <a:gd name="connsiteY0" fmla="*/ 533678 h 1067356"/>
              <a:gd name="connsiteX1" fmla="*/ 156311 w 1067356"/>
              <a:gd name="connsiteY1" fmla="*/ 156311 h 1067356"/>
              <a:gd name="connsiteX2" fmla="*/ 533679 w 1067356"/>
              <a:gd name="connsiteY2" fmla="*/ 1 h 1067356"/>
              <a:gd name="connsiteX3" fmla="*/ 911046 w 1067356"/>
              <a:gd name="connsiteY3" fmla="*/ 156312 h 1067356"/>
              <a:gd name="connsiteX4" fmla="*/ 1067356 w 1067356"/>
              <a:gd name="connsiteY4" fmla="*/ 533680 h 1067356"/>
              <a:gd name="connsiteX5" fmla="*/ 911045 w 1067356"/>
              <a:gd name="connsiteY5" fmla="*/ 911047 h 1067356"/>
              <a:gd name="connsiteX6" fmla="*/ 533677 w 1067356"/>
              <a:gd name="connsiteY6" fmla="*/ 1067358 h 1067356"/>
              <a:gd name="connsiteX7" fmla="*/ 156310 w 1067356"/>
              <a:gd name="connsiteY7" fmla="*/ 911047 h 1067356"/>
              <a:gd name="connsiteX8" fmla="*/ 0 w 1067356"/>
              <a:gd name="connsiteY8" fmla="*/ 533679 h 1067356"/>
              <a:gd name="connsiteX9" fmla="*/ 0 w 1067356"/>
              <a:gd name="connsiteY9" fmla="*/ 533678 h 106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356" h="1067356">
                <a:moveTo>
                  <a:pt x="0" y="533678"/>
                </a:moveTo>
                <a:cubicBezTo>
                  <a:pt x="0" y="392138"/>
                  <a:pt x="56227" y="256395"/>
                  <a:pt x="156311" y="156311"/>
                </a:cubicBezTo>
                <a:cubicBezTo>
                  <a:pt x="256395" y="56227"/>
                  <a:pt x="392138" y="1"/>
                  <a:pt x="533679" y="1"/>
                </a:cubicBezTo>
                <a:cubicBezTo>
                  <a:pt x="675219" y="1"/>
                  <a:pt x="810962" y="56228"/>
                  <a:pt x="911046" y="156312"/>
                </a:cubicBezTo>
                <a:cubicBezTo>
                  <a:pt x="1011130" y="256396"/>
                  <a:pt x="1067356" y="392139"/>
                  <a:pt x="1067356" y="533680"/>
                </a:cubicBezTo>
                <a:cubicBezTo>
                  <a:pt x="1067356" y="675220"/>
                  <a:pt x="1011129" y="810963"/>
                  <a:pt x="911045" y="911047"/>
                </a:cubicBezTo>
                <a:cubicBezTo>
                  <a:pt x="810961" y="1011131"/>
                  <a:pt x="675218" y="1067358"/>
                  <a:pt x="533677" y="1067358"/>
                </a:cubicBezTo>
                <a:cubicBezTo>
                  <a:pt x="392137" y="1067358"/>
                  <a:pt x="256394" y="1011131"/>
                  <a:pt x="156310" y="911047"/>
                </a:cubicBezTo>
                <a:cubicBezTo>
                  <a:pt x="56226" y="810963"/>
                  <a:pt x="-1" y="675220"/>
                  <a:pt x="0" y="533679"/>
                </a:cubicBezTo>
                <a:lnTo>
                  <a:pt x="0" y="53367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3296" tIns="163296" rIns="163296" bIns="163296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kern="1200" dirty="0" smtClean="0">
                <a:latin typeface="Corbel" pitchFamily="34" charset="0"/>
              </a:rPr>
              <a:t>Les services facultatifs </a:t>
            </a:r>
            <a:endParaRPr lang="fr-FR" sz="1100" kern="1200" dirty="0"/>
          </a:p>
        </p:txBody>
      </p:sp>
      <p:sp>
        <p:nvSpPr>
          <p:cNvPr id="24" name="Forme libre 23"/>
          <p:cNvSpPr/>
          <p:nvPr/>
        </p:nvSpPr>
        <p:spPr>
          <a:xfrm>
            <a:off x="3995936" y="3838994"/>
            <a:ext cx="3268818" cy="1067356"/>
          </a:xfrm>
          <a:custGeom>
            <a:avLst/>
            <a:gdLst>
              <a:gd name="connsiteX0" fmla="*/ 0 w 1601035"/>
              <a:gd name="connsiteY0" fmla="*/ 0 h 1067356"/>
              <a:gd name="connsiteX1" fmla="*/ 1601035 w 1601035"/>
              <a:gd name="connsiteY1" fmla="*/ 0 h 1067356"/>
              <a:gd name="connsiteX2" fmla="*/ 1601035 w 1601035"/>
              <a:gd name="connsiteY2" fmla="*/ 1067356 h 1067356"/>
              <a:gd name="connsiteX3" fmla="*/ 0 w 1601035"/>
              <a:gd name="connsiteY3" fmla="*/ 1067356 h 1067356"/>
              <a:gd name="connsiteX4" fmla="*/ 0 w 1601035"/>
              <a:gd name="connsiteY4" fmla="*/ 0 h 106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1035" h="1067356">
                <a:moveTo>
                  <a:pt x="0" y="0"/>
                </a:moveTo>
                <a:lnTo>
                  <a:pt x="1601035" y="0"/>
                </a:lnTo>
                <a:lnTo>
                  <a:pt x="1601035" y="1067356"/>
                </a:lnTo>
                <a:lnTo>
                  <a:pt x="0" y="10673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>
                <a:latin typeface="Corbel" pitchFamily="34" charset="0"/>
              </a:rPr>
              <a:t>Pour </a:t>
            </a:r>
            <a:r>
              <a:rPr lang="fr-FR" sz="1100" b="1" kern="1200" dirty="0" smtClean="0">
                <a:latin typeface="Corbel" pitchFamily="34" charset="0"/>
              </a:rPr>
              <a:t>toutes les collectivités </a:t>
            </a:r>
            <a:r>
              <a:rPr lang="fr-FR" sz="1100" kern="1200" dirty="0" smtClean="0">
                <a:latin typeface="Corbel" pitchFamily="34" charset="0"/>
              </a:rPr>
              <a:t>qui le souhaitent (affiliées ou non)</a:t>
            </a: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4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/>
              <a:t>Une </a:t>
            </a:r>
            <a:r>
              <a:rPr lang="fr-FR" sz="1100" b="1" kern="1200" dirty="0" smtClean="0"/>
              <a:t>convention par service</a:t>
            </a:r>
            <a:endParaRPr lang="fr-FR" sz="1100" b="1" kern="1200" dirty="0"/>
          </a:p>
        </p:txBody>
      </p:sp>
      <p:grpSp>
        <p:nvGrpSpPr>
          <p:cNvPr id="33" name="Groupe 32"/>
          <p:cNvGrpSpPr/>
          <p:nvPr/>
        </p:nvGrpSpPr>
        <p:grpSpPr>
          <a:xfrm>
            <a:off x="323528" y="1851670"/>
            <a:ext cx="2395102" cy="2265244"/>
            <a:chOff x="323528" y="1851670"/>
            <a:chExt cx="2395102" cy="2265244"/>
          </a:xfrm>
        </p:grpSpPr>
        <p:sp>
          <p:nvSpPr>
            <p:cNvPr id="18" name="Ellipse 17"/>
            <p:cNvSpPr/>
            <p:nvPr/>
          </p:nvSpPr>
          <p:spPr>
            <a:xfrm>
              <a:off x="323528" y="1851670"/>
              <a:ext cx="2395102" cy="226524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539552" y="2715766"/>
              <a:ext cx="2016224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dirty="0" smtClean="0">
                  <a:solidFill>
                    <a:schemeClr val="bg1">
                      <a:lumMod val="95000"/>
                    </a:schemeClr>
                  </a:solidFill>
                  <a:latin typeface="Corbel" pitchFamily="34" charset="0"/>
                </a:rPr>
                <a:t>Le CDG 74 propose différents services aux collectivités</a:t>
              </a:r>
            </a:p>
          </p:txBody>
        </p:sp>
      </p:grpSp>
      <p:sp>
        <p:nvSpPr>
          <p:cNvPr id="25" name="Carré corné 24"/>
          <p:cNvSpPr/>
          <p:nvPr/>
        </p:nvSpPr>
        <p:spPr>
          <a:xfrm rot="21338940">
            <a:off x="7976657" y="1602609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26" name="Carré corné 25"/>
          <p:cNvSpPr/>
          <p:nvPr/>
        </p:nvSpPr>
        <p:spPr>
          <a:xfrm rot="195315">
            <a:off x="8043848" y="2685514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27" name="Carré corné 26"/>
          <p:cNvSpPr/>
          <p:nvPr/>
        </p:nvSpPr>
        <p:spPr>
          <a:xfrm rot="21328531">
            <a:off x="8028384" y="3867894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28" name="Carré corné 27"/>
          <p:cNvSpPr/>
          <p:nvPr/>
        </p:nvSpPr>
        <p:spPr>
          <a:xfrm rot="344454">
            <a:off x="8028384" y="1635646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 smtClean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  <a:endParaRPr lang="fr-FR" sz="110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sp>
        <p:nvSpPr>
          <p:cNvPr id="29" name="Carré corné 28"/>
          <p:cNvSpPr/>
          <p:nvPr/>
        </p:nvSpPr>
        <p:spPr>
          <a:xfrm rot="21207336">
            <a:off x="8028384" y="2715766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30" name="Carré corné 29"/>
          <p:cNvSpPr/>
          <p:nvPr/>
        </p:nvSpPr>
        <p:spPr>
          <a:xfrm rot="342527">
            <a:off x="8028384" y="3867894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31" name="Image 30" descr="téléchargement (2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20472" y="2571750"/>
            <a:ext cx="216022" cy="28803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7669360" cy="565571"/>
          </a:xfrm>
        </p:spPr>
        <p:txBody>
          <a:bodyPr/>
          <a:lstStyle/>
          <a:p>
            <a:r>
              <a:rPr lang="fr-FR" sz="3500" dirty="0" smtClean="0">
                <a:solidFill>
                  <a:schemeClr val="tx2">
                    <a:lumMod val="75000"/>
                  </a:schemeClr>
                </a:solidFill>
              </a:rPr>
              <a:t>Les services OBLIGATOIRES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8054535" y="3988613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8054535" y="3988613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0" y="2271288"/>
            <a:ext cx="216022" cy="2880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028384" y="3075806"/>
            <a:ext cx="9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Les services obligatoires</a:t>
            </a:r>
            <a:endParaRPr lang="fr-FR" sz="1000" dirty="0">
              <a:latin typeface="Tempus Sans ITC" pitchFamily="82" charset="0"/>
            </a:endParaRPr>
          </a:p>
        </p:txBody>
      </p:sp>
      <p:sp>
        <p:nvSpPr>
          <p:cNvPr id="15" name="Forme libre 14"/>
          <p:cNvSpPr/>
          <p:nvPr/>
        </p:nvSpPr>
        <p:spPr>
          <a:xfrm rot="21600000">
            <a:off x="251521" y="1347614"/>
            <a:ext cx="1440159" cy="352839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999" tIns="633670" rIns="36000" bIns="63367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solidFill>
                  <a:schemeClr val="tx2"/>
                </a:solidFill>
                <a:latin typeface="Corbel" pitchFamily="34" charset="0"/>
              </a:rPr>
              <a:t>L’emploi dans les collectivités</a:t>
            </a:r>
            <a:endParaRPr lang="fr-FR" sz="1400" b="1" kern="1200" dirty="0">
              <a:solidFill>
                <a:schemeClr val="tx2"/>
              </a:solidFill>
              <a:latin typeface="Corbel" pitchFamily="34" charset="0"/>
            </a:endParaRP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kern="1200" dirty="0" smtClean="0">
                <a:latin typeface="Corbel" pitchFamily="34" charset="0"/>
              </a:rPr>
              <a:t> Publication et suivi des offres d’emploi</a:t>
            </a:r>
            <a:endParaRPr lang="fr-FR" sz="1050" kern="1200" dirty="0">
              <a:latin typeface="Corbel" pitchFamily="34" charset="0"/>
            </a:endParaRP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050" kern="1200" dirty="0">
              <a:latin typeface="Corbel" pitchFamily="34" charset="0"/>
            </a:endParaRP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kern="1200" dirty="0" smtClean="0">
                <a:latin typeface="Corbel" pitchFamily="34" charset="0"/>
              </a:rPr>
              <a:t> Aide des agents en terme de reclassement et </a:t>
            </a:r>
            <a:r>
              <a:rPr lang="fr-FR" sz="1050" dirty="0" smtClean="0">
                <a:latin typeface="Corbel" pitchFamily="34" charset="0"/>
              </a:rPr>
              <a:t>de</a:t>
            </a:r>
            <a:r>
              <a:rPr lang="fr-FR" sz="1050" kern="1200" dirty="0" smtClean="0">
                <a:latin typeface="Corbel" pitchFamily="34" charset="0"/>
              </a:rPr>
              <a:t> mobilité dans l’emploi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050" kern="1200" dirty="0" smtClean="0">
              <a:latin typeface="Corbel" pitchFamily="34" charset="0"/>
            </a:endParaRP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050" kern="1200" dirty="0" smtClean="0">
                <a:latin typeface="Corbel" pitchFamily="34" charset="0"/>
              </a:rPr>
              <a:t> Assure le suivi des fonctionnaires momentanément privés d’emploi</a:t>
            </a:r>
          </a:p>
        </p:txBody>
      </p:sp>
      <p:sp>
        <p:nvSpPr>
          <p:cNvPr id="16" name="Forme libre 15"/>
          <p:cNvSpPr/>
          <p:nvPr/>
        </p:nvSpPr>
        <p:spPr>
          <a:xfrm rot="21600000">
            <a:off x="1835697" y="1347614"/>
            <a:ext cx="1296143" cy="352839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0" tIns="633670" rIns="90766" bIns="63367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solidFill>
                  <a:schemeClr val="tx2"/>
                </a:solidFill>
                <a:latin typeface="Corbel" pitchFamily="34" charset="0"/>
              </a:rPr>
              <a:t>Organisation des concours et examens : 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kern="1200" dirty="0">
              <a:latin typeface="Corbel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>
                <a:latin typeface="Corbel" pitchFamily="34" charset="0"/>
              </a:rPr>
              <a:t> Concours</a:t>
            </a:r>
            <a:endParaRPr lang="fr-FR" sz="1100" kern="1200" dirty="0">
              <a:latin typeface="Corbel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100" kern="1200" dirty="0">
              <a:latin typeface="Corbel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dirty="0" smtClean="0">
                <a:latin typeface="Corbel" pitchFamily="34" charset="0"/>
              </a:rPr>
              <a:t> E</a:t>
            </a:r>
            <a:r>
              <a:rPr lang="fr-FR" sz="1100" kern="1200" dirty="0" smtClean="0">
                <a:latin typeface="Corbel" pitchFamily="34" charset="0"/>
              </a:rPr>
              <a:t>xamens professionnels</a:t>
            </a:r>
            <a:endParaRPr lang="fr-FR" sz="1100" kern="1200" dirty="0">
              <a:latin typeface="Corbel" pitchFamily="34" charset="0"/>
            </a:endParaRPr>
          </a:p>
        </p:txBody>
      </p:sp>
      <p:sp>
        <p:nvSpPr>
          <p:cNvPr id="17" name="Forme libre 16"/>
          <p:cNvSpPr/>
          <p:nvPr/>
        </p:nvSpPr>
        <p:spPr>
          <a:xfrm rot="21600000">
            <a:off x="3347864" y="1347614"/>
            <a:ext cx="1296144" cy="352839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0" tIns="633670" rIns="90766" bIns="63367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solidFill>
                  <a:schemeClr val="tx2"/>
                </a:solidFill>
                <a:latin typeface="Corbel" pitchFamily="34" charset="0"/>
              </a:rPr>
              <a:t>Gestion des carrières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kern="1200" dirty="0">
              <a:latin typeface="Corbel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>
                <a:latin typeface="Corbel" pitchFamily="34" charset="0"/>
              </a:rPr>
              <a:t> Suivi de toute la carrière des agents</a:t>
            </a:r>
            <a:endParaRPr lang="fr-FR" sz="1100" kern="1200" dirty="0">
              <a:latin typeface="Corbel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100" kern="1200" dirty="0">
              <a:latin typeface="Corbel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>
                <a:latin typeface="Corbel" pitchFamily="34" charset="0"/>
              </a:rPr>
              <a:t> Assistance des collectivités en matière statutaire</a:t>
            </a:r>
            <a:endParaRPr lang="fr-FR" sz="1100" kern="1200" dirty="0">
              <a:latin typeface="Corbel" pitchFamily="34" charset="0"/>
            </a:endParaRPr>
          </a:p>
        </p:txBody>
      </p:sp>
      <p:sp>
        <p:nvSpPr>
          <p:cNvPr id="18" name="Forme libre 17"/>
          <p:cNvSpPr/>
          <p:nvPr/>
        </p:nvSpPr>
        <p:spPr>
          <a:xfrm rot="21600000">
            <a:off x="4860032" y="1347614"/>
            <a:ext cx="1440159" cy="352839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0" tIns="633670" rIns="90766" bIns="63367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solidFill>
                  <a:schemeClr val="tx2"/>
                </a:solidFill>
                <a:latin typeface="Corbel" pitchFamily="34" charset="0"/>
              </a:rPr>
              <a:t>Organisation des Instances consultatives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latin typeface="Corbel" pitchFamily="34" charset="0"/>
              </a:rPr>
              <a:t> </a:t>
            </a:r>
            <a:endParaRPr lang="fr-FR" sz="1400" b="1" kern="1200" dirty="0">
              <a:latin typeface="Corbel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>
                <a:latin typeface="Corbel" pitchFamily="34" charset="0"/>
              </a:rPr>
              <a:t> Comité technique et CHSCT</a:t>
            </a:r>
            <a:endParaRPr lang="fr-FR" sz="1100" kern="1200" dirty="0">
              <a:latin typeface="Corbel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100" kern="1200" dirty="0">
              <a:latin typeface="Corbel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>
                <a:latin typeface="Corbel" pitchFamily="34" charset="0"/>
              </a:rPr>
              <a:t> Commissions administratives paritaires</a:t>
            </a:r>
            <a:endParaRPr lang="fr-FR" sz="1100" kern="1200" dirty="0">
              <a:latin typeface="Corbel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100" kern="1200" dirty="0">
              <a:latin typeface="Corbel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100" kern="1200" dirty="0" smtClean="0">
                <a:latin typeface="Corbel" pitchFamily="34" charset="0"/>
              </a:rPr>
              <a:t> Conseils de discipline </a:t>
            </a:r>
            <a:endParaRPr lang="fr-FR" sz="1100" kern="1200" dirty="0">
              <a:latin typeface="Corbel" pitchFamily="34" charset="0"/>
            </a:endParaRPr>
          </a:p>
        </p:txBody>
      </p:sp>
      <p:sp>
        <p:nvSpPr>
          <p:cNvPr id="19" name="Forme libre 18"/>
          <p:cNvSpPr/>
          <p:nvPr/>
        </p:nvSpPr>
        <p:spPr>
          <a:xfrm rot="21600000">
            <a:off x="6444208" y="1275606"/>
            <a:ext cx="1368152" cy="352839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0" tIns="633670" rIns="90766" bIns="633670" numCol="1" spcCol="1270" anchor="t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solidFill>
                  <a:schemeClr val="tx2"/>
                </a:solidFill>
                <a:latin typeface="Corbel" pitchFamily="34" charset="0"/>
              </a:rPr>
              <a:t>Instances Médicales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400" b="1" dirty="0" smtClean="0">
              <a:solidFill>
                <a:schemeClr val="tx2"/>
              </a:solidFill>
              <a:latin typeface="Corbel" pitchFamily="34" charset="0"/>
            </a:endParaRP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fr-FR" sz="1100" dirty="0" smtClean="0">
                <a:latin typeface="Corbel" pitchFamily="34" charset="0"/>
              </a:rPr>
              <a:t> Commissions de réforme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100" dirty="0" smtClean="0">
              <a:latin typeface="Corbel" pitchFamily="34" charset="0"/>
            </a:endParaRP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fr-FR" sz="1100" dirty="0" smtClean="0">
                <a:latin typeface="Corbel" pitchFamily="34" charset="0"/>
              </a:rPr>
              <a:t> Comité médical</a:t>
            </a:r>
          </a:p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>
                <a:latin typeface="Corbel" pitchFamily="34" charset="0"/>
              </a:rPr>
              <a:t> </a:t>
            </a:r>
            <a:endParaRPr lang="fr-FR" sz="1400" b="1" kern="1200" dirty="0">
              <a:latin typeface="Corbel" pitchFamily="34" charset="0"/>
            </a:endParaRPr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8054536" y="4132629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8054536" y="4132629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0" y="2271288"/>
            <a:ext cx="216022" cy="2880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028384" y="3003798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obligatoires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028384" y="3291830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facultatifs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1053" name="Text Box 29"/>
          <p:cNvSpPr txBox="1">
            <a:spLocks noChangeArrowheads="1" noChangeShapeType="1"/>
          </p:cNvSpPr>
          <p:nvPr/>
        </p:nvSpPr>
        <p:spPr bwMode="auto">
          <a:xfrm>
            <a:off x="35496" y="915566"/>
            <a:ext cx="2088232" cy="28803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  <a:cs typeface="Arial" pitchFamily="34" charset="0"/>
              </a:rPr>
              <a:t>Expertise</a:t>
            </a:r>
            <a:r>
              <a:rPr kumimoji="0" lang="fr-FR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  <a:cs typeface="Arial" pitchFamily="34" charset="0"/>
              </a:rPr>
              <a:t> juridique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4" name="Diagramme 43"/>
          <p:cNvGraphicFramePr/>
          <p:nvPr/>
        </p:nvGraphicFramePr>
        <p:xfrm>
          <a:off x="179512" y="1131590"/>
          <a:ext cx="165618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107504" y="123478"/>
            <a:ext cx="7776864" cy="565571"/>
          </a:xfrm>
        </p:spPr>
        <p:txBody>
          <a:bodyPr/>
          <a:lstStyle/>
          <a:p>
            <a:r>
              <a:rPr lang="fr-FR" sz="3200" dirty="0" smtClean="0"/>
              <a:t>Les services de la cotisation additionnelle</a:t>
            </a:r>
            <a:endParaRPr lang="fr-FR" sz="3200" dirty="0"/>
          </a:p>
        </p:txBody>
      </p:sp>
      <p:sp>
        <p:nvSpPr>
          <p:cNvPr id="26" name="Text Box 29"/>
          <p:cNvSpPr txBox="1">
            <a:spLocks noChangeArrowheads="1" noChangeShapeType="1"/>
          </p:cNvSpPr>
          <p:nvPr/>
        </p:nvSpPr>
        <p:spPr bwMode="auto">
          <a:xfrm>
            <a:off x="2195736" y="915566"/>
            <a:ext cx="2558624" cy="216024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  <a:cs typeface="Arial" pitchFamily="34" charset="0"/>
              </a:rPr>
              <a:t>Assistance sur les dossiers retraites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1979712" y="771550"/>
            <a:ext cx="216024" cy="437195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9"/>
          <p:cNvSpPr txBox="1">
            <a:spLocks noChangeArrowheads="1" noChangeShapeType="1"/>
          </p:cNvSpPr>
          <p:nvPr/>
        </p:nvSpPr>
        <p:spPr bwMode="auto">
          <a:xfrm>
            <a:off x="5076056" y="3363838"/>
            <a:ext cx="2520280" cy="43204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  <a:cs typeface="Arial" pitchFamily="34" charset="0"/>
              </a:rPr>
              <a:t>Le Recours</a:t>
            </a:r>
            <a:r>
              <a:rPr kumimoji="0" lang="fr-FR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  <a:cs typeface="Arial" pitchFamily="34" charset="0"/>
              </a:rPr>
              <a:t> Administratif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  <a:cs typeface="Arial" pitchFamily="34" charset="0"/>
              </a:rPr>
              <a:t>Préalable Obligatoire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860032" y="4011910"/>
            <a:ext cx="2952328" cy="8640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Procédures par lesquelles une personne, souhaitant contester une décision administrative lui étant défavorable, est tenue de former un recours devant l'autorité administrative préalablement à toute saisine du juge administratif.</a:t>
            </a:r>
            <a:r>
              <a:rPr kumimoji="0" lang="fr-FR" sz="8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 </a:t>
            </a:r>
            <a:r>
              <a:rPr lang="fr-FR" sz="800" i="1" dirty="0" smtClean="0">
                <a:solidFill>
                  <a:srgbClr val="000000"/>
                </a:solidFill>
                <a:latin typeface="Corbel" pitchFamily="34" charset="0"/>
                <a:cs typeface="Arial" pitchFamily="34" charset="0"/>
              </a:rPr>
              <a:t>Le décret d’application concernant cet article n’est pas encore paru. </a:t>
            </a:r>
          </a:p>
        </p:txBody>
      </p:sp>
      <p:sp>
        <p:nvSpPr>
          <p:cNvPr id="34" name="Text Box 29"/>
          <p:cNvSpPr txBox="1">
            <a:spLocks noChangeArrowheads="1" noChangeShapeType="1"/>
          </p:cNvSpPr>
          <p:nvPr/>
        </p:nvSpPr>
        <p:spPr bwMode="auto">
          <a:xfrm>
            <a:off x="5220072" y="771550"/>
            <a:ext cx="2232248" cy="28803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  <a:cs typeface="Arial" pitchFamily="34" charset="0"/>
              </a:rPr>
              <a:t>Le service</a:t>
            </a:r>
            <a:r>
              <a:rPr kumimoji="0" lang="fr-FR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  <a:cs typeface="Arial" pitchFamily="34" charset="0"/>
              </a:rPr>
              <a:t> de médiation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 flipH="1" flipV="1">
            <a:off x="4644008" y="771550"/>
            <a:ext cx="144016" cy="437195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Diagramme 69"/>
          <p:cNvGraphicFramePr/>
          <p:nvPr/>
        </p:nvGraphicFramePr>
        <p:xfrm>
          <a:off x="2339752" y="1491630"/>
          <a:ext cx="208823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75" name="Connecteur droit 74"/>
          <p:cNvCxnSpPr/>
          <p:nvPr/>
        </p:nvCxnSpPr>
        <p:spPr>
          <a:xfrm flipH="1">
            <a:off x="4716016" y="3219822"/>
            <a:ext cx="316835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8028384" y="3579862"/>
            <a:ext cx="1115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L’additionnelle</a:t>
            </a:r>
            <a:endParaRPr lang="fr-FR" sz="1000" dirty="0">
              <a:latin typeface="Tempus Sans ITC" pitchFamily="82" charset="0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716016" y="2643758"/>
            <a:ext cx="3168352" cy="5040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Afin</a:t>
            </a:r>
            <a:r>
              <a:rPr kumimoji="0" lang="fr-FR" sz="1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mettre en place de bonnes pratiques 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en matière de décharge de fonction des cadres dirigeants et des  agents en difficultés dans leur collectivité.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Diagramme 28"/>
          <p:cNvGraphicFramePr/>
          <p:nvPr/>
        </p:nvGraphicFramePr>
        <p:xfrm>
          <a:off x="4932040" y="1059582"/>
          <a:ext cx="266429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3" name="Pentagone 32"/>
          <p:cNvSpPr/>
          <p:nvPr/>
        </p:nvSpPr>
        <p:spPr>
          <a:xfrm>
            <a:off x="5004048" y="2211710"/>
            <a:ext cx="2520280" cy="360040"/>
          </a:xfrm>
          <a:prstGeom prst="homePlate">
            <a:avLst>
              <a:gd name="adj" fmla="val 55914"/>
            </a:avLst>
          </a:prstGeo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050" dirty="0" smtClean="0">
                <a:solidFill>
                  <a:schemeClr val="tx1"/>
                </a:solidFill>
                <a:latin typeface="Corbel" pitchFamily="34" charset="0"/>
                <a:cs typeface="Arial" pitchFamily="34" charset="0"/>
              </a:rPr>
              <a:t>ont créé, une charte concernant </a:t>
            </a:r>
            <a:r>
              <a:rPr lang="fr-FR" sz="1050" b="1" dirty="0" smtClean="0">
                <a:solidFill>
                  <a:schemeClr val="tx1"/>
                </a:solidFill>
                <a:latin typeface="Corbel" pitchFamily="34" charset="0"/>
                <a:cs typeface="Arial" pitchFamily="34" charset="0"/>
              </a:rPr>
              <a:t>le détachement d’emploi fonctionnel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16395" grpId="0"/>
      <p:bldP spid="34" grpId="0"/>
      <p:bldGraphic spid="70" grpId="0">
        <p:bldAsOne/>
      </p:bldGraphic>
      <p:bldP spid="1026" grpId="0"/>
      <p:bldGraphic spid="29" grpId="0">
        <p:bldAsOne/>
      </p:bldGraphic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8054535" y="4132630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8054535" y="4132630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0" y="2271288"/>
            <a:ext cx="216022" cy="2880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028384" y="3003798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obligatoires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028384" y="3291830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facultatifs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15363" name="Text Box 3"/>
          <p:cNvSpPr txBox="1">
            <a:spLocks noChangeArrowheads="1" noChangeShapeType="1"/>
          </p:cNvSpPr>
          <p:nvPr/>
        </p:nvSpPr>
        <p:spPr bwMode="auto">
          <a:xfrm>
            <a:off x="395536" y="915566"/>
            <a:ext cx="3096344" cy="576064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>
                <a:latin typeface="Tempus Sans ITC" pitchFamily="82" charset="0"/>
                <a:cs typeface="Arial" pitchFamily="34" charset="0"/>
              </a:rPr>
              <a:t>Prise en charge des coûts pédagogiques de l’apprentissage</a:t>
            </a:r>
          </a:p>
        </p:txBody>
      </p:sp>
      <p:pic>
        <p:nvPicPr>
          <p:cNvPr id="15366" name="Picture 6" descr="thGW51BTQ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635646"/>
            <a:ext cx="1244309" cy="11521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8" name="Image 27" descr="téléchargement (9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07504" y="123478"/>
            <a:ext cx="792088" cy="594066"/>
          </a:xfrm>
          <a:prstGeom prst="rect">
            <a:avLst/>
          </a:prstGeom>
        </p:spPr>
      </p:pic>
      <p:sp>
        <p:nvSpPr>
          <p:cNvPr id="52" name="Text Box 4"/>
          <p:cNvSpPr txBox="1">
            <a:spLocks noChangeArrowheads="1" noChangeShapeType="1"/>
          </p:cNvSpPr>
          <p:nvPr/>
        </p:nvSpPr>
        <p:spPr bwMode="auto">
          <a:xfrm>
            <a:off x="4283968" y="915566"/>
            <a:ext cx="2955828" cy="28803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22225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>
                <a:latin typeface="Tempus Sans ITC" pitchFamily="82" charset="0"/>
                <a:cs typeface="Arial" pitchFamily="34" charset="0"/>
              </a:rPr>
              <a:t>Les médailles</a:t>
            </a:r>
          </a:p>
        </p:txBody>
      </p:sp>
      <p:pic>
        <p:nvPicPr>
          <p:cNvPr id="53" name="Image 52" descr="medaill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67944" y="1851670"/>
            <a:ext cx="383736" cy="576064"/>
          </a:xfrm>
          <a:prstGeom prst="rect">
            <a:avLst/>
          </a:prstGeom>
        </p:spPr>
      </p:pic>
      <p:sp>
        <p:nvSpPr>
          <p:cNvPr id="55" name="Text Box 4"/>
          <p:cNvSpPr txBox="1">
            <a:spLocks noChangeArrowheads="1" noChangeShapeType="1"/>
          </p:cNvSpPr>
          <p:nvPr/>
        </p:nvSpPr>
        <p:spPr bwMode="auto">
          <a:xfrm>
            <a:off x="3779912" y="3003798"/>
            <a:ext cx="3857917" cy="43204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22225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>
                <a:latin typeface="Tempus Sans ITC" pitchFamily="82" charset="0"/>
                <a:cs typeface="Arial" pitchFamily="34" charset="0"/>
              </a:rPr>
              <a:t>Prise en charge des frais pour mise en place de congés de formation</a:t>
            </a:r>
          </a:p>
        </p:txBody>
      </p:sp>
      <p:sp>
        <p:nvSpPr>
          <p:cNvPr id="72" name="Forme libre 71"/>
          <p:cNvSpPr/>
          <p:nvPr/>
        </p:nvSpPr>
        <p:spPr>
          <a:xfrm>
            <a:off x="147439" y="1632219"/>
            <a:ext cx="1116437" cy="867523"/>
          </a:xfrm>
          <a:custGeom>
            <a:avLst/>
            <a:gdLst>
              <a:gd name="connsiteX0" fmla="*/ 0 w 1116437"/>
              <a:gd name="connsiteY0" fmla="*/ 92083 h 920827"/>
              <a:gd name="connsiteX1" fmla="*/ 26971 w 1116437"/>
              <a:gd name="connsiteY1" fmla="*/ 26970 h 920827"/>
              <a:gd name="connsiteX2" fmla="*/ 92084 w 1116437"/>
              <a:gd name="connsiteY2" fmla="*/ 0 h 920827"/>
              <a:gd name="connsiteX3" fmla="*/ 1024354 w 1116437"/>
              <a:gd name="connsiteY3" fmla="*/ 0 h 920827"/>
              <a:gd name="connsiteX4" fmla="*/ 1089467 w 1116437"/>
              <a:gd name="connsiteY4" fmla="*/ 26971 h 920827"/>
              <a:gd name="connsiteX5" fmla="*/ 1116437 w 1116437"/>
              <a:gd name="connsiteY5" fmla="*/ 92084 h 920827"/>
              <a:gd name="connsiteX6" fmla="*/ 1116437 w 1116437"/>
              <a:gd name="connsiteY6" fmla="*/ 828744 h 920827"/>
              <a:gd name="connsiteX7" fmla="*/ 1089466 w 1116437"/>
              <a:gd name="connsiteY7" fmla="*/ 893857 h 920827"/>
              <a:gd name="connsiteX8" fmla="*/ 1024353 w 1116437"/>
              <a:gd name="connsiteY8" fmla="*/ 920827 h 920827"/>
              <a:gd name="connsiteX9" fmla="*/ 92083 w 1116437"/>
              <a:gd name="connsiteY9" fmla="*/ 920827 h 920827"/>
              <a:gd name="connsiteX10" fmla="*/ 26970 w 1116437"/>
              <a:gd name="connsiteY10" fmla="*/ 893856 h 920827"/>
              <a:gd name="connsiteX11" fmla="*/ 0 w 1116437"/>
              <a:gd name="connsiteY11" fmla="*/ 828743 h 920827"/>
              <a:gd name="connsiteX12" fmla="*/ 0 w 1116437"/>
              <a:gd name="connsiteY12" fmla="*/ 92083 h 92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6437" h="920827">
                <a:moveTo>
                  <a:pt x="0" y="92083"/>
                </a:moveTo>
                <a:cubicBezTo>
                  <a:pt x="0" y="67661"/>
                  <a:pt x="9702" y="44239"/>
                  <a:pt x="26971" y="26970"/>
                </a:cubicBezTo>
                <a:cubicBezTo>
                  <a:pt x="44240" y="9701"/>
                  <a:pt x="67662" y="0"/>
                  <a:pt x="92084" y="0"/>
                </a:cubicBezTo>
                <a:lnTo>
                  <a:pt x="1024354" y="0"/>
                </a:lnTo>
                <a:cubicBezTo>
                  <a:pt x="1048776" y="0"/>
                  <a:pt x="1072198" y="9702"/>
                  <a:pt x="1089467" y="26971"/>
                </a:cubicBezTo>
                <a:cubicBezTo>
                  <a:pt x="1106736" y="44240"/>
                  <a:pt x="1116437" y="67662"/>
                  <a:pt x="1116437" y="92084"/>
                </a:cubicBezTo>
                <a:lnTo>
                  <a:pt x="1116437" y="828744"/>
                </a:lnTo>
                <a:cubicBezTo>
                  <a:pt x="1116437" y="853166"/>
                  <a:pt x="1106735" y="876588"/>
                  <a:pt x="1089466" y="893857"/>
                </a:cubicBezTo>
                <a:cubicBezTo>
                  <a:pt x="1072197" y="911126"/>
                  <a:pt x="1048775" y="920827"/>
                  <a:pt x="1024353" y="920827"/>
                </a:cubicBezTo>
                <a:lnTo>
                  <a:pt x="92083" y="920827"/>
                </a:lnTo>
                <a:cubicBezTo>
                  <a:pt x="67661" y="920827"/>
                  <a:pt x="44239" y="911125"/>
                  <a:pt x="26970" y="893856"/>
                </a:cubicBezTo>
                <a:cubicBezTo>
                  <a:pt x="9701" y="876587"/>
                  <a:pt x="0" y="853165"/>
                  <a:pt x="0" y="828743"/>
                </a:cubicBezTo>
                <a:lnTo>
                  <a:pt x="0" y="92083"/>
                </a:lnTo>
                <a:close/>
              </a:path>
            </a:pathLst>
          </a:cu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431" tIns="36431" rIns="36431" bIns="233751" numCol="1" spcCol="1270" anchor="t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800" kern="1200" dirty="0" smtClean="0"/>
              <a:t>Qui permet la mise en place d’une licence professionnelle en alternance dans les collectivités</a:t>
            </a:r>
            <a:endParaRPr lang="fr-FR" sz="800" kern="1200" dirty="0"/>
          </a:p>
        </p:txBody>
      </p:sp>
      <p:sp>
        <p:nvSpPr>
          <p:cNvPr id="73" name="Forme 72"/>
          <p:cNvSpPr/>
          <p:nvPr/>
        </p:nvSpPr>
        <p:spPr>
          <a:xfrm rot="3967404">
            <a:off x="323989" y="2141866"/>
            <a:ext cx="1089643" cy="1182787"/>
          </a:xfrm>
          <a:prstGeom prst="leftCircularArrow">
            <a:avLst>
              <a:gd name="adj1" fmla="val 2748"/>
              <a:gd name="adj2" fmla="val 334931"/>
              <a:gd name="adj3" fmla="val 2110442"/>
              <a:gd name="adj4" fmla="val 9024489"/>
              <a:gd name="adj5" fmla="val 3206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4" name="Forme libre 73"/>
          <p:cNvSpPr/>
          <p:nvPr/>
        </p:nvSpPr>
        <p:spPr>
          <a:xfrm>
            <a:off x="395536" y="2283718"/>
            <a:ext cx="992389" cy="394640"/>
          </a:xfrm>
          <a:custGeom>
            <a:avLst/>
            <a:gdLst>
              <a:gd name="connsiteX0" fmla="*/ 0 w 992389"/>
              <a:gd name="connsiteY0" fmla="*/ 39464 h 394640"/>
              <a:gd name="connsiteX1" fmla="*/ 11559 w 992389"/>
              <a:gd name="connsiteY1" fmla="*/ 11559 h 394640"/>
              <a:gd name="connsiteX2" fmla="*/ 39464 w 992389"/>
              <a:gd name="connsiteY2" fmla="*/ 0 h 394640"/>
              <a:gd name="connsiteX3" fmla="*/ 952925 w 992389"/>
              <a:gd name="connsiteY3" fmla="*/ 0 h 394640"/>
              <a:gd name="connsiteX4" fmla="*/ 980830 w 992389"/>
              <a:gd name="connsiteY4" fmla="*/ 11559 h 394640"/>
              <a:gd name="connsiteX5" fmla="*/ 992389 w 992389"/>
              <a:gd name="connsiteY5" fmla="*/ 39464 h 394640"/>
              <a:gd name="connsiteX6" fmla="*/ 992389 w 992389"/>
              <a:gd name="connsiteY6" fmla="*/ 355176 h 394640"/>
              <a:gd name="connsiteX7" fmla="*/ 980830 w 992389"/>
              <a:gd name="connsiteY7" fmla="*/ 383081 h 394640"/>
              <a:gd name="connsiteX8" fmla="*/ 952925 w 992389"/>
              <a:gd name="connsiteY8" fmla="*/ 394640 h 394640"/>
              <a:gd name="connsiteX9" fmla="*/ 39464 w 992389"/>
              <a:gd name="connsiteY9" fmla="*/ 394640 h 394640"/>
              <a:gd name="connsiteX10" fmla="*/ 11559 w 992389"/>
              <a:gd name="connsiteY10" fmla="*/ 383081 h 394640"/>
              <a:gd name="connsiteX11" fmla="*/ 0 w 992389"/>
              <a:gd name="connsiteY11" fmla="*/ 355176 h 394640"/>
              <a:gd name="connsiteX12" fmla="*/ 0 w 992389"/>
              <a:gd name="connsiteY12" fmla="*/ 39464 h 3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389" h="394640">
                <a:moveTo>
                  <a:pt x="0" y="39464"/>
                </a:moveTo>
                <a:cubicBezTo>
                  <a:pt x="0" y="28997"/>
                  <a:pt x="4158" y="18960"/>
                  <a:pt x="11559" y="11559"/>
                </a:cubicBezTo>
                <a:cubicBezTo>
                  <a:pt x="18960" y="4158"/>
                  <a:pt x="28998" y="0"/>
                  <a:pt x="39464" y="0"/>
                </a:cubicBezTo>
                <a:lnTo>
                  <a:pt x="952925" y="0"/>
                </a:lnTo>
                <a:cubicBezTo>
                  <a:pt x="963392" y="0"/>
                  <a:pt x="973429" y="4158"/>
                  <a:pt x="980830" y="11559"/>
                </a:cubicBezTo>
                <a:cubicBezTo>
                  <a:pt x="988231" y="18960"/>
                  <a:pt x="992389" y="28998"/>
                  <a:pt x="992389" y="39464"/>
                </a:cubicBezTo>
                <a:lnTo>
                  <a:pt x="992389" y="355176"/>
                </a:lnTo>
                <a:cubicBezTo>
                  <a:pt x="992389" y="365643"/>
                  <a:pt x="988231" y="375680"/>
                  <a:pt x="980830" y="383081"/>
                </a:cubicBezTo>
                <a:cubicBezTo>
                  <a:pt x="973429" y="390482"/>
                  <a:pt x="963391" y="394640"/>
                  <a:pt x="952925" y="394640"/>
                </a:cubicBezTo>
                <a:lnTo>
                  <a:pt x="39464" y="394640"/>
                </a:lnTo>
                <a:cubicBezTo>
                  <a:pt x="28997" y="394640"/>
                  <a:pt x="18960" y="390482"/>
                  <a:pt x="11559" y="383081"/>
                </a:cubicBezTo>
                <a:cubicBezTo>
                  <a:pt x="4158" y="375680"/>
                  <a:pt x="0" y="365642"/>
                  <a:pt x="0" y="355176"/>
                </a:cubicBezTo>
                <a:lnTo>
                  <a:pt x="0" y="3946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99" tIns="21719" rIns="26799" bIns="21719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800" kern="1200" dirty="0" smtClean="0"/>
              <a:t>Partenariat entre l’Université de Savoie</a:t>
            </a:r>
            <a:endParaRPr lang="fr-FR" sz="800" kern="1200" dirty="0"/>
          </a:p>
        </p:txBody>
      </p:sp>
      <p:sp>
        <p:nvSpPr>
          <p:cNvPr id="75" name="Forme libre 74"/>
          <p:cNvSpPr/>
          <p:nvPr/>
        </p:nvSpPr>
        <p:spPr>
          <a:xfrm>
            <a:off x="971600" y="2787775"/>
            <a:ext cx="1116437" cy="792088"/>
          </a:xfrm>
          <a:custGeom>
            <a:avLst/>
            <a:gdLst>
              <a:gd name="connsiteX0" fmla="*/ 0 w 1116437"/>
              <a:gd name="connsiteY0" fmla="*/ 92083 h 920827"/>
              <a:gd name="connsiteX1" fmla="*/ 26971 w 1116437"/>
              <a:gd name="connsiteY1" fmla="*/ 26970 h 920827"/>
              <a:gd name="connsiteX2" fmla="*/ 92084 w 1116437"/>
              <a:gd name="connsiteY2" fmla="*/ 0 h 920827"/>
              <a:gd name="connsiteX3" fmla="*/ 1024354 w 1116437"/>
              <a:gd name="connsiteY3" fmla="*/ 0 h 920827"/>
              <a:gd name="connsiteX4" fmla="*/ 1089467 w 1116437"/>
              <a:gd name="connsiteY4" fmla="*/ 26971 h 920827"/>
              <a:gd name="connsiteX5" fmla="*/ 1116437 w 1116437"/>
              <a:gd name="connsiteY5" fmla="*/ 92084 h 920827"/>
              <a:gd name="connsiteX6" fmla="*/ 1116437 w 1116437"/>
              <a:gd name="connsiteY6" fmla="*/ 828744 h 920827"/>
              <a:gd name="connsiteX7" fmla="*/ 1089466 w 1116437"/>
              <a:gd name="connsiteY7" fmla="*/ 893857 h 920827"/>
              <a:gd name="connsiteX8" fmla="*/ 1024353 w 1116437"/>
              <a:gd name="connsiteY8" fmla="*/ 920827 h 920827"/>
              <a:gd name="connsiteX9" fmla="*/ 92083 w 1116437"/>
              <a:gd name="connsiteY9" fmla="*/ 920827 h 920827"/>
              <a:gd name="connsiteX10" fmla="*/ 26970 w 1116437"/>
              <a:gd name="connsiteY10" fmla="*/ 893856 h 920827"/>
              <a:gd name="connsiteX11" fmla="*/ 0 w 1116437"/>
              <a:gd name="connsiteY11" fmla="*/ 828743 h 920827"/>
              <a:gd name="connsiteX12" fmla="*/ 0 w 1116437"/>
              <a:gd name="connsiteY12" fmla="*/ 92083 h 92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6437" h="920827">
                <a:moveTo>
                  <a:pt x="0" y="92083"/>
                </a:moveTo>
                <a:cubicBezTo>
                  <a:pt x="0" y="67661"/>
                  <a:pt x="9702" y="44239"/>
                  <a:pt x="26971" y="26970"/>
                </a:cubicBezTo>
                <a:cubicBezTo>
                  <a:pt x="44240" y="9701"/>
                  <a:pt x="67662" y="0"/>
                  <a:pt x="92084" y="0"/>
                </a:cubicBezTo>
                <a:lnTo>
                  <a:pt x="1024354" y="0"/>
                </a:lnTo>
                <a:cubicBezTo>
                  <a:pt x="1048776" y="0"/>
                  <a:pt x="1072198" y="9702"/>
                  <a:pt x="1089467" y="26971"/>
                </a:cubicBezTo>
                <a:cubicBezTo>
                  <a:pt x="1106736" y="44240"/>
                  <a:pt x="1116437" y="67662"/>
                  <a:pt x="1116437" y="92084"/>
                </a:cubicBezTo>
                <a:lnTo>
                  <a:pt x="1116437" y="828744"/>
                </a:lnTo>
                <a:cubicBezTo>
                  <a:pt x="1116437" y="853166"/>
                  <a:pt x="1106735" y="876588"/>
                  <a:pt x="1089466" y="893857"/>
                </a:cubicBezTo>
                <a:cubicBezTo>
                  <a:pt x="1072197" y="911126"/>
                  <a:pt x="1048775" y="920827"/>
                  <a:pt x="1024353" y="920827"/>
                </a:cubicBezTo>
                <a:lnTo>
                  <a:pt x="92083" y="920827"/>
                </a:lnTo>
                <a:cubicBezTo>
                  <a:pt x="67661" y="920827"/>
                  <a:pt x="44239" y="911125"/>
                  <a:pt x="26970" y="893856"/>
                </a:cubicBezTo>
                <a:cubicBezTo>
                  <a:pt x="9701" y="876587"/>
                  <a:pt x="0" y="853165"/>
                  <a:pt x="0" y="828743"/>
                </a:cubicBezTo>
                <a:lnTo>
                  <a:pt x="0" y="92083"/>
                </a:lnTo>
                <a:close/>
              </a:path>
            </a:pathLst>
          </a:custGeom>
        </p:spPr>
        <p:style>
          <a:lnRef idx="1">
            <a:schemeClr val="accent4">
              <a:hueOff val="-2232385"/>
              <a:satOff val="13449"/>
              <a:lumOff val="107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431" tIns="72000" rIns="36431" bIns="36431" numCol="1" spcCol="1270" anchor="t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800" kern="1200" dirty="0" smtClean="0"/>
              <a:t>FORMASUP : organisme gestionnaire de l’apprentissage à l’Université</a:t>
            </a:r>
            <a:endParaRPr lang="fr-FR" sz="800" kern="1200" dirty="0"/>
          </a:p>
        </p:txBody>
      </p:sp>
      <p:sp>
        <p:nvSpPr>
          <p:cNvPr id="76" name="Flèche en arc 75"/>
          <p:cNvSpPr/>
          <p:nvPr/>
        </p:nvSpPr>
        <p:spPr>
          <a:xfrm rot="15245929" flipH="1">
            <a:off x="1177373" y="3284482"/>
            <a:ext cx="1063672" cy="1230890"/>
          </a:xfrm>
          <a:prstGeom prst="circularArrow">
            <a:avLst>
              <a:gd name="adj1" fmla="val 2452"/>
              <a:gd name="adj2" fmla="val 296835"/>
              <a:gd name="adj3" fmla="val 19527654"/>
              <a:gd name="adj4" fmla="val 12575511"/>
              <a:gd name="adj5" fmla="val 2861"/>
            </a:avLst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</p:sp>
      <p:sp>
        <p:nvSpPr>
          <p:cNvPr id="77" name="Forme libre 76"/>
          <p:cNvSpPr/>
          <p:nvPr/>
        </p:nvSpPr>
        <p:spPr>
          <a:xfrm>
            <a:off x="1259632" y="3363838"/>
            <a:ext cx="992389" cy="394640"/>
          </a:xfrm>
          <a:custGeom>
            <a:avLst/>
            <a:gdLst>
              <a:gd name="connsiteX0" fmla="*/ 0 w 992389"/>
              <a:gd name="connsiteY0" fmla="*/ 39464 h 394640"/>
              <a:gd name="connsiteX1" fmla="*/ 11559 w 992389"/>
              <a:gd name="connsiteY1" fmla="*/ 11559 h 394640"/>
              <a:gd name="connsiteX2" fmla="*/ 39464 w 992389"/>
              <a:gd name="connsiteY2" fmla="*/ 0 h 394640"/>
              <a:gd name="connsiteX3" fmla="*/ 952925 w 992389"/>
              <a:gd name="connsiteY3" fmla="*/ 0 h 394640"/>
              <a:gd name="connsiteX4" fmla="*/ 980830 w 992389"/>
              <a:gd name="connsiteY4" fmla="*/ 11559 h 394640"/>
              <a:gd name="connsiteX5" fmla="*/ 992389 w 992389"/>
              <a:gd name="connsiteY5" fmla="*/ 39464 h 394640"/>
              <a:gd name="connsiteX6" fmla="*/ 992389 w 992389"/>
              <a:gd name="connsiteY6" fmla="*/ 355176 h 394640"/>
              <a:gd name="connsiteX7" fmla="*/ 980830 w 992389"/>
              <a:gd name="connsiteY7" fmla="*/ 383081 h 394640"/>
              <a:gd name="connsiteX8" fmla="*/ 952925 w 992389"/>
              <a:gd name="connsiteY8" fmla="*/ 394640 h 394640"/>
              <a:gd name="connsiteX9" fmla="*/ 39464 w 992389"/>
              <a:gd name="connsiteY9" fmla="*/ 394640 h 394640"/>
              <a:gd name="connsiteX10" fmla="*/ 11559 w 992389"/>
              <a:gd name="connsiteY10" fmla="*/ 383081 h 394640"/>
              <a:gd name="connsiteX11" fmla="*/ 0 w 992389"/>
              <a:gd name="connsiteY11" fmla="*/ 355176 h 394640"/>
              <a:gd name="connsiteX12" fmla="*/ 0 w 992389"/>
              <a:gd name="connsiteY12" fmla="*/ 39464 h 3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389" h="394640">
                <a:moveTo>
                  <a:pt x="0" y="39464"/>
                </a:moveTo>
                <a:cubicBezTo>
                  <a:pt x="0" y="28997"/>
                  <a:pt x="4158" y="18960"/>
                  <a:pt x="11559" y="11559"/>
                </a:cubicBezTo>
                <a:cubicBezTo>
                  <a:pt x="18960" y="4158"/>
                  <a:pt x="28998" y="0"/>
                  <a:pt x="39464" y="0"/>
                </a:cubicBezTo>
                <a:lnTo>
                  <a:pt x="952925" y="0"/>
                </a:lnTo>
                <a:cubicBezTo>
                  <a:pt x="963392" y="0"/>
                  <a:pt x="973429" y="4158"/>
                  <a:pt x="980830" y="11559"/>
                </a:cubicBezTo>
                <a:cubicBezTo>
                  <a:pt x="988231" y="18960"/>
                  <a:pt x="992389" y="28998"/>
                  <a:pt x="992389" y="39464"/>
                </a:cubicBezTo>
                <a:lnTo>
                  <a:pt x="992389" y="355176"/>
                </a:lnTo>
                <a:cubicBezTo>
                  <a:pt x="992389" y="365643"/>
                  <a:pt x="988231" y="375680"/>
                  <a:pt x="980830" y="383081"/>
                </a:cubicBezTo>
                <a:cubicBezTo>
                  <a:pt x="973429" y="390482"/>
                  <a:pt x="963391" y="394640"/>
                  <a:pt x="952925" y="394640"/>
                </a:cubicBezTo>
                <a:lnTo>
                  <a:pt x="39464" y="394640"/>
                </a:lnTo>
                <a:cubicBezTo>
                  <a:pt x="28997" y="394640"/>
                  <a:pt x="18960" y="390482"/>
                  <a:pt x="11559" y="383081"/>
                </a:cubicBezTo>
                <a:cubicBezTo>
                  <a:pt x="4158" y="375680"/>
                  <a:pt x="0" y="365642"/>
                  <a:pt x="0" y="355176"/>
                </a:cubicBezTo>
                <a:lnTo>
                  <a:pt x="0" y="3946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232385"/>
              <a:satOff val="13449"/>
              <a:lumOff val="1078"/>
              <a:alphaOff val="0"/>
            </a:schemeClr>
          </a:fillRef>
          <a:effectRef idx="2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99" tIns="21719" rIns="26799" bIns="21719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800" kern="1200" dirty="0" smtClean="0"/>
              <a:t>Partenariat entre le CDG 74 et FORMASUP</a:t>
            </a:r>
            <a:endParaRPr lang="fr-FR" sz="800" kern="1200" dirty="0"/>
          </a:p>
        </p:txBody>
      </p:sp>
      <p:sp>
        <p:nvSpPr>
          <p:cNvPr id="78" name="Forme libre 77"/>
          <p:cNvSpPr/>
          <p:nvPr/>
        </p:nvSpPr>
        <p:spPr>
          <a:xfrm>
            <a:off x="1691680" y="4083918"/>
            <a:ext cx="1116437" cy="576064"/>
          </a:xfrm>
          <a:custGeom>
            <a:avLst/>
            <a:gdLst>
              <a:gd name="connsiteX0" fmla="*/ 0 w 1116437"/>
              <a:gd name="connsiteY0" fmla="*/ 92083 h 920827"/>
              <a:gd name="connsiteX1" fmla="*/ 26971 w 1116437"/>
              <a:gd name="connsiteY1" fmla="*/ 26970 h 920827"/>
              <a:gd name="connsiteX2" fmla="*/ 92084 w 1116437"/>
              <a:gd name="connsiteY2" fmla="*/ 0 h 920827"/>
              <a:gd name="connsiteX3" fmla="*/ 1024354 w 1116437"/>
              <a:gd name="connsiteY3" fmla="*/ 0 h 920827"/>
              <a:gd name="connsiteX4" fmla="*/ 1089467 w 1116437"/>
              <a:gd name="connsiteY4" fmla="*/ 26971 h 920827"/>
              <a:gd name="connsiteX5" fmla="*/ 1116437 w 1116437"/>
              <a:gd name="connsiteY5" fmla="*/ 92084 h 920827"/>
              <a:gd name="connsiteX6" fmla="*/ 1116437 w 1116437"/>
              <a:gd name="connsiteY6" fmla="*/ 828744 h 920827"/>
              <a:gd name="connsiteX7" fmla="*/ 1089466 w 1116437"/>
              <a:gd name="connsiteY7" fmla="*/ 893857 h 920827"/>
              <a:gd name="connsiteX8" fmla="*/ 1024353 w 1116437"/>
              <a:gd name="connsiteY8" fmla="*/ 920827 h 920827"/>
              <a:gd name="connsiteX9" fmla="*/ 92083 w 1116437"/>
              <a:gd name="connsiteY9" fmla="*/ 920827 h 920827"/>
              <a:gd name="connsiteX10" fmla="*/ 26970 w 1116437"/>
              <a:gd name="connsiteY10" fmla="*/ 893856 h 920827"/>
              <a:gd name="connsiteX11" fmla="*/ 0 w 1116437"/>
              <a:gd name="connsiteY11" fmla="*/ 828743 h 920827"/>
              <a:gd name="connsiteX12" fmla="*/ 0 w 1116437"/>
              <a:gd name="connsiteY12" fmla="*/ 92083 h 92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6437" h="920827">
                <a:moveTo>
                  <a:pt x="0" y="92083"/>
                </a:moveTo>
                <a:cubicBezTo>
                  <a:pt x="0" y="67661"/>
                  <a:pt x="9702" y="44239"/>
                  <a:pt x="26971" y="26970"/>
                </a:cubicBezTo>
                <a:cubicBezTo>
                  <a:pt x="44240" y="9701"/>
                  <a:pt x="67662" y="0"/>
                  <a:pt x="92084" y="0"/>
                </a:cubicBezTo>
                <a:lnTo>
                  <a:pt x="1024354" y="0"/>
                </a:lnTo>
                <a:cubicBezTo>
                  <a:pt x="1048776" y="0"/>
                  <a:pt x="1072198" y="9702"/>
                  <a:pt x="1089467" y="26971"/>
                </a:cubicBezTo>
                <a:cubicBezTo>
                  <a:pt x="1106736" y="44240"/>
                  <a:pt x="1116437" y="67662"/>
                  <a:pt x="1116437" y="92084"/>
                </a:cubicBezTo>
                <a:lnTo>
                  <a:pt x="1116437" y="828744"/>
                </a:lnTo>
                <a:cubicBezTo>
                  <a:pt x="1116437" y="853166"/>
                  <a:pt x="1106735" y="876588"/>
                  <a:pt x="1089466" y="893857"/>
                </a:cubicBezTo>
                <a:cubicBezTo>
                  <a:pt x="1072197" y="911126"/>
                  <a:pt x="1048775" y="920827"/>
                  <a:pt x="1024353" y="920827"/>
                </a:cubicBezTo>
                <a:lnTo>
                  <a:pt x="92083" y="920827"/>
                </a:lnTo>
                <a:cubicBezTo>
                  <a:pt x="67661" y="920827"/>
                  <a:pt x="44239" y="911125"/>
                  <a:pt x="26970" y="893856"/>
                </a:cubicBezTo>
                <a:cubicBezTo>
                  <a:pt x="9701" y="876587"/>
                  <a:pt x="0" y="853165"/>
                  <a:pt x="0" y="828743"/>
                </a:cubicBezTo>
                <a:lnTo>
                  <a:pt x="0" y="92083"/>
                </a:lnTo>
                <a:close/>
              </a:path>
            </a:pathLst>
          </a:custGeom>
        </p:spPr>
        <p:style>
          <a:lnRef idx="1">
            <a:schemeClr val="accent4">
              <a:hueOff val="-4464770"/>
              <a:satOff val="26899"/>
              <a:lumOff val="2156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6431" tIns="36431" rIns="36431" bIns="233751" numCol="1" spcCol="1270" anchor="t" anchorCtr="0">
            <a:noAutofit/>
          </a:bodyPr>
          <a:lstStyle/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800" kern="1200" dirty="0" smtClean="0"/>
              <a:t>Réduire les coûts pour les collectivités </a:t>
            </a:r>
            <a:endParaRPr lang="fr-FR" sz="800" kern="1200" dirty="0"/>
          </a:p>
        </p:txBody>
      </p:sp>
      <p:sp>
        <p:nvSpPr>
          <p:cNvPr id="79" name="Forme libre 78"/>
          <p:cNvSpPr/>
          <p:nvPr/>
        </p:nvSpPr>
        <p:spPr>
          <a:xfrm>
            <a:off x="1979712" y="4443958"/>
            <a:ext cx="992389" cy="394640"/>
          </a:xfrm>
          <a:custGeom>
            <a:avLst/>
            <a:gdLst>
              <a:gd name="connsiteX0" fmla="*/ 0 w 992389"/>
              <a:gd name="connsiteY0" fmla="*/ 39464 h 394640"/>
              <a:gd name="connsiteX1" fmla="*/ 11559 w 992389"/>
              <a:gd name="connsiteY1" fmla="*/ 11559 h 394640"/>
              <a:gd name="connsiteX2" fmla="*/ 39464 w 992389"/>
              <a:gd name="connsiteY2" fmla="*/ 0 h 394640"/>
              <a:gd name="connsiteX3" fmla="*/ 952925 w 992389"/>
              <a:gd name="connsiteY3" fmla="*/ 0 h 394640"/>
              <a:gd name="connsiteX4" fmla="*/ 980830 w 992389"/>
              <a:gd name="connsiteY4" fmla="*/ 11559 h 394640"/>
              <a:gd name="connsiteX5" fmla="*/ 992389 w 992389"/>
              <a:gd name="connsiteY5" fmla="*/ 39464 h 394640"/>
              <a:gd name="connsiteX6" fmla="*/ 992389 w 992389"/>
              <a:gd name="connsiteY6" fmla="*/ 355176 h 394640"/>
              <a:gd name="connsiteX7" fmla="*/ 980830 w 992389"/>
              <a:gd name="connsiteY7" fmla="*/ 383081 h 394640"/>
              <a:gd name="connsiteX8" fmla="*/ 952925 w 992389"/>
              <a:gd name="connsiteY8" fmla="*/ 394640 h 394640"/>
              <a:gd name="connsiteX9" fmla="*/ 39464 w 992389"/>
              <a:gd name="connsiteY9" fmla="*/ 394640 h 394640"/>
              <a:gd name="connsiteX10" fmla="*/ 11559 w 992389"/>
              <a:gd name="connsiteY10" fmla="*/ 383081 h 394640"/>
              <a:gd name="connsiteX11" fmla="*/ 0 w 992389"/>
              <a:gd name="connsiteY11" fmla="*/ 355176 h 394640"/>
              <a:gd name="connsiteX12" fmla="*/ 0 w 992389"/>
              <a:gd name="connsiteY12" fmla="*/ 39464 h 3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389" h="394640">
                <a:moveTo>
                  <a:pt x="0" y="39464"/>
                </a:moveTo>
                <a:cubicBezTo>
                  <a:pt x="0" y="28997"/>
                  <a:pt x="4158" y="18960"/>
                  <a:pt x="11559" y="11559"/>
                </a:cubicBezTo>
                <a:cubicBezTo>
                  <a:pt x="18960" y="4158"/>
                  <a:pt x="28998" y="0"/>
                  <a:pt x="39464" y="0"/>
                </a:cubicBezTo>
                <a:lnTo>
                  <a:pt x="952925" y="0"/>
                </a:lnTo>
                <a:cubicBezTo>
                  <a:pt x="963392" y="0"/>
                  <a:pt x="973429" y="4158"/>
                  <a:pt x="980830" y="11559"/>
                </a:cubicBezTo>
                <a:cubicBezTo>
                  <a:pt x="988231" y="18960"/>
                  <a:pt x="992389" y="28998"/>
                  <a:pt x="992389" y="39464"/>
                </a:cubicBezTo>
                <a:lnTo>
                  <a:pt x="992389" y="355176"/>
                </a:lnTo>
                <a:cubicBezTo>
                  <a:pt x="992389" y="365643"/>
                  <a:pt x="988231" y="375680"/>
                  <a:pt x="980830" y="383081"/>
                </a:cubicBezTo>
                <a:cubicBezTo>
                  <a:pt x="973429" y="390482"/>
                  <a:pt x="963391" y="394640"/>
                  <a:pt x="952925" y="394640"/>
                </a:cubicBezTo>
                <a:lnTo>
                  <a:pt x="39464" y="394640"/>
                </a:lnTo>
                <a:cubicBezTo>
                  <a:pt x="28997" y="394640"/>
                  <a:pt x="18960" y="390482"/>
                  <a:pt x="11559" y="383081"/>
                </a:cubicBezTo>
                <a:cubicBezTo>
                  <a:pt x="4158" y="375680"/>
                  <a:pt x="0" y="365642"/>
                  <a:pt x="0" y="355176"/>
                </a:cubicBezTo>
                <a:lnTo>
                  <a:pt x="0" y="39464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799" tIns="21719" rIns="26799" bIns="21719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800" kern="1200" dirty="0" smtClean="0"/>
              <a:t>Le but de l’accord</a:t>
            </a:r>
            <a:endParaRPr lang="fr-FR" sz="800" kern="1200" dirty="0"/>
          </a:p>
        </p:txBody>
      </p:sp>
      <p:sp>
        <p:nvSpPr>
          <p:cNvPr id="31" name="Espace réservé du texte 1"/>
          <p:cNvSpPr txBox="1">
            <a:spLocks/>
          </p:cNvSpPr>
          <p:nvPr/>
        </p:nvSpPr>
        <p:spPr>
          <a:xfrm>
            <a:off x="3995936" y="1275606"/>
            <a:ext cx="381642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175" marR="0" lvl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fr-FR" sz="1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Depuis le 1er janvier 2015, </a:t>
            </a: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le CDG74 instruit les dossiers de médailles d’honneur régionales, départementales et communales</a:t>
            </a:r>
            <a:r>
              <a:rPr kumimoji="0" lang="fr-FR" sz="1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itchFamily="34" charset="0"/>
              </a:rPr>
              <a:t>. </a:t>
            </a:r>
            <a:endParaRPr kumimoji="0" lang="fr-FR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4716016" y="1995686"/>
            <a:ext cx="2719404" cy="64918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lvl="0" indent="12700" algn="ctr">
              <a:spcBef>
                <a:spcPct val="20000"/>
              </a:spcBef>
              <a:defRPr/>
            </a:pPr>
            <a:r>
              <a:rPr lang="fr-FR" sz="1000" dirty="0" smtClean="0">
                <a:latin typeface="Corbel" pitchFamily="34" charset="0"/>
              </a:rPr>
              <a:t>Ces médailles sont décernées deux fois par an à l’occasion du 1er janvier et du 14 juillet</a:t>
            </a:r>
          </a:p>
        </p:txBody>
      </p:sp>
      <p:graphicFrame>
        <p:nvGraphicFramePr>
          <p:cNvPr id="43" name="Diagramme 42"/>
          <p:cNvGraphicFramePr/>
          <p:nvPr/>
        </p:nvGraphicFramePr>
        <p:xfrm>
          <a:off x="3851920" y="3435846"/>
          <a:ext cx="3672408" cy="160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67" name="Connecteur droit 66"/>
          <p:cNvCxnSpPr/>
          <p:nvPr/>
        </p:nvCxnSpPr>
        <p:spPr>
          <a:xfrm flipH="1">
            <a:off x="3059832" y="843558"/>
            <a:ext cx="864096" cy="429994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3563888" y="2859782"/>
            <a:ext cx="43204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re 15"/>
          <p:cNvSpPr txBox="1">
            <a:spLocks/>
          </p:cNvSpPr>
          <p:nvPr/>
        </p:nvSpPr>
        <p:spPr>
          <a:xfrm>
            <a:off x="107504" y="0"/>
            <a:ext cx="7776864" cy="771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j-ea"/>
                <a:cs typeface="+mj-cs"/>
              </a:rPr>
              <a:t>L’additionnelle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8028384" y="3579862"/>
            <a:ext cx="1115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L’additionnelle</a:t>
            </a:r>
            <a:endParaRPr lang="fr-FR" sz="1000" dirty="0">
              <a:latin typeface="Tempus Sans ITC" pitchFamily="82" charset="0"/>
            </a:endParaRPr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52" grpId="0"/>
      <p:bldP spid="55" grpId="0"/>
      <p:bldP spid="72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31" grpId="0"/>
      <p:bldP spid="33" grpId="0" animBg="1"/>
      <p:bldGraphic spid="4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8054535" y="4132630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8054535" y="4132630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0" y="2271288"/>
            <a:ext cx="216022" cy="2880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028384" y="3003798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obligatoires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028384" y="3291830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facultatifs</a:t>
            </a:r>
            <a:endParaRPr lang="fr-FR" sz="800" dirty="0">
              <a:latin typeface="Tempus Sans ITC" pitchFamily="82" charset="0"/>
            </a:endParaRPr>
          </a:p>
        </p:txBody>
      </p:sp>
      <p:pic>
        <p:nvPicPr>
          <p:cNvPr id="15366" name="Picture 6" descr="thGW51BTQ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0"/>
            <a:ext cx="849818" cy="7868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7" name="Text Box 4"/>
          <p:cNvSpPr txBox="1">
            <a:spLocks noChangeArrowheads="1" noChangeShapeType="1"/>
          </p:cNvSpPr>
          <p:nvPr/>
        </p:nvSpPr>
        <p:spPr bwMode="auto">
          <a:xfrm>
            <a:off x="4427984" y="915566"/>
            <a:ext cx="3240360" cy="50405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22225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>
                <a:latin typeface="Tempus Sans ITC" pitchFamily="82" charset="0"/>
                <a:cs typeface="Arial" pitchFamily="34" charset="0"/>
              </a:rPr>
              <a:t>Entretiens exploratoires des ateliers mobilité</a:t>
            </a:r>
          </a:p>
        </p:txBody>
      </p:sp>
      <p:pic>
        <p:nvPicPr>
          <p:cNvPr id="28" name="Image 27" descr="téléchargement (9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6948264" y="0"/>
            <a:ext cx="792088" cy="594066"/>
          </a:xfrm>
          <a:prstGeom prst="rect">
            <a:avLst/>
          </a:prstGeom>
        </p:spPr>
      </p:pic>
      <p:cxnSp>
        <p:nvCxnSpPr>
          <p:cNvPr id="30" name="Connecteur droit 29"/>
          <p:cNvCxnSpPr/>
          <p:nvPr/>
        </p:nvCxnSpPr>
        <p:spPr>
          <a:xfrm flipH="1">
            <a:off x="3491880" y="771550"/>
            <a:ext cx="648072" cy="437195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3851920" y="2787774"/>
            <a:ext cx="403244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Diagramme 46"/>
          <p:cNvGraphicFramePr/>
          <p:nvPr/>
        </p:nvGraphicFramePr>
        <p:xfrm>
          <a:off x="4139952" y="1419622"/>
          <a:ext cx="367240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35496" y="915566"/>
            <a:ext cx="39239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empus Sans ITC" pitchFamily="82" charset="0"/>
                <a:cs typeface="Arial" pitchFamily="34" charset="0"/>
              </a:rPr>
              <a:t>Prise en charge des frais de gestion sur les contrats aidés mis en place et gérés par le CDG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7"/>
          <p:cNvSpPr txBox="1">
            <a:spLocks noChangeArrowheads="1" noChangeShapeType="1"/>
          </p:cNvSpPr>
          <p:nvPr/>
        </p:nvSpPr>
        <p:spPr bwMode="auto">
          <a:xfrm>
            <a:off x="395536" y="3435846"/>
            <a:ext cx="3275856" cy="432048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>
                <a:latin typeface="Tempus Sans ITC" pitchFamily="82" charset="0"/>
                <a:cs typeface="Arial" pitchFamily="34" charset="0"/>
              </a:rPr>
              <a:t>Prise en charge des frais de gestion des contrats d’action sociale &amp; prévoyance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 rot="21314571">
            <a:off x="206880" y="4067683"/>
            <a:ext cx="3114365" cy="789361"/>
          </a:xfrm>
          <a:prstGeom prst="homePlate">
            <a:avLst>
              <a:gd name="adj" fmla="val 43788"/>
            </a:avLst>
          </a:prstGeom>
          <a:solidFill>
            <a:srgbClr val="FFC000"/>
          </a:soli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L’adhésion à l’additionnelle permet la </a:t>
            </a:r>
            <a:r>
              <a:rPr kumimoji="0" lang="fr-FR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gratuité des frais de gestion</a:t>
            </a:r>
            <a:r>
              <a:rPr kumimoji="0" lang="fr-FR" sz="105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 liés au dispositif d’action sociale</a:t>
            </a:r>
            <a:r>
              <a:rPr kumimoji="0" lang="fr-FR" sz="105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rbel" pitchFamily="34" charset="0"/>
                <a:cs typeface="Arial" pitchFamily="34" charset="0"/>
              </a:rPr>
              <a:t> présenté précédemment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061825">
            <a:off x="-144430" y="3321620"/>
            <a:ext cx="758419" cy="5001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48" name="Diagramme 47"/>
          <p:cNvGraphicFramePr/>
          <p:nvPr/>
        </p:nvGraphicFramePr>
        <p:xfrm>
          <a:off x="107504" y="987574"/>
          <a:ext cx="360040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5" name="Titre 15"/>
          <p:cNvSpPr>
            <a:spLocks noGrp="1"/>
          </p:cNvSpPr>
          <p:nvPr>
            <p:ph type="title"/>
          </p:nvPr>
        </p:nvSpPr>
        <p:spPr>
          <a:xfrm>
            <a:off x="107504" y="51470"/>
            <a:ext cx="7776864" cy="720080"/>
          </a:xfrm>
        </p:spPr>
        <p:txBody>
          <a:bodyPr/>
          <a:lstStyle/>
          <a:p>
            <a:r>
              <a:rPr lang="fr-FR" sz="3200" dirty="0" smtClean="0"/>
              <a:t>L’additionnelle</a:t>
            </a:r>
            <a:endParaRPr lang="fr-FR" sz="3200" dirty="0"/>
          </a:p>
        </p:txBody>
      </p:sp>
      <p:sp>
        <p:nvSpPr>
          <p:cNvPr id="26" name="ZoneTexte 25"/>
          <p:cNvSpPr txBox="1"/>
          <p:nvPr/>
        </p:nvSpPr>
        <p:spPr>
          <a:xfrm>
            <a:off x="8028384" y="3579862"/>
            <a:ext cx="1115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L’additionnelle</a:t>
            </a:r>
            <a:endParaRPr lang="fr-FR" sz="1000" dirty="0">
              <a:latin typeface="Tempus Sans ITC" pitchFamily="82" charset="0"/>
            </a:endParaRPr>
          </a:p>
        </p:txBody>
      </p:sp>
      <p:sp>
        <p:nvSpPr>
          <p:cNvPr id="29" name="Text Box 29"/>
          <p:cNvSpPr txBox="1">
            <a:spLocks noChangeArrowheads="1" noChangeShapeType="1"/>
          </p:cNvSpPr>
          <p:nvPr/>
        </p:nvSpPr>
        <p:spPr bwMode="auto">
          <a:xfrm>
            <a:off x="4860032" y="2859782"/>
            <a:ext cx="2232248" cy="288032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mpus Sans ITC" pitchFamily="82" charset="0"/>
                <a:cs typeface="Arial" pitchFamily="34" charset="0"/>
              </a:rPr>
              <a:t>Outils d’aide au recrutement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Diagramme 30"/>
          <p:cNvGraphicFramePr/>
          <p:nvPr/>
        </p:nvGraphicFramePr>
        <p:xfrm>
          <a:off x="3995936" y="3579862"/>
          <a:ext cx="1944216" cy="14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cxnSp>
        <p:nvCxnSpPr>
          <p:cNvPr id="35" name="Connecteur droit 34"/>
          <p:cNvCxnSpPr/>
          <p:nvPr/>
        </p:nvCxnSpPr>
        <p:spPr>
          <a:xfrm flipH="1">
            <a:off x="0" y="3363838"/>
            <a:ext cx="37434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3707904" y="3147814"/>
            <a:ext cx="2448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smtClean="0"/>
              <a:t>Mise à disposition d’un guide aidant aux différentes étapes du recrutement :</a:t>
            </a:r>
            <a:endParaRPr lang="fr-FR" sz="1050" dirty="0"/>
          </a:p>
        </p:txBody>
      </p:sp>
      <p:sp>
        <p:nvSpPr>
          <p:cNvPr id="51" name="Carré corné 50"/>
          <p:cNvSpPr/>
          <p:nvPr/>
        </p:nvSpPr>
        <p:spPr>
          <a:xfrm>
            <a:off x="6444208" y="3435846"/>
            <a:ext cx="1296144" cy="1368152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" tIns="72000" rIns="36000" bIns="0" rtlCol="0" anchor="b"/>
          <a:lstStyle/>
          <a:p>
            <a:pPr algn="ctr"/>
            <a:endParaRPr lang="fr-FR" sz="1050" dirty="0" smtClean="0">
              <a:solidFill>
                <a:schemeClr val="tx1"/>
              </a:solidFill>
              <a:latin typeface="Corbel" pitchFamily="34" charset="0"/>
            </a:endParaRPr>
          </a:p>
          <a:p>
            <a:pPr algn="ctr"/>
            <a:endParaRPr lang="fr-FR" sz="1050" dirty="0" smtClean="0">
              <a:solidFill>
                <a:schemeClr val="tx1"/>
              </a:solidFill>
              <a:latin typeface="Corbel" pitchFamily="34" charset="0"/>
            </a:endParaRPr>
          </a:p>
          <a:p>
            <a:pPr algn="ctr"/>
            <a:r>
              <a:rPr lang="fr-FR" sz="1050" b="1" dirty="0" smtClean="0">
                <a:solidFill>
                  <a:schemeClr val="tx1"/>
                </a:solidFill>
                <a:latin typeface="Tempus Sans ITC" pitchFamily="82" charset="0"/>
              </a:rPr>
              <a:t>A NOTER</a:t>
            </a:r>
          </a:p>
          <a:p>
            <a:pPr algn="ctr"/>
            <a:r>
              <a:rPr lang="fr-FR" sz="1050" dirty="0" smtClean="0">
                <a:solidFill>
                  <a:schemeClr val="tx1"/>
                </a:solidFill>
                <a:latin typeface="Corbel" pitchFamily="34" charset="0"/>
              </a:rPr>
              <a:t>Pour chaque étape de la procédure des supports adaptés sont proposés </a:t>
            </a:r>
          </a:p>
          <a:p>
            <a:pPr algn="ctr"/>
            <a:r>
              <a:rPr lang="fr-FR" sz="800" dirty="0" smtClean="0">
                <a:solidFill>
                  <a:schemeClr val="tx1"/>
                </a:solidFill>
                <a:latin typeface="Corbel" pitchFamily="34" charset="0"/>
              </a:rPr>
              <a:t>(modèle de fiche de poste, grille d’analyse, …)</a:t>
            </a:r>
            <a:endParaRPr lang="fr-FR" sz="800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33" name="Espace réservé du numéro de diapositive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Graphic spid="47" grpId="0">
        <p:bldAsOne/>
      </p:bldGraphic>
      <p:bldP spid="34" grpId="0"/>
      <p:bldP spid="36" grpId="0"/>
      <p:bldP spid="37" grpId="0" animBg="1"/>
      <p:bldGraphic spid="48" grpId="0">
        <p:bldAsOne/>
      </p:bldGraphic>
      <p:bldP spid="29" grpId="0"/>
      <p:bldGraphic spid="31" grpId="0">
        <p:bldAsOne/>
      </p:bldGraphic>
      <p:bldP spid="45" grpId="0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/>
          <p:cNvSpPr/>
          <p:nvPr/>
        </p:nvSpPr>
        <p:spPr>
          <a:xfrm rot="21338940">
            <a:off x="8022381" y="1291545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5" name="Carré corné 4"/>
          <p:cNvSpPr/>
          <p:nvPr/>
        </p:nvSpPr>
        <p:spPr>
          <a:xfrm rot="195315">
            <a:off x="8001384" y="2385052"/>
            <a:ext cx="1049190" cy="57450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6" name="Carré corné 5"/>
          <p:cNvSpPr/>
          <p:nvPr/>
        </p:nvSpPr>
        <p:spPr>
          <a:xfrm rot="21328531">
            <a:off x="8054535" y="3988613"/>
            <a:ext cx="1008112" cy="504056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Tempus Sans ITC" pitchFamily="82" charset="0"/>
              </a:rPr>
              <a:t>Les modes de financements</a:t>
            </a:r>
          </a:p>
        </p:txBody>
      </p:sp>
      <p:sp>
        <p:nvSpPr>
          <p:cNvPr id="7" name="Carré corné 6"/>
          <p:cNvSpPr/>
          <p:nvPr/>
        </p:nvSpPr>
        <p:spPr>
          <a:xfrm rot="344454">
            <a:off x="8074108" y="1324582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Présentation 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du CDG 74</a:t>
            </a:r>
          </a:p>
        </p:txBody>
      </p:sp>
      <p:sp>
        <p:nvSpPr>
          <p:cNvPr id="8" name="Carré corné 7"/>
          <p:cNvSpPr/>
          <p:nvPr/>
        </p:nvSpPr>
        <p:spPr>
          <a:xfrm rot="21207336">
            <a:off x="7985920" y="2415304"/>
            <a:ext cx="1008112" cy="576064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Tempus Sans ITC" pitchFamily="82" charset="0"/>
              </a:rPr>
              <a:t>Les services proposés</a:t>
            </a:r>
          </a:p>
        </p:txBody>
      </p:sp>
      <p:sp>
        <p:nvSpPr>
          <p:cNvPr id="9" name="Carré corné 8"/>
          <p:cNvSpPr/>
          <p:nvPr/>
        </p:nvSpPr>
        <p:spPr>
          <a:xfrm rot="342527">
            <a:off x="8054535" y="3988613"/>
            <a:ext cx="1008112" cy="576064"/>
          </a:xfrm>
          <a:prstGeom prst="foldedCorner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Tempus Sans ITC" pitchFamily="82" charset="0"/>
              </a:rPr>
              <a:t>Les </a:t>
            </a:r>
            <a:r>
              <a:rPr lang="fr-FR" sz="1050" dirty="0" smtClean="0">
                <a:solidFill>
                  <a:schemeClr val="tx1"/>
                </a:solidFill>
                <a:latin typeface="Tempus Sans ITC" pitchFamily="82" charset="0"/>
              </a:rPr>
              <a:t>tarifs</a:t>
            </a:r>
            <a:endParaRPr lang="fr-FR" sz="1050" dirty="0">
              <a:solidFill>
                <a:schemeClr val="tx1"/>
              </a:solidFill>
              <a:latin typeface="Tempus Sans ITC" pitchFamily="82" charset="0"/>
            </a:endParaRPr>
          </a:p>
        </p:txBody>
      </p:sp>
      <p:pic>
        <p:nvPicPr>
          <p:cNvPr id="10" name="Image 9" descr="téléchargement (2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flipH="1">
            <a:off x="8855970" y="2271288"/>
            <a:ext cx="216022" cy="28803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028384" y="3003798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obligatoires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14" name="Carré corné 13"/>
          <p:cNvSpPr/>
          <p:nvPr/>
        </p:nvSpPr>
        <p:spPr>
          <a:xfrm rot="20993458">
            <a:off x="183284" y="289492"/>
            <a:ext cx="1156591" cy="965773"/>
          </a:xfrm>
          <a:prstGeom prst="foldedCorner">
            <a:avLst/>
          </a:prstGeom>
          <a:solidFill>
            <a:srgbClr val="FFFF99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08000" rIns="36000" bIns="36000" rtlCol="0" anchor="ctr"/>
          <a:lstStyle/>
          <a:p>
            <a:pPr algn="ctr"/>
            <a:r>
              <a:rPr lang="fr-FR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CNRACL = </a:t>
            </a:r>
          </a:p>
          <a:p>
            <a:pPr algn="ctr"/>
            <a:r>
              <a:rPr lang="fr-FR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Caisse Nationale de Retraites des Agents des Collectivités Locales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971600" y="1851670"/>
            <a:ext cx="2520280" cy="2232249"/>
            <a:chOff x="871798" y="2038677"/>
            <a:chExt cx="2591977" cy="2354518"/>
          </a:xfrm>
        </p:grpSpPr>
        <p:sp>
          <p:nvSpPr>
            <p:cNvPr id="23" name="Forme libre 22"/>
            <p:cNvSpPr/>
            <p:nvPr/>
          </p:nvSpPr>
          <p:spPr>
            <a:xfrm>
              <a:off x="1538305" y="2038677"/>
              <a:ext cx="1481131" cy="1457131"/>
            </a:xfrm>
            <a:custGeom>
              <a:avLst/>
              <a:gdLst>
                <a:gd name="connsiteX0" fmla="*/ 0 w 1684987"/>
                <a:gd name="connsiteY0" fmla="*/ 842494 h 1684987"/>
                <a:gd name="connsiteX1" fmla="*/ 246762 w 1684987"/>
                <a:gd name="connsiteY1" fmla="*/ 246761 h 1684987"/>
                <a:gd name="connsiteX2" fmla="*/ 842496 w 1684987"/>
                <a:gd name="connsiteY2" fmla="*/ 1 h 1684987"/>
                <a:gd name="connsiteX3" fmla="*/ 1438229 w 1684987"/>
                <a:gd name="connsiteY3" fmla="*/ 246763 h 1684987"/>
                <a:gd name="connsiteX4" fmla="*/ 1684989 w 1684987"/>
                <a:gd name="connsiteY4" fmla="*/ 842497 h 1684987"/>
                <a:gd name="connsiteX5" fmla="*/ 1438228 w 1684987"/>
                <a:gd name="connsiteY5" fmla="*/ 1438230 h 1684987"/>
                <a:gd name="connsiteX6" fmla="*/ 842494 w 1684987"/>
                <a:gd name="connsiteY6" fmla="*/ 1684991 h 1684987"/>
                <a:gd name="connsiteX7" fmla="*/ 246761 w 1684987"/>
                <a:gd name="connsiteY7" fmla="*/ 1438230 h 1684987"/>
                <a:gd name="connsiteX8" fmla="*/ 1 w 1684987"/>
                <a:gd name="connsiteY8" fmla="*/ 842496 h 1684987"/>
                <a:gd name="connsiteX9" fmla="*/ 0 w 1684987"/>
                <a:gd name="connsiteY9" fmla="*/ 842494 h 16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4987" h="1684987">
                  <a:moveTo>
                    <a:pt x="0" y="842494"/>
                  </a:moveTo>
                  <a:cubicBezTo>
                    <a:pt x="0" y="619051"/>
                    <a:pt x="88763" y="404759"/>
                    <a:pt x="246762" y="246761"/>
                  </a:cubicBezTo>
                  <a:cubicBezTo>
                    <a:pt x="404761" y="88763"/>
                    <a:pt x="619052" y="1"/>
                    <a:pt x="842496" y="1"/>
                  </a:cubicBezTo>
                  <a:cubicBezTo>
                    <a:pt x="1065939" y="1"/>
                    <a:pt x="1280231" y="88764"/>
                    <a:pt x="1438229" y="246763"/>
                  </a:cubicBezTo>
                  <a:cubicBezTo>
                    <a:pt x="1596227" y="404762"/>
                    <a:pt x="1684989" y="619053"/>
                    <a:pt x="1684989" y="842497"/>
                  </a:cubicBezTo>
                  <a:cubicBezTo>
                    <a:pt x="1684989" y="1065940"/>
                    <a:pt x="1596226" y="1280232"/>
                    <a:pt x="1438228" y="1438230"/>
                  </a:cubicBezTo>
                  <a:cubicBezTo>
                    <a:pt x="1280230" y="1596228"/>
                    <a:pt x="1065938" y="1684991"/>
                    <a:pt x="842494" y="1684991"/>
                  </a:cubicBezTo>
                  <a:cubicBezTo>
                    <a:pt x="619051" y="1684991"/>
                    <a:pt x="404759" y="1596228"/>
                    <a:pt x="246761" y="1438230"/>
                  </a:cubicBezTo>
                  <a:cubicBezTo>
                    <a:pt x="88763" y="1280232"/>
                    <a:pt x="0" y="1065940"/>
                    <a:pt x="1" y="842496"/>
                  </a:cubicBezTo>
                  <a:cubicBezTo>
                    <a:pt x="1" y="842495"/>
                    <a:pt x="0" y="842495"/>
                    <a:pt x="0" y="84249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24665" tIns="294873" rIns="224665" bIns="63187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>
                  <a:latin typeface="Corbel" pitchFamily="34" charset="0"/>
                </a:rPr>
                <a:t>Mission d’</a:t>
              </a:r>
              <a:r>
                <a:rPr lang="fr-FR" sz="1200" b="1" kern="1200" dirty="0" smtClean="0">
                  <a:latin typeface="Corbel" pitchFamily="34" charset="0"/>
                </a:rPr>
                <a:t>information</a:t>
              </a:r>
              <a:r>
                <a:rPr lang="fr-FR" sz="1200" kern="1200" dirty="0" smtClean="0">
                  <a:latin typeface="Corbel" pitchFamily="34" charset="0"/>
                </a:rPr>
                <a:t> sur la réglementation de la CNRACL</a:t>
              </a:r>
              <a:endParaRPr lang="fr-FR" sz="1200" kern="1200" dirty="0">
                <a:latin typeface="Corbel" pitchFamily="34" charset="0"/>
              </a:endParaRPr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2056702" y="3102007"/>
              <a:ext cx="1407073" cy="1291187"/>
            </a:xfrm>
            <a:custGeom>
              <a:avLst/>
              <a:gdLst>
                <a:gd name="connsiteX0" fmla="*/ 0 w 1684987"/>
                <a:gd name="connsiteY0" fmla="*/ 842494 h 1684987"/>
                <a:gd name="connsiteX1" fmla="*/ 246762 w 1684987"/>
                <a:gd name="connsiteY1" fmla="*/ 246761 h 1684987"/>
                <a:gd name="connsiteX2" fmla="*/ 842496 w 1684987"/>
                <a:gd name="connsiteY2" fmla="*/ 1 h 1684987"/>
                <a:gd name="connsiteX3" fmla="*/ 1438229 w 1684987"/>
                <a:gd name="connsiteY3" fmla="*/ 246763 h 1684987"/>
                <a:gd name="connsiteX4" fmla="*/ 1684989 w 1684987"/>
                <a:gd name="connsiteY4" fmla="*/ 842497 h 1684987"/>
                <a:gd name="connsiteX5" fmla="*/ 1438228 w 1684987"/>
                <a:gd name="connsiteY5" fmla="*/ 1438230 h 1684987"/>
                <a:gd name="connsiteX6" fmla="*/ 842494 w 1684987"/>
                <a:gd name="connsiteY6" fmla="*/ 1684991 h 1684987"/>
                <a:gd name="connsiteX7" fmla="*/ 246761 w 1684987"/>
                <a:gd name="connsiteY7" fmla="*/ 1438230 h 1684987"/>
                <a:gd name="connsiteX8" fmla="*/ 1 w 1684987"/>
                <a:gd name="connsiteY8" fmla="*/ 842496 h 1684987"/>
                <a:gd name="connsiteX9" fmla="*/ 0 w 1684987"/>
                <a:gd name="connsiteY9" fmla="*/ 842494 h 16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4987" h="1684987">
                  <a:moveTo>
                    <a:pt x="0" y="842494"/>
                  </a:moveTo>
                  <a:cubicBezTo>
                    <a:pt x="0" y="619051"/>
                    <a:pt x="88763" y="404759"/>
                    <a:pt x="246762" y="246761"/>
                  </a:cubicBezTo>
                  <a:cubicBezTo>
                    <a:pt x="404761" y="88763"/>
                    <a:pt x="619052" y="1"/>
                    <a:pt x="842496" y="1"/>
                  </a:cubicBezTo>
                  <a:cubicBezTo>
                    <a:pt x="1065939" y="1"/>
                    <a:pt x="1280231" y="88764"/>
                    <a:pt x="1438229" y="246763"/>
                  </a:cubicBezTo>
                  <a:cubicBezTo>
                    <a:pt x="1596227" y="404762"/>
                    <a:pt x="1684989" y="619053"/>
                    <a:pt x="1684989" y="842497"/>
                  </a:cubicBezTo>
                  <a:cubicBezTo>
                    <a:pt x="1684989" y="1065940"/>
                    <a:pt x="1596226" y="1280232"/>
                    <a:pt x="1438228" y="1438230"/>
                  </a:cubicBezTo>
                  <a:cubicBezTo>
                    <a:pt x="1280230" y="1596228"/>
                    <a:pt x="1065938" y="1684991"/>
                    <a:pt x="842494" y="1684991"/>
                  </a:cubicBezTo>
                  <a:cubicBezTo>
                    <a:pt x="619051" y="1684991"/>
                    <a:pt x="404759" y="1596228"/>
                    <a:pt x="246761" y="1438230"/>
                  </a:cubicBezTo>
                  <a:cubicBezTo>
                    <a:pt x="88763" y="1280232"/>
                    <a:pt x="0" y="1065940"/>
                    <a:pt x="1" y="842496"/>
                  </a:cubicBezTo>
                  <a:cubicBezTo>
                    <a:pt x="1" y="842495"/>
                    <a:pt x="0" y="842495"/>
                    <a:pt x="0" y="84249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6000" tIns="288000" rIns="158669" bIns="322956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>
                  <a:latin typeface="Corbel" pitchFamily="34" charset="0"/>
                </a:rPr>
                <a:t>Mission </a:t>
              </a:r>
              <a:r>
                <a:rPr lang="fr-FR" sz="1200" b="1" kern="1200" dirty="0" smtClean="0">
                  <a:latin typeface="Corbel" pitchFamily="34" charset="0"/>
                </a:rPr>
                <a:t>d’assistance à l’élaboration </a:t>
              </a:r>
              <a:r>
                <a:rPr lang="fr-FR" sz="1200" kern="1200" dirty="0" smtClean="0">
                  <a:latin typeface="Corbel" pitchFamily="34" charset="0"/>
                </a:rPr>
                <a:t>des dossiers</a:t>
              </a:r>
              <a:endParaRPr lang="fr-FR" sz="1200" kern="1200" dirty="0">
                <a:latin typeface="Corbel" pitchFamily="34" charset="0"/>
              </a:endParaRPr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871798" y="3026056"/>
              <a:ext cx="1407075" cy="1367139"/>
            </a:xfrm>
            <a:custGeom>
              <a:avLst/>
              <a:gdLst>
                <a:gd name="connsiteX0" fmla="*/ 0 w 1684987"/>
                <a:gd name="connsiteY0" fmla="*/ 842494 h 1684987"/>
                <a:gd name="connsiteX1" fmla="*/ 246762 w 1684987"/>
                <a:gd name="connsiteY1" fmla="*/ 246761 h 1684987"/>
                <a:gd name="connsiteX2" fmla="*/ 842496 w 1684987"/>
                <a:gd name="connsiteY2" fmla="*/ 1 h 1684987"/>
                <a:gd name="connsiteX3" fmla="*/ 1438229 w 1684987"/>
                <a:gd name="connsiteY3" fmla="*/ 246763 h 1684987"/>
                <a:gd name="connsiteX4" fmla="*/ 1684989 w 1684987"/>
                <a:gd name="connsiteY4" fmla="*/ 842497 h 1684987"/>
                <a:gd name="connsiteX5" fmla="*/ 1438228 w 1684987"/>
                <a:gd name="connsiteY5" fmla="*/ 1438230 h 1684987"/>
                <a:gd name="connsiteX6" fmla="*/ 842494 w 1684987"/>
                <a:gd name="connsiteY6" fmla="*/ 1684991 h 1684987"/>
                <a:gd name="connsiteX7" fmla="*/ 246761 w 1684987"/>
                <a:gd name="connsiteY7" fmla="*/ 1438230 h 1684987"/>
                <a:gd name="connsiteX8" fmla="*/ 1 w 1684987"/>
                <a:gd name="connsiteY8" fmla="*/ 842496 h 1684987"/>
                <a:gd name="connsiteX9" fmla="*/ 0 w 1684987"/>
                <a:gd name="connsiteY9" fmla="*/ 842494 h 168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4987" h="1684987">
                  <a:moveTo>
                    <a:pt x="0" y="842494"/>
                  </a:moveTo>
                  <a:cubicBezTo>
                    <a:pt x="0" y="619051"/>
                    <a:pt x="88763" y="404759"/>
                    <a:pt x="246762" y="246761"/>
                  </a:cubicBezTo>
                  <a:cubicBezTo>
                    <a:pt x="404761" y="88763"/>
                    <a:pt x="619052" y="1"/>
                    <a:pt x="842496" y="1"/>
                  </a:cubicBezTo>
                  <a:cubicBezTo>
                    <a:pt x="1065939" y="1"/>
                    <a:pt x="1280231" y="88764"/>
                    <a:pt x="1438229" y="246763"/>
                  </a:cubicBezTo>
                  <a:cubicBezTo>
                    <a:pt x="1596227" y="404762"/>
                    <a:pt x="1684989" y="619053"/>
                    <a:pt x="1684989" y="842497"/>
                  </a:cubicBezTo>
                  <a:cubicBezTo>
                    <a:pt x="1684989" y="1065940"/>
                    <a:pt x="1596226" y="1280232"/>
                    <a:pt x="1438228" y="1438230"/>
                  </a:cubicBezTo>
                  <a:cubicBezTo>
                    <a:pt x="1280230" y="1596228"/>
                    <a:pt x="1065938" y="1684991"/>
                    <a:pt x="842494" y="1684991"/>
                  </a:cubicBezTo>
                  <a:cubicBezTo>
                    <a:pt x="619051" y="1684991"/>
                    <a:pt x="404759" y="1596228"/>
                    <a:pt x="246761" y="1438230"/>
                  </a:cubicBezTo>
                  <a:cubicBezTo>
                    <a:pt x="88763" y="1280232"/>
                    <a:pt x="0" y="1065940"/>
                    <a:pt x="1" y="842496"/>
                  </a:cubicBezTo>
                  <a:cubicBezTo>
                    <a:pt x="1" y="842495"/>
                    <a:pt x="0" y="842495"/>
                    <a:pt x="0" y="84249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144000" tIns="288000" rIns="180000" bIns="322957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>
                  <a:latin typeface="Corbel" pitchFamily="34" charset="0"/>
                </a:rPr>
                <a:t>Mission de </a:t>
              </a:r>
              <a:r>
                <a:rPr lang="fr-FR" sz="1200" b="1" kern="1200" dirty="0" smtClean="0">
                  <a:latin typeface="Corbel" pitchFamily="34" charset="0"/>
                </a:rPr>
                <a:t>contrôle des dossiers </a:t>
              </a:r>
              <a:r>
                <a:rPr lang="fr-FR" sz="1200" kern="1200" dirty="0" smtClean="0">
                  <a:latin typeface="Corbel" pitchFamily="34" charset="0"/>
                </a:rPr>
                <a:t>transmis à la caisse</a:t>
              </a:r>
              <a:endParaRPr lang="fr-FR" sz="1200" kern="1200" dirty="0">
                <a:latin typeface="Corbel" pitchFamily="34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395536" y="192367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orbel" pitchFamily="34" charset="0"/>
              </a:rPr>
              <a:t>Depuis 1987 :</a:t>
            </a:r>
            <a:endParaRPr lang="fr-FR" sz="1400" dirty="0">
              <a:latin typeface="Corbe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23728" y="4155926"/>
            <a:ext cx="34563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00" dirty="0" smtClean="0">
                <a:latin typeface="Corbel" pitchFamily="34" charset="0"/>
              </a:rPr>
              <a:t>Depuis janvier 2008, le partenariat entre les CDG et la Caisse des Dépôts &amp; Consignations a permis au CDG74 de proposer aux collectivités qui le souhaitent …</a:t>
            </a:r>
            <a:endParaRPr lang="fr-FR" sz="1300" dirty="0">
              <a:latin typeface="Corbel" pitchFamily="34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2843808" y="1923678"/>
            <a:ext cx="1368152" cy="1296144"/>
          </a:xfrm>
          <a:prstGeom prst="ellipse">
            <a:avLst/>
          </a:prstGeom>
          <a:solidFill>
            <a:schemeClr val="accent4">
              <a:alpha val="34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La réalisation </a:t>
            </a:r>
            <a:r>
              <a:rPr lang="fr-F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totale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 des dossiers CNRACL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endParaRPr>
          </a:p>
        </p:txBody>
      </p:sp>
      <p:pic>
        <p:nvPicPr>
          <p:cNvPr id="20" name="Image 19" descr="CNRAC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11910"/>
            <a:ext cx="936104" cy="88683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7504" y="1347614"/>
            <a:ext cx="5004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400" b="1" dirty="0" smtClean="0">
                <a:latin typeface="Tempus Sans ITC" pitchFamily="82" charset="0"/>
              </a:rPr>
              <a:t>Information sur les droits a la retraite et dossiers «CNRACL»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BC909-3F54-414B-B5AE-A6D91722B29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7" name="Titre 15"/>
          <p:cNvSpPr>
            <a:spLocks noGrp="1"/>
          </p:cNvSpPr>
          <p:nvPr>
            <p:ph type="title"/>
          </p:nvPr>
        </p:nvSpPr>
        <p:spPr>
          <a:xfrm>
            <a:off x="107504" y="51470"/>
            <a:ext cx="7776864" cy="720080"/>
          </a:xfrm>
        </p:spPr>
        <p:txBody>
          <a:bodyPr/>
          <a:lstStyle/>
          <a:p>
            <a:r>
              <a:rPr lang="fr-FR" sz="3200" dirty="0" smtClean="0"/>
              <a:t>L’additionnelle</a:t>
            </a:r>
            <a:endParaRPr lang="fr-FR" sz="3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8028384" y="3291830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800" dirty="0" smtClean="0">
                <a:latin typeface="Tempus Sans ITC" pitchFamily="82" charset="0"/>
              </a:rPr>
              <a:t>Les services facultatifs</a:t>
            </a:r>
            <a:endParaRPr lang="fr-FR" sz="800" dirty="0">
              <a:latin typeface="Tempus Sans ITC" pitchFamily="82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028384" y="3579862"/>
            <a:ext cx="1115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7313" algn="ctr">
              <a:buFont typeface="Arial" pitchFamily="34" charset="0"/>
              <a:buChar char="•"/>
            </a:pPr>
            <a:r>
              <a:rPr lang="fr-FR" sz="1000" dirty="0" smtClean="0">
                <a:latin typeface="Tempus Sans ITC" pitchFamily="82" charset="0"/>
              </a:rPr>
              <a:t>L’additionnelle</a:t>
            </a:r>
            <a:endParaRPr lang="fr-FR" sz="1000" dirty="0">
              <a:latin typeface="Tempus Sans ITC" pitchFamily="82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4932040" y="771550"/>
            <a:ext cx="1080120" cy="437195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48064" y="843558"/>
            <a:ext cx="23042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400" b="1" dirty="0" smtClean="0">
                <a:latin typeface="Tempus Sans ITC" pitchFamily="82" charset="0"/>
              </a:rPr>
              <a:t>La convention JAPRO</a:t>
            </a:r>
          </a:p>
        </p:txBody>
      </p:sp>
      <p:sp>
        <p:nvSpPr>
          <p:cNvPr id="38" name="Forme libre 37"/>
          <p:cNvSpPr/>
          <p:nvPr/>
        </p:nvSpPr>
        <p:spPr>
          <a:xfrm>
            <a:off x="5508104" y="2045749"/>
            <a:ext cx="1368152" cy="742025"/>
          </a:xfrm>
          <a:custGeom>
            <a:avLst/>
            <a:gdLst>
              <a:gd name="connsiteX0" fmla="*/ 0 w 1335646"/>
              <a:gd name="connsiteY0" fmla="*/ 74203 h 742025"/>
              <a:gd name="connsiteX1" fmla="*/ 21734 w 1335646"/>
              <a:gd name="connsiteY1" fmla="*/ 21734 h 742025"/>
              <a:gd name="connsiteX2" fmla="*/ 74203 w 1335646"/>
              <a:gd name="connsiteY2" fmla="*/ 1 h 742025"/>
              <a:gd name="connsiteX3" fmla="*/ 1261443 w 1335646"/>
              <a:gd name="connsiteY3" fmla="*/ 0 h 742025"/>
              <a:gd name="connsiteX4" fmla="*/ 1313912 w 1335646"/>
              <a:gd name="connsiteY4" fmla="*/ 21734 h 742025"/>
              <a:gd name="connsiteX5" fmla="*/ 1335645 w 1335646"/>
              <a:gd name="connsiteY5" fmla="*/ 74203 h 742025"/>
              <a:gd name="connsiteX6" fmla="*/ 1335646 w 1335646"/>
              <a:gd name="connsiteY6" fmla="*/ 667822 h 742025"/>
              <a:gd name="connsiteX7" fmla="*/ 1313912 w 1335646"/>
              <a:gd name="connsiteY7" fmla="*/ 720291 h 742025"/>
              <a:gd name="connsiteX8" fmla="*/ 1261443 w 1335646"/>
              <a:gd name="connsiteY8" fmla="*/ 742025 h 742025"/>
              <a:gd name="connsiteX9" fmla="*/ 74203 w 1335646"/>
              <a:gd name="connsiteY9" fmla="*/ 742025 h 742025"/>
              <a:gd name="connsiteX10" fmla="*/ 21734 w 1335646"/>
              <a:gd name="connsiteY10" fmla="*/ 720291 h 742025"/>
              <a:gd name="connsiteX11" fmla="*/ 0 w 1335646"/>
              <a:gd name="connsiteY11" fmla="*/ 667822 h 742025"/>
              <a:gd name="connsiteX12" fmla="*/ 0 w 1335646"/>
              <a:gd name="connsiteY12" fmla="*/ 74203 h 74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5646" h="742025">
                <a:moveTo>
                  <a:pt x="0" y="74203"/>
                </a:moveTo>
                <a:cubicBezTo>
                  <a:pt x="0" y="54523"/>
                  <a:pt x="7818" y="35649"/>
                  <a:pt x="21734" y="21734"/>
                </a:cubicBezTo>
                <a:cubicBezTo>
                  <a:pt x="35650" y="7818"/>
                  <a:pt x="54524" y="0"/>
                  <a:pt x="74203" y="1"/>
                </a:cubicBezTo>
                <a:lnTo>
                  <a:pt x="1261443" y="0"/>
                </a:lnTo>
                <a:cubicBezTo>
                  <a:pt x="1281123" y="0"/>
                  <a:pt x="1299997" y="7818"/>
                  <a:pt x="1313912" y="21734"/>
                </a:cubicBezTo>
                <a:cubicBezTo>
                  <a:pt x="1327828" y="35650"/>
                  <a:pt x="1335646" y="54524"/>
                  <a:pt x="1335645" y="74203"/>
                </a:cubicBezTo>
                <a:cubicBezTo>
                  <a:pt x="1335645" y="272076"/>
                  <a:pt x="1335646" y="469949"/>
                  <a:pt x="1335646" y="667822"/>
                </a:cubicBezTo>
                <a:cubicBezTo>
                  <a:pt x="1335646" y="687502"/>
                  <a:pt x="1327828" y="706376"/>
                  <a:pt x="1313912" y="720291"/>
                </a:cubicBezTo>
                <a:cubicBezTo>
                  <a:pt x="1299996" y="734207"/>
                  <a:pt x="1281122" y="742025"/>
                  <a:pt x="1261443" y="742025"/>
                </a:cubicBezTo>
                <a:lnTo>
                  <a:pt x="74203" y="742025"/>
                </a:lnTo>
                <a:cubicBezTo>
                  <a:pt x="54523" y="742025"/>
                  <a:pt x="35649" y="734207"/>
                  <a:pt x="21734" y="720291"/>
                </a:cubicBezTo>
                <a:cubicBezTo>
                  <a:pt x="7818" y="706375"/>
                  <a:pt x="0" y="687501"/>
                  <a:pt x="0" y="667822"/>
                </a:cubicBezTo>
                <a:lnTo>
                  <a:pt x="0" y="742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213" tIns="52213" rIns="52213" bIns="52213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kern="1200" dirty="0" smtClean="0"/>
              <a:t>Le pôle emploi/recrutement/mobilité du CDG 74 informe des personnes intéressées</a:t>
            </a:r>
            <a:endParaRPr lang="fr-FR" sz="900" kern="1200" dirty="0"/>
          </a:p>
        </p:txBody>
      </p:sp>
      <p:sp>
        <p:nvSpPr>
          <p:cNvPr id="39" name="Forme libre 38"/>
          <p:cNvSpPr/>
          <p:nvPr/>
        </p:nvSpPr>
        <p:spPr>
          <a:xfrm>
            <a:off x="6300192" y="2837837"/>
            <a:ext cx="333911" cy="278259"/>
          </a:xfrm>
          <a:custGeom>
            <a:avLst/>
            <a:gdLst>
              <a:gd name="connsiteX0" fmla="*/ 0 w 278259"/>
              <a:gd name="connsiteY0" fmla="*/ 66782 h 333911"/>
              <a:gd name="connsiteX1" fmla="*/ 139130 w 278259"/>
              <a:gd name="connsiteY1" fmla="*/ 66782 h 333911"/>
              <a:gd name="connsiteX2" fmla="*/ 139130 w 278259"/>
              <a:gd name="connsiteY2" fmla="*/ 0 h 333911"/>
              <a:gd name="connsiteX3" fmla="*/ 278259 w 278259"/>
              <a:gd name="connsiteY3" fmla="*/ 166956 h 333911"/>
              <a:gd name="connsiteX4" fmla="*/ 139130 w 278259"/>
              <a:gd name="connsiteY4" fmla="*/ 333911 h 333911"/>
              <a:gd name="connsiteX5" fmla="*/ 139130 w 278259"/>
              <a:gd name="connsiteY5" fmla="*/ 267129 h 333911"/>
              <a:gd name="connsiteX6" fmla="*/ 0 w 278259"/>
              <a:gd name="connsiteY6" fmla="*/ 267129 h 333911"/>
              <a:gd name="connsiteX7" fmla="*/ 0 w 278259"/>
              <a:gd name="connsiteY7" fmla="*/ 66782 h 33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259" h="333911">
                <a:moveTo>
                  <a:pt x="222607" y="0"/>
                </a:moveTo>
                <a:lnTo>
                  <a:pt x="222607" y="166956"/>
                </a:lnTo>
                <a:lnTo>
                  <a:pt x="278259" y="166956"/>
                </a:lnTo>
                <a:lnTo>
                  <a:pt x="139129" y="333911"/>
                </a:lnTo>
                <a:lnTo>
                  <a:pt x="0" y="166956"/>
                </a:lnTo>
                <a:lnTo>
                  <a:pt x="55652" y="166956"/>
                </a:lnTo>
                <a:lnTo>
                  <a:pt x="55652" y="0"/>
                </a:lnTo>
                <a:lnTo>
                  <a:pt x="222607" y="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782" tIns="0" rIns="66782" bIns="83478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700" kern="1200"/>
          </a:p>
        </p:txBody>
      </p:sp>
      <p:sp>
        <p:nvSpPr>
          <p:cNvPr id="40" name="Forme libre 39"/>
          <p:cNvSpPr/>
          <p:nvPr/>
        </p:nvSpPr>
        <p:spPr>
          <a:xfrm>
            <a:off x="6012160" y="3125869"/>
            <a:ext cx="1335646" cy="742025"/>
          </a:xfrm>
          <a:custGeom>
            <a:avLst/>
            <a:gdLst>
              <a:gd name="connsiteX0" fmla="*/ 0 w 1335646"/>
              <a:gd name="connsiteY0" fmla="*/ 74203 h 742025"/>
              <a:gd name="connsiteX1" fmla="*/ 21734 w 1335646"/>
              <a:gd name="connsiteY1" fmla="*/ 21734 h 742025"/>
              <a:gd name="connsiteX2" fmla="*/ 74203 w 1335646"/>
              <a:gd name="connsiteY2" fmla="*/ 1 h 742025"/>
              <a:gd name="connsiteX3" fmla="*/ 1261443 w 1335646"/>
              <a:gd name="connsiteY3" fmla="*/ 0 h 742025"/>
              <a:gd name="connsiteX4" fmla="*/ 1313912 w 1335646"/>
              <a:gd name="connsiteY4" fmla="*/ 21734 h 742025"/>
              <a:gd name="connsiteX5" fmla="*/ 1335645 w 1335646"/>
              <a:gd name="connsiteY5" fmla="*/ 74203 h 742025"/>
              <a:gd name="connsiteX6" fmla="*/ 1335646 w 1335646"/>
              <a:gd name="connsiteY6" fmla="*/ 667822 h 742025"/>
              <a:gd name="connsiteX7" fmla="*/ 1313912 w 1335646"/>
              <a:gd name="connsiteY7" fmla="*/ 720291 h 742025"/>
              <a:gd name="connsiteX8" fmla="*/ 1261443 w 1335646"/>
              <a:gd name="connsiteY8" fmla="*/ 742025 h 742025"/>
              <a:gd name="connsiteX9" fmla="*/ 74203 w 1335646"/>
              <a:gd name="connsiteY9" fmla="*/ 742025 h 742025"/>
              <a:gd name="connsiteX10" fmla="*/ 21734 w 1335646"/>
              <a:gd name="connsiteY10" fmla="*/ 720291 h 742025"/>
              <a:gd name="connsiteX11" fmla="*/ 0 w 1335646"/>
              <a:gd name="connsiteY11" fmla="*/ 667822 h 742025"/>
              <a:gd name="connsiteX12" fmla="*/ 0 w 1335646"/>
              <a:gd name="connsiteY12" fmla="*/ 74203 h 74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5646" h="742025">
                <a:moveTo>
                  <a:pt x="0" y="74203"/>
                </a:moveTo>
                <a:cubicBezTo>
                  <a:pt x="0" y="54523"/>
                  <a:pt x="7818" y="35649"/>
                  <a:pt x="21734" y="21734"/>
                </a:cubicBezTo>
                <a:cubicBezTo>
                  <a:pt x="35650" y="7818"/>
                  <a:pt x="54524" y="0"/>
                  <a:pt x="74203" y="1"/>
                </a:cubicBezTo>
                <a:lnTo>
                  <a:pt x="1261443" y="0"/>
                </a:lnTo>
                <a:cubicBezTo>
                  <a:pt x="1281123" y="0"/>
                  <a:pt x="1299997" y="7818"/>
                  <a:pt x="1313912" y="21734"/>
                </a:cubicBezTo>
                <a:cubicBezTo>
                  <a:pt x="1327828" y="35650"/>
                  <a:pt x="1335646" y="54524"/>
                  <a:pt x="1335645" y="74203"/>
                </a:cubicBezTo>
                <a:cubicBezTo>
                  <a:pt x="1335645" y="272076"/>
                  <a:pt x="1335646" y="469949"/>
                  <a:pt x="1335646" y="667822"/>
                </a:cubicBezTo>
                <a:cubicBezTo>
                  <a:pt x="1335646" y="687502"/>
                  <a:pt x="1327828" y="706376"/>
                  <a:pt x="1313912" y="720291"/>
                </a:cubicBezTo>
                <a:cubicBezTo>
                  <a:pt x="1299996" y="734207"/>
                  <a:pt x="1281122" y="742025"/>
                  <a:pt x="1261443" y="742025"/>
                </a:cubicBezTo>
                <a:lnTo>
                  <a:pt x="74203" y="742025"/>
                </a:lnTo>
                <a:cubicBezTo>
                  <a:pt x="54523" y="742025"/>
                  <a:pt x="35649" y="734207"/>
                  <a:pt x="21734" y="720291"/>
                </a:cubicBezTo>
                <a:cubicBezTo>
                  <a:pt x="7818" y="706375"/>
                  <a:pt x="0" y="687501"/>
                  <a:pt x="0" y="667822"/>
                </a:cubicBezTo>
                <a:lnTo>
                  <a:pt x="0" y="742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213" tIns="52213" rIns="52213" bIns="52213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00" kern="1200" dirty="0" smtClean="0"/>
              <a:t>Le Centre de Gestion fait une première sélection des personnes</a:t>
            </a:r>
            <a:endParaRPr lang="fr-FR" sz="900" kern="1200" dirty="0"/>
          </a:p>
        </p:txBody>
      </p:sp>
      <p:sp>
        <p:nvSpPr>
          <p:cNvPr id="41" name="Forme libre 40"/>
          <p:cNvSpPr/>
          <p:nvPr/>
        </p:nvSpPr>
        <p:spPr>
          <a:xfrm>
            <a:off x="6876256" y="3917957"/>
            <a:ext cx="333911" cy="278259"/>
          </a:xfrm>
          <a:custGeom>
            <a:avLst/>
            <a:gdLst>
              <a:gd name="connsiteX0" fmla="*/ 0 w 278259"/>
              <a:gd name="connsiteY0" fmla="*/ 66782 h 333911"/>
              <a:gd name="connsiteX1" fmla="*/ 139130 w 278259"/>
              <a:gd name="connsiteY1" fmla="*/ 66782 h 333911"/>
              <a:gd name="connsiteX2" fmla="*/ 139130 w 278259"/>
              <a:gd name="connsiteY2" fmla="*/ 0 h 333911"/>
              <a:gd name="connsiteX3" fmla="*/ 278259 w 278259"/>
              <a:gd name="connsiteY3" fmla="*/ 166956 h 333911"/>
              <a:gd name="connsiteX4" fmla="*/ 139130 w 278259"/>
              <a:gd name="connsiteY4" fmla="*/ 333911 h 333911"/>
              <a:gd name="connsiteX5" fmla="*/ 139130 w 278259"/>
              <a:gd name="connsiteY5" fmla="*/ 267129 h 333911"/>
              <a:gd name="connsiteX6" fmla="*/ 0 w 278259"/>
              <a:gd name="connsiteY6" fmla="*/ 267129 h 333911"/>
              <a:gd name="connsiteX7" fmla="*/ 0 w 278259"/>
              <a:gd name="connsiteY7" fmla="*/ 66782 h 33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259" h="333911">
                <a:moveTo>
                  <a:pt x="222607" y="0"/>
                </a:moveTo>
                <a:lnTo>
                  <a:pt x="222607" y="166956"/>
                </a:lnTo>
                <a:lnTo>
                  <a:pt x="278259" y="166956"/>
                </a:lnTo>
                <a:lnTo>
                  <a:pt x="139129" y="333911"/>
                </a:lnTo>
                <a:lnTo>
                  <a:pt x="0" y="166956"/>
                </a:lnTo>
                <a:lnTo>
                  <a:pt x="55652" y="166956"/>
                </a:lnTo>
                <a:lnTo>
                  <a:pt x="55652" y="0"/>
                </a:lnTo>
                <a:lnTo>
                  <a:pt x="222607" y="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782" tIns="0" rIns="66782" bIns="83478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700" kern="1200"/>
          </a:p>
        </p:txBody>
      </p:sp>
      <p:sp>
        <p:nvSpPr>
          <p:cNvPr id="42" name="Forme libre 41"/>
          <p:cNvSpPr/>
          <p:nvPr/>
        </p:nvSpPr>
        <p:spPr>
          <a:xfrm>
            <a:off x="6444208" y="4299942"/>
            <a:ext cx="1335646" cy="742025"/>
          </a:xfrm>
          <a:custGeom>
            <a:avLst/>
            <a:gdLst>
              <a:gd name="connsiteX0" fmla="*/ 0 w 1335646"/>
              <a:gd name="connsiteY0" fmla="*/ 74203 h 742025"/>
              <a:gd name="connsiteX1" fmla="*/ 21734 w 1335646"/>
              <a:gd name="connsiteY1" fmla="*/ 21734 h 742025"/>
              <a:gd name="connsiteX2" fmla="*/ 74203 w 1335646"/>
              <a:gd name="connsiteY2" fmla="*/ 1 h 742025"/>
              <a:gd name="connsiteX3" fmla="*/ 1261443 w 1335646"/>
              <a:gd name="connsiteY3" fmla="*/ 0 h 742025"/>
              <a:gd name="connsiteX4" fmla="*/ 1313912 w 1335646"/>
              <a:gd name="connsiteY4" fmla="*/ 21734 h 742025"/>
              <a:gd name="connsiteX5" fmla="*/ 1335645 w 1335646"/>
              <a:gd name="connsiteY5" fmla="*/ 74203 h 742025"/>
              <a:gd name="connsiteX6" fmla="*/ 1335646 w 1335646"/>
              <a:gd name="connsiteY6" fmla="*/ 667822 h 742025"/>
              <a:gd name="connsiteX7" fmla="*/ 1313912 w 1335646"/>
              <a:gd name="connsiteY7" fmla="*/ 720291 h 742025"/>
              <a:gd name="connsiteX8" fmla="*/ 1261443 w 1335646"/>
              <a:gd name="connsiteY8" fmla="*/ 742025 h 742025"/>
              <a:gd name="connsiteX9" fmla="*/ 74203 w 1335646"/>
              <a:gd name="connsiteY9" fmla="*/ 742025 h 742025"/>
              <a:gd name="connsiteX10" fmla="*/ 21734 w 1335646"/>
              <a:gd name="connsiteY10" fmla="*/ 720291 h 742025"/>
              <a:gd name="connsiteX11" fmla="*/ 0 w 1335646"/>
              <a:gd name="connsiteY11" fmla="*/ 667822 h 742025"/>
              <a:gd name="connsiteX12" fmla="*/ 0 w 1335646"/>
              <a:gd name="connsiteY12" fmla="*/ 74203 h 74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5646" h="742025">
                <a:moveTo>
                  <a:pt x="0" y="74203"/>
                </a:moveTo>
                <a:cubicBezTo>
                  <a:pt x="0" y="54523"/>
                  <a:pt x="7818" y="35649"/>
                  <a:pt x="21734" y="21734"/>
                </a:cubicBezTo>
                <a:cubicBezTo>
                  <a:pt x="35650" y="7818"/>
                  <a:pt x="54524" y="0"/>
                  <a:pt x="74203" y="1"/>
                </a:cubicBezTo>
                <a:lnTo>
                  <a:pt x="1261443" y="0"/>
                </a:lnTo>
                <a:cubicBezTo>
                  <a:pt x="1281123" y="0"/>
                  <a:pt x="1299997" y="7818"/>
                  <a:pt x="1313912" y="21734"/>
                </a:cubicBezTo>
                <a:cubicBezTo>
                  <a:pt x="1327828" y="35650"/>
                  <a:pt x="1335646" y="54524"/>
                  <a:pt x="1335645" y="74203"/>
                </a:cubicBezTo>
                <a:cubicBezTo>
                  <a:pt x="1335645" y="272076"/>
                  <a:pt x="1335646" y="469949"/>
                  <a:pt x="1335646" y="667822"/>
                </a:cubicBezTo>
                <a:cubicBezTo>
                  <a:pt x="1335646" y="687502"/>
                  <a:pt x="1327828" y="706376"/>
                  <a:pt x="1313912" y="720291"/>
                </a:cubicBezTo>
                <a:cubicBezTo>
                  <a:pt x="1299996" y="734207"/>
                  <a:pt x="1281122" y="742025"/>
                  <a:pt x="1261443" y="742025"/>
                </a:cubicBezTo>
                <a:lnTo>
                  <a:pt x="74203" y="742025"/>
                </a:lnTo>
                <a:cubicBezTo>
                  <a:pt x="54523" y="742025"/>
                  <a:pt x="35649" y="734207"/>
                  <a:pt x="21734" y="720291"/>
                </a:cubicBezTo>
                <a:cubicBezTo>
                  <a:pt x="7818" y="706375"/>
                  <a:pt x="0" y="687501"/>
                  <a:pt x="0" y="667822"/>
                </a:cubicBezTo>
                <a:lnTo>
                  <a:pt x="0" y="7420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213" tIns="52213" rIns="52213" bIns="52213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850" kern="1200" dirty="0" smtClean="0"/>
              <a:t>Les personnes sélectionnées sont mis en relation avec une personne déjà en poste dans une collectivité territoriale du  Genevois</a:t>
            </a:r>
            <a:endParaRPr lang="fr-FR" sz="850" kern="1200" dirty="0"/>
          </a:p>
        </p:txBody>
      </p:sp>
      <p:sp>
        <p:nvSpPr>
          <p:cNvPr id="36" name="Rectangle 35"/>
          <p:cNvSpPr/>
          <p:nvPr/>
        </p:nvSpPr>
        <p:spPr>
          <a:xfrm>
            <a:off x="5148064" y="1203598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>
                <a:latin typeface="Corbel" pitchFamily="34" charset="0"/>
                <a:cs typeface="Arial" pitchFamily="34" charset="0"/>
              </a:rPr>
              <a:t>L’opération JAPRO consiste à la mise en relation d’une personne souhaitant entrer dans la fonction publique territoriale et une personne déjà en poste</a:t>
            </a:r>
            <a:endParaRPr lang="fr-FR" sz="10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708392">
            <a:off x="7160059" y="446517"/>
            <a:ext cx="1126598" cy="779026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latin typeface="Corbel" pitchFamily="34" charset="0"/>
                <a:cs typeface="Arial" pitchFamily="34" charset="0"/>
              </a:rPr>
              <a:t>Avec </a:t>
            </a:r>
            <a:r>
              <a:rPr kumimoji="0" lang="fr-FR" sz="800" b="1" i="0" u="none" strike="noStrike" cap="none" normalizeH="0" baseline="0" dirty="0" smtClean="0">
                <a:ln>
                  <a:noFill/>
                </a:ln>
                <a:latin typeface="Corbel" pitchFamily="34" charset="0"/>
                <a:cs typeface="Arial" pitchFamily="34" charset="0"/>
              </a:rPr>
              <a:t>la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latin typeface="Corbel" pitchFamily="34" charset="0"/>
                <a:cs typeface="Arial" pitchFamily="34" charset="0"/>
              </a:rPr>
              <a:t> Maison de l’Economie Développement d’Annemasse</a:t>
            </a:r>
            <a:endParaRPr kumimoji="0" lang="fr-FR" sz="900" b="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Image 43" descr="5432b4e49816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8649" y="2211710"/>
            <a:ext cx="651703" cy="620421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34" grpId="0"/>
      <p:bldP spid="39" grpId="0" animBg="1"/>
      <p:bldP spid="3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4447</TotalTime>
  <Words>3498</Words>
  <Application>Microsoft Office PowerPoint</Application>
  <PresentationFormat>Affichage à l'écran (16:9)</PresentationFormat>
  <Paragraphs>725</Paragraphs>
  <Slides>28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Centre de Gestion de la fonction publique  territoriale de la Haute-Savoie</vt:lpstr>
      <vt:lpstr>Qu’est ce qu’un Centre de Gestion ?</vt:lpstr>
      <vt:lpstr>Le Centre de Gestion de la Haute-Savoie</vt:lpstr>
      <vt:lpstr>Les services proposés par le CDG 74</vt:lpstr>
      <vt:lpstr>Les services OBLIGATOIRES</vt:lpstr>
      <vt:lpstr>Les services de la cotisation additionnelle</vt:lpstr>
      <vt:lpstr>Diapositive 7</vt:lpstr>
      <vt:lpstr>L’additionnelle</vt:lpstr>
      <vt:lpstr>L’additionnelle</vt:lpstr>
      <vt:lpstr>Les services FACULTATIFS</vt:lpstr>
      <vt:lpstr>Diapositive 11</vt:lpstr>
      <vt:lpstr>Les services FACULTATIFS</vt:lpstr>
      <vt:lpstr>Les services FACULTATIFS</vt:lpstr>
      <vt:lpstr>Diapositive 14</vt:lpstr>
      <vt:lpstr>Diapositive 15</vt:lpstr>
      <vt:lpstr>Diapositive 16</vt:lpstr>
      <vt:lpstr>Les services FACULTATIFS</vt:lpstr>
      <vt:lpstr>Les services FACULTATIFS</vt:lpstr>
      <vt:lpstr>Diapositive 19</vt:lpstr>
      <vt:lpstr>Diapositive 20</vt:lpstr>
      <vt:lpstr>Les TARIFS</vt:lpstr>
      <vt:lpstr>Les TARIFS</vt:lpstr>
      <vt:lpstr>Les TARIFS</vt:lpstr>
      <vt:lpstr>Les TARIFS</vt:lpstr>
      <vt:lpstr>Les TARIFS</vt:lpstr>
      <vt:lpstr>Les TARIFS</vt:lpstr>
      <vt:lpstr>Conclusion</vt:lpstr>
      <vt:lpstr>MERCI  pour votre attention !    Avez-vous des questions ?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de Gestion de la Haute-Savoie</dc:title>
  <dc:creator>sobo</dc:creator>
  <cp:lastModifiedBy>sobo</cp:lastModifiedBy>
  <cp:revision>728</cp:revision>
  <dcterms:created xsi:type="dcterms:W3CDTF">2015-09-23T12:46:54Z</dcterms:created>
  <dcterms:modified xsi:type="dcterms:W3CDTF">2017-01-05T14:23:50Z</dcterms:modified>
</cp:coreProperties>
</file>